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5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8"/>
  </p:notesMasterIdLst>
  <p:sldIdLst>
    <p:sldId id="256" r:id="rId2"/>
    <p:sldId id="459" r:id="rId3"/>
    <p:sldId id="458" r:id="rId4"/>
    <p:sldId id="271" r:id="rId5"/>
    <p:sldId id="404" r:id="rId6"/>
    <p:sldId id="401" r:id="rId7"/>
    <p:sldId id="486" r:id="rId8"/>
    <p:sldId id="415" r:id="rId9"/>
    <p:sldId id="461" r:id="rId10"/>
    <p:sldId id="462" r:id="rId11"/>
    <p:sldId id="487" r:id="rId12"/>
    <p:sldId id="417" r:id="rId13"/>
    <p:sldId id="455" r:id="rId14"/>
    <p:sldId id="456" r:id="rId15"/>
    <p:sldId id="457" r:id="rId16"/>
    <p:sldId id="418" r:id="rId17"/>
    <p:sldId id="439" r:id="rId18"/>
    <p:sldId id="440" r:id="rId19"/>
    <p:sldId id="441" r:id="rId20"/>
    <p:sldId id="442" r:id="rId21"/>
    <p:sldId id="443" r:id="rId22"/>
    <p:sldId id="488" r:id="rId23"/>
    <p:sldId id="463" r:id="rId24"/>
    <p:sldId id="464" r:id="rId25"/>
    <p:sldId id="465" r:id="rId26"/>
    <p:sldId id="466" r:id="rId27"/>
    <p:sldId id="467" r:id="rId28"/>
    <p:sldId id="468" r:id="rId29"/>
    <p:sldId id="469" r:id="rId30"/>
    <p:sldId id="470" r:id="rId31"/>
    <p:sldId id="471" r:id="rId32"/>
    <p:sldId id="472" r:id="rId33"/>
    <p:sldId id="473" r:id="rId34"/>
    <p:sldId id="474" r:id="rId35"/>
    <p:sldId id="475" r:id="rId36"/>
    <p:sldId id="476" r:id="rId37"/>
    <p:sldId id="477" r:id="rId38"/>
    <p:sldId id="478" r:id="rId39"/>
    <p:sldId id="479" r:id="rId40"/>
    <p:sldId id="480" r:id="rId41"/>
    <p:sldId id="481" r:id="rId42"/>
    <p:sldId id="482" r:id="rId43"/>
    <p:sldId id="483" r:id="rId44"/>
    <p:sldId id="484" r:id="rId45"/>
    <p:sldId id="485" r:id="rId46"/>
    <p:sldId id="489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1E8CF"/>
    <a:srgbClr val="FFA737"/>
    <a:srgbClr val="3ADA2F"/>
    <a:srgbClr val="D96E70"/>
    <a:srgbClr val="F0E3D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6086" autoAdjust="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presProps" Target="presProp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printerSettings" Target="printerSettings/printerSettings1.bin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35" Type="http://schemas.openxmlformats.org/officeDocument/2006/relationships/slide" Target="slides/slide34.xml"/><Relationship Id="rId51" Type="http://schemas.openxmlformats.org/officeDocument/2006/relationships/viewProps" Target="viewProps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theme" Target="theme/theme1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53" Type="http://schemas.openxmlformats.org/officeDocument/2006/relationships/tableStyles" Target="tableStyle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DF73F-E04C-0F4A-8220-BCCB5F62234B}" type="datetimeFigureOut">
              <a:rPr lang="en-US" smtClean="0"/>
              <a:pPr/>
              <a:t>2/23/10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98AE3-E038-F049-87F8-D1522AF7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98AE3-E038-F049-87F8-D1522AF7070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component </a:t>
            </a:r>
            <a:r>
              <a:rPr lang="en-US" baseline="0" dirty="0" err="1" smtClean="0"/>
              <a:t>clases</a:t>
            </a:r>
            <a:r>
              <a:rPr lang="en-US" baseline="0" dirty="0" smtClean="0"/>
              <a:t> of the </a:t>
            </a:r>
            <a:r>
              <a:rPr lang="en-US" baseline="0" dirty="0" err="1" smtClean="0"/>
              <a:t>Git</a:t>
            </a:r>
            <a:r>
              <a:rPr lang="en-US" baseline="0" dirty="0" smtClean="0"/>
              <a:t> object model, as a UML class diagram.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98AE3-E038-F049-87F8-D1522AF7070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Merging conflicts</a:t>
            </a:r>
            <a:r>
              <a:rPr lang="en-US" baseline="0" dirty="0" smtClean="0"/>
              <a:t> is hard work.  It is a good practice to try to avoid doing it at merge time, by rebasing frequently during branch development.  When you discover a conflict, it is probably better back out of the merge, rebase</a:t>
            </a:r>
            <a:r>
              <a:rPr lang="en-US" baseline="0" smtClean="0"/>
              <a:t>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98AE3-E038-F049-87F8-D1522AF7070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B07-A6B9-A048-B99E-299717AF2FE9}" type="datetimeFigureOut">
              <a:rPr lang="en-US" smtClean="0"/>
              <a:pPr/>
              <a:t>2/23/10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64" y="1375758"/>
            <a:ext cx="8739532" cy="4750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mic Sans MS"/>
                <a:cs typeface="Comic Sans MS"/>
              </a:defRPr>
            </a:lvl1pPr>
          </a:lstStyle>
          <a:p>
            <a:fld id="{43E02B07-A6B9-A048-B99E-299717AF2FE9}" type="datetimeFigureOut">
              <a:rPr lang="en-US" smtClean="0"/>
              <a:pPr/>
              <a:t>2/23/10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mic Sans MS"/>
                <a:cs typeface="Comic Sans M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mic Sans MS"/>
                <a:cs typeface="Comic Sans MS"/>
              </a:defRPr>
            </a:lvl1pPr>
          </a:lstStyle>
          <a:p>
            <a:fld id="{5897DFAC-89F6-574A-8CCD-C5EEF7138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omic Sans MS"/>
          <a:ea typeface="+mj-ea"/>
          <a:cs typeface="Comic Sans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omic Sans MS"/>
          <a:ea typeface="+mn-ea"/>
          <a:cs typeface="Comic Sans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mic Sans MS"/>
          <a:ea typeface="+mn-ea"/>
          <a:cs typeface="Comic Sans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omic Sans MS"/>
          <a:ea typeface="+mn-ea"/>
          <a:cs typeface="Comic Sans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omic Sans MS"/>
          <a:ea typeface="+mn-ea"/>
          <a:cs typeface="Comic Sans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xcess.org/article/2008/07/ogre-git-tutoria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5" Type="http://schemas.openxmlformats.org/officeDocument/2006/relationships/hyperlink" Target="http://edgyu.excess.org/git-tutorial/2008-07-09/intro-to-git.pdf" TargetMode="External"/></Relationships>
</file>

<file path=ppt/slides/_rels/slide36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
</file>

<file path=ppt/slides/_rels/slide37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
</file>

<file path=ppt/slides/_rels/slide39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27.png"/></Relationships>
</file>

<file path=ppt/slides/_rels/slide41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/Relationships>
</file>

<file path=ppt/slides/_rels/slide42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/Relationships>
</file>

<file path=ppt/slides/_rels/slide43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3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4" Type="http://schemas.openxmlformats.org/officeDocument/2006/relationships/hyperlink" Target="http://edgyu.excess.org/git-tutorial/2008-07-09/intro-to-gi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3" Type="http://schemas.openxmlformats.org/officeDocument/2006/relationships/hyperlink" Target="http://nvie.com/wp-content/uploads/2009/12/Screen-shot-2009-12-24-at-11.32.03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hyperlink" Target="http://utsl.gen.nz/talks/git-svn/git-model.pn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>
                <a:solidFill>
                  <a:srgbClr val="3366FF"/>
                </a:solidFill>
              </a:rPr>
              <a:t>Git</a:t>
            </a:r>
            <a:r>
              <a:rPr lang="en-US" dirty="0" smtClean="0">
                <a:solidFill>
                  <a:srgbClr val="3366FF"/>
                </a:solidFill>
              </a:rPr>
              <a:t> : Part3</a:t>
            </a:r>
            <a:br>
              <a:rPr lang="en-US" dirty="0" smtClean="0">
                <a:solidFill>
                  <a:srgbClr val="3366FF"/>
                </a:solidFill>
              </a:rPr>
            </a:br>
            <a:r>
              <a:rPr lang="en-US" dirty="0" smtClean="0">
                <a:solidFill>
                  <a:srgbClr val="3366FF"/>
                </a:solidFill>
              </a:rPr>
              <a:t>Branch Management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These slides were largely cut-and-pasted from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http://excess.org/article/2008/07/ogre-git-tutorial/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, with some additions from other sources. I have deleted a lot from the cited tutorial, and recommend that you listen to the entire tutorial on line, if you can.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see them: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branch –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r</a:t>
            </a:r>
            <a:endParaRPr lang="en-US" dirty="0" smtClean="0">
              <a:solidFill>
                <a:srgbClr val="3366FF"/>
              </a:solidFill>
              <a:latin typeface="Courier"/>
              <a:cs typeface="Courier"/>
            </a:endParaRPr>
          </a:p>
          <a:p>
            <a:pPr lvl="1">
              <a:buNone/>
            </a:pPr>
            <a:r>
              <a:rPr lang="en-US" dirty="0" smtClean="0">
                <a:solidFill>
                  <a:srgbClr val="7F7F7F"/>
                </a:solidFill>
              </a:rPr>
              <a:t>  origin/HEAD -&gt; origin/master</a:t>
            </a:r>
          </a:p>
          <a:p>
            <a:pPr lvl="1">
              <a:buNone/>
            </a:pPr>
            <a:r>
              <a:rPr lang="en-US" dirty="0" smtClean="0">
                <a:solidFill>
                  <a:srgbClr val="7F7F7F"/>
                </a:solidFill>
              </a:rPr>
              <a:t>  origin/master</a:t>
            </a:r>
          </a:p>
          <a:p>
            <a:pPr lvl="1">
              <a:buNone/>
            </a:pPr>
            <a:r>
              <a:rPr lang="en-US" dirty="0" smtClean="0">
                <a:solidFill>
                  <a:srgbClr val="7F7F7F"/>
                </a:solidFill>
              </a:rPr>
              <a:t>  origin/update</a:t>
            </a:r>
          </a:p>
          <a:p>
            <a:pPr>
              <a:buNone/>
            </a:pPr>
            <a:r>
              <a:rPr lang="en-US" dirty="0" smtClean="0"/>
              <a:t>Or look at files in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.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/refs/remotes/</a:t>
            </a:r>
            <a:endParaRPr lang="en-US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Merging branches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when alternate universes collide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err="1" smtClean="0"/>
              <a:t>git</a:t>
            </a:r>
            <a:r>
              <a:rPr lang="en-US" sz="4000" dirty="0" smtClean="0"/>
              <a:t> merge &lt;branch&gt; …</a:t>
            </a:r>
          </a:p>
          <a:p>
            <a:r>
              <a:rPr lang="en-US" dirty="0" smtClean="0"/>
              <a:t>joins branches</a:t>
            </a:r>
          </a:p>
          <a:p>
            <a:r>
              <a:rPr lang="en-US" dirty="0" smtClean="0"/>
              <a:t>creates commit with 2+ parents</a:t>
            </a:r>
          </a:p>
          <a:p>
            <a:r>
              <a:rPr lang="en-US" dirty="0" smtClean="0"/>
              <a:t>can cause </a:t>
            </a:r>
            <a:r>
              <a:rPr lang="en-US" u="sng" dirty="0" smtClean="0">
                <a:solidFill>
                  <a:srgbClr val="FF0000"/>
                </a:solidFill>
              </a:rPr>
              <a:t>conflicts</a:t>
            </a:r>
          </a:p>
          <a:p>
            <a:pPr lvl="1">
              <a:buNone/>
            </a:pPr>
            <a:r>
              <a:rPr lang="en-US" dirty="0" smtClean="0">
                <a:solidFill>
                  <a:srgbClr val="000000"/>
                </a:solidFill>
              </a:rPr>
              <a:t>requiring user intervention</a:t>
            </a:r>
          </a:p>
        </p:txBody>
      </p:sp>
      <p:sp>
        <p:nvSpPr>
          <p:cNvPr id="4" name="Snip Same Side Corner Rectangle 3"/>
          <p:cNvSpPr/>
          <p:nvPr/>
        </p:nvSpPr>
        <p:spPr>
          <a:xfrm rot="10800000">
            <a:off x="5975409" y="502725"/>
            <a:ext cx="1053478" cy="360759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3ADA2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nip Same Side Corner Rectangle 4"/>
          <p:cNvSpPr/>
          <p:nvPr/>
        </p:nvSpPr>
        <p:spPr>
          <a:xfrm rot="10800000">
            <a:off x="7383335" y="502727"/>
            <a:ext cx="1053478" cy="360758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B1E8C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49293" y="1375758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63016" y="2155877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6266072" y="1118828"/>
            <a:ext cx="512273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>
          <a:xfrm rot="5400000">
            <a:off x="7036116" y="1281919"/>
            <a:ext cx="361640" cy="1386277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6" idx="0"/>
          </p:cNvCxnSpPr>
          <p:nvPr/>
        </p:nvCxnSpPr>
        <p:spPr>
          <a:xfrm rot="5400000">
            <a:off x="7653938" y="1119621"/>
            <a:ext cx="512273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163017" y="1375759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3" idx="2"/>
            <a:endCxn id="7" idx="0"/>
          </p:cNvCxnSpPr>
          <p:nvPr/>
        </p:nvCxnSpPr>
        <p:spPr>
          <a:xfrm rot="5400000">
            <a:off x="6342979" y="1975057"/>
            <a:ext cx="361639" cy="1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Snip Same Side Corner Rectangle 28"/>
          <p:cNvSpPr/>
          <p:nvPr/>
        </p:nvSpPr>
        <p:spPr>
          <a:xfrm rot="10800000">
            <a:off x="6680163" y="3124950"/>
            <a:ext cx="1053478" cy="360759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3ADA2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Snip Same Side Corner Rectangle 29"/>
          <p:cNvSpPr/>
          <p:nvPr/>
        </p:nvSpPr>
        <p:spPr>
          <a:xfrm rot="10800000">
            <a:off x="7744115" y="3125746"/>
            <a:ext cx="1053478" cy="360758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B1E8C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546909" y="5137598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60632" y="5917717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rot="10800000" flipV="1">
            <a:off x="6519032" y="4625326"/>
            <a:ext cx="687871" cy="512271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1" idx="2"/>
            <a:endCxn id="32" idx="0"/>
          </p:cNvCxnSpPr>
          <p:nvPr/>
        </p:nvCxnSpPr>
        <p:spPr>
          <a:xfrm rot="5400000">
            <a:off x="7033732" y="5043759"/>
            <a:ext cx="361640" cy="1386277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31" idx="0"/>
          </p:cNvCxnSpPr>
          <p:nvPr/>
        </p:nvCxnSpPr>
        <p:spPr>
          <a:xfrm>
            <a:off x="7206903" y="4625328"/>
            <a:ext cx="700787" cy="51227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160633" y="5137599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36" idx="2"/>
            <a:endCxn id="32" idx="0"/>
          </p:cNvCxnSpPr>
          <p:nvPr/>
        </p:nvCxnSpPr>
        <p:spPr>
          <a:xfrm rot="5400000">
            <a:off x="6340595" y="5736897"/>
            <a:ext cx="361639" cy="1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845328" y="4206846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5400000">
            <a:off x="6846336" y="3846278"/>
            <a:ext cx="721135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9" idx="0"/>
          </p:cNvCxnSpPr>
          <p:nvPr/>
        </p:nvCxnSpPr>
        <p:spPr>
          <a:xfrm rot="5400000">
            <a:off x="7372677" y="3319142"/>
            <a:ext cx="721137" cy="1054271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75775" y="5493099"/>
            <a:ext cx="5171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3600" dirty="0" smtClean="0">
                <a:solidFill>
                  <a:srgbClr val="3366FF"/>
                </a:solidFill>
                <a:latin typeface="Courier"/>
                <a:cs typeface="Courier"/>
              </a:rPr>
              <a:t> merge new HEAD</a:t>
            </a:r>
            <a:endParaRPr lang="en-US" sz="3600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examples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9764" y="4571510"/>
            <a:ext cx="3571875" cy="1828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1189" y="1143000"/>
            <a:ext cx="3600450" cy="18383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6521" y="3324141"/>
            <a:ext cx="5571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ourier"/>
                <a:cs typeface="Courier"/>
              </a:rPr>
              <a:t>git</a:t>
            </a:r>
            <a:r>
              <a:rPr lang="en-US" sz="2800" dirty="0" smtClean="0">
                <a:latin typeface="Courier"/>
                <a:cs typeface="Courier"/>
              </a:rPr>
              <a:t> checkout –</a:t>
            </a:r>
            <a:r>
              <a:rPr lang="en-US" sz="2800" dirty="0" err="1" smtClean="0">
                <a:latin typeface="Courier"/>
                <a:cs typeface="Courier"/>
              </a:rPr>
              <a:t>b</a:t>
            </a:r>
            <a:r>
              <a:rPr lang="en-US" sz="2800" dirty="0" smtClean="0">
                <a:latin typeface="Courier"/>
                <a:cs typeface="Courier"/>
              </a:rPr>
              <a:t> three two</a:t>
            </a:r>
            <a:endParaRPr lang="en-US" sz="2800" dirty="0">
              <a:latin typeface="Courier"/>
              <a:cs typeface="Couri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521" y="4571510"/>
            <a:ext cx="4524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urier"/>
                <a:cs typeface="Courier"/>
              </a:rPr>
              <a:t>“checkout –</a:t>
            </a:r>
            <a:r>
              <a:rPr lang="en-US" sz="2400" dirty="0" err="1" smtClean="0">
                <a:solidFill>
                  <a:srgbClr val="3366FF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3366FF"/>
                </a:solidFill>
                <a:latin typeface="Courier"/>
                <a:cs typeface="Courier"/>
              </a:rPr>
              <a:t>”</a:t>
            </a:r>
            <a:r>
              <a:rPr lang="en-US" sz="2400" dirty="0" smtClean="0">
                <a:solidFill>
                  <a:srgbClr val="3366FF"/>
                </a:solidFill>
                <a:latin typeface="Comic Sans MS"/>
                <a:cs typeface="Comic Sans MS"/>
              </a:rPr>
              <a:t> creates a new branch and checks it out</a:t>
            </a:r>
            <a:endParaRPr lang="en-US" sz="2400" dirty="0">
              <a:solidFill>
                <a:srgbClr val="3366FF"/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2-way merge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808" y="3912278"/>
            <a:ext cx="3648075" cy="2638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620" y="1666220"/>
            <a:ext cx="3571875" cy="1828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26668" y="4353232"/>
            <a:ext cx="2985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2800" dirty="0" smtClean="0">
                <a:solidFill>
                  <a:srgbClr val="3366FF"/>
                </a:solidFill>
                <a:latin typeface="Courier"/>
                <a:cs typeface="Courier"/>
              </a:rPr>
              <a:t> merge one</a:t>
            </a:r>
            <a:endParaRPr lang="en-US" sz="2800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620" y="881390"/>
            <a:ext cx="5571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git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checkout –</a:t>
            </a:r>
            <a:r>
              <a:rPr lang="en-US" sz="28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b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three two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213860" y="2740675"/>
            <a:ext cx="1667830" cy="983079"/>
          </a:xfrm>
          <a:prstGeom prst="straightConnector1">
            <a:avLst/>
          </a:prstGeom>
          <a:ln w="57150" cmpd="sng">
            <a:solidFill>
              <a:srgbClr val="3366FF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3-way merge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9660" y="2740675"/>
            <a:ext cx="4244340" cy="40233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6675"/>
            <a:ext cx="4213860" cy="304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3910" y="4656933"/>
            <a:ext cx="40632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2800" dirty="0" smtClean="0">
                <a:solidFill>
                  <a:srgbClr val="3366FF"/>
                </a:solidFill>
                <a:latin typeface="Courier"/>
                <a:cs typeface="Courier"/>
              </a:rPr>
              <a:t> checkout three</a:t>
            </a:r>
          </a:p>
          <a:p>
            <a:r>
              <a:rPr lang="en-US" sz="28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2800" dirty="0" smtClean="0">
                <a:solidFill>
                  <a:srgbClr val="3366FF"/>
                </a:solidFill>
                <a:latin typeface="Courier"/>
                <a:cs typeface="Courier"/>
              </a:rPr>
              <a:t> merge one two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213860" y="2740675"/>
            <a:ext cx="1667830" cy="983079"/>
          </a:xfrm>
          <a:prstGeom prst="straightConnector1">
            <a:avLst/>
          </a:prstGeom>
          <a:ln w="57150" cmpd="sng">
            <a:solidFill>
              <a:srgbClr val="3366FF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Fast-forward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375758"/>
            <a:ext cx="5402761" cy="395541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Current head of the branch to which you are merging is an ancestor of the branch you are merging to it.</a:t>
            </a:r>
          </a:p>
          <a:p>
            <a:r>
              <a:rPr lang="en-US" dirty="0" smtClean="0"/>
              <a:t>The branch head is just moved to the newer commit.</a:t>
            </a:r>
          </a:p>
          <a:p>
            <a:r>
              <a:rPr lang="en-US" dirty="0" smtClean="0"/>
              <a:t>No merge commit object is created</a:t>
            </a:r>
            <a:br>
              <a:rPr lang="en-US" dirty="0" smtClean="0"/>
            </a:br>
            <a:r>
              <a:rPr lang="en-US" dirty="0" smtClean="0"/>
              <a:t>unless “-- no-ff” is specified</a:t>
            </a:r>
            <a:endParaRPr lang="en-US" dirty="0"/>
          </a:p>
        </p:txBody>
      </p:sp>
      <p:sp>
        <p:nvSpPr>
          <p:cNvPr id="4" name="Snip Same Side Corner Rectangle 3"/>
          <p:cNvSpPr/>
          <p:nvPr/>
        </p:nvSpPr>
        <p:spPr>
          <a:xfrm rot="10800000">
            <a:off x="5997063" y="1143000"/>
            <a:ext cx="1053478" cy="360759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3ADA2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nip Same Side Corner Rectangle 4"/>
          <p:cNvSpPr/>
          <p:nvPr/>
        </p:nvSpPr>
        <p:spPr>
          <a:xfrm rot="10800000">
            <a:off x="7217376" y="502727"/>
            <a:ext cx="1053478" cy="360758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B1E8C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04984" y="1167312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63018" y="2706471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3"/>
            <a:endCxn id="11" idx="0"/>
          </p:cNvCxnSpPr>
          <p:nvPr/>
        </p:nvCxnSpPr>
        <p:spPr>
          <a:xfrm rot="5400000">
            <a:off x="6273943" y="1753618"/>
            <a:ext cx="499718" cy="1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2"/>
          </p:cNvCxnSpPr>
          <p:nvPr/>
        </p:nvCxnSpPr>
        <p:spPr>
          <a:xfrm rot="5400000">
            <a:off x="6935941" y="1173653"/>
            <a:ext cx="417686" cy="1241963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6" idx="0"/>
          </p:cNvCxnSpPr>
          <p:nvPr/>
        </p:nvCxnSpPr>
        <p:spPr>
          <a:xfrm rot="16200000" flipH="1">
            <a:off x="7603027" y="1004573"/>
            <a:ext cx="303827" cy="2165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163020" y="2003477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11" idx="2"/>
            <a:endCxn id="7" idx="0"/>
          </p:cNvCxnSpPr>
          <p:nvPr/>
        </p:nvCxnSpPr>
        <p:spPr>
          <a:xfrm rot="5400000">
            <a:off x="6381543" y="2564212"/>
            <a:ext cx="284515" cy="2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Snip Same Side Corner Rectangle 34"/>
          <p:cNvSpPr/>
          <p:nvPr/>
        </p:nvSpPr>
        <p:spPr>
          <a:xfrm rot="10800000">
            <a:off x="6163018" y="3611667"/>
            <a:ext cx="1053478" cy="360759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3ADA2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Snip Same Side Corner Rectangle 35"/>
          <p:cNvSpPr/>
          <p:nvPr/>
        </p:nvSpPr>
        <p:spPr>
          <a:xfrm rot="10800000">
            <a:off x="7383338" y="3611667"/>
            <a:ext cx="1053478" cy="360758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B1E8C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570946" y="4276252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28980" y="5815411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5" idx="3"/>
            <a:endCxn id="37" idx="0"/>
          </p:cNvCxnSpPr>
          <p:nvPr/>
        </p:nvCxnSpPr>
        <p:spPr>
          <a:xfrm rot="16200000" flipH="1">
            <a:off x="7158829" y="3503354"/>
            <a:ext cx="303826" cy="124197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7" idx="2"/>
          </p:cNvCxnSpPr>
          <p:nvPr/>
        </p:nvCxnSpPr>
        <p:spPr>
          <a:xfrm rot="5400000">
            <a:off x="7101903" y="4282593"/>
            <a:ext cx="417686" cy="1241963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37" idx="0"/>
          </p:cNvCxnSpPr>
          <p:nvPr/>
        </p:nvCxnSpPr>
        <p:spPr>
          <a:xfrm rot="16200000" flipH="1">
            <a:off x="7768989" y="4113513"/>
            <a:ext cx="303827" cy="2165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328982" y="5112417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42" idx="2"/>
            <a:endCxn id="38" idx="0"/>
          </p:cNvCxnSpPr>
          <p:nvPr/>
        </p:nvCxnSpPr>
        <p:spPr>
          <a:xfrm rot="5400000">
            <a:off x="6547505" y="5673152"/>
            <a:ext cx="284515" cy="2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5775" y="5493099"/>
            <a:ext cx="5171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3600" dirty="0" smtClean="0">
                <a:solidFill>
                  <a:srgbClr val="3366FF"/>
                </a:solidFill>
                <a:latin typeface="Courier"/>
                <a:cs typeface="Courier"/>
              </a:rPr>
              <a:t> merge new HEAD</a:t>
            </a:r>
            <a:endParaRPr lang="en-US" sz="3600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Same Side Corner Rectangle 3"/>
          <p:cNvSpPr/>
          <p:nvPr/>
        </p:nvSpPr>
        <p:spPr>
          <a:xfrm rot="10800000">
            <a:off x="5975409" y="502725"/>
            <a:ext cx="1053478" cy="360759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3ADA2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nip Same Side Corner Rectangle 4"/>
          <p:cNvSpPr/>
          <p:nvPr/>
        </p:nvSpPr>
        <p:spPr>
          <a:xfrm rot="10800000">
            <a:off x="7383335" y="502727"/>
            <a:ext cx="1053478" cy="360758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B1E8C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49293" y="1375758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63016" y="2155877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6266072" y="1118828"/>
            <a:ext cx="512273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>
          <a:xfrm rot="5400000">
            <a:off x="7036116" y="1281919"/>
            <a:ext cx="361640" cy="1386277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6" idx="0"/>
          </p:cNvCxnSpPr>
          <p:nvPr/>
        </p:nvCxnSpPr>
        <p:spPr>
          <a:xfrm rot="5400000">
            <a:off x="7653938" y="1119621"/>
            <a:ext cx="512273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163017" y="1375759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11" idx="2"/>
            <a:endCxn id="7" idx="0"/>
          </p:cNvCxnSpPr>
          <p:nvPr/>
        </p:nvCxnSpPr>
        <p:spPr>
          <a:xfrm rot="5400000">
            <a:off x="6342979" y="1975057"/>
            <a:ext cx="361639" cy="1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nip Same Side Corner Rectangle 12"/>
          <p:cNvSpPr/>
          <p:nvPr/>
        </p:nvSpPr>
        <p:spPr>
          <a:xfrm rot="10800000">
            <a:off x="6680163" y="3124950"/>
            <a:ext cx="1053478" cy="360759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3ADA2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nip Same Side Corner Rectangle 13"/>
          <p:cNvSpPr/>
          <p:nvPr/>
        </p:nvSpPr>
        <p:spPr>
          <a:xfrm rot="10800000">
            <a:off x="7744115" y="3125746"/>
            <a:ext cx="1053478" cy="360758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B1E8C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546909" y="5137598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60632" y="5917717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0800000" flipV="1">
            <a:off x="6519032" y="4625326"/>
            <a:ext cx="687871" cy="512271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5" idx="2"/>
            <a:endCxn id="16" idx="0"/>
          </p:cNvCxnSpPr>
          <p:nvPr/>
        </p:nvCxnSpPr>
        <p:spPr>
          <a:xfrm rot="5400000">
            <a:off x="7033732" y="5043759"/>
            <a:ext cx="361640" cy="1386277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5" idx="0"/>
          </p:cNvCxnSpPr>
          <p:nvPr/>
        </p:nvCxnSpPr>
        <p:spPr>
          <a:xfrm>
            <a:off x="7206903" y="4625328"/>
            <a:ext cx="700787" cy="51227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160633" y="5137599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20" idx="2"/>
            <a:endCxn id="16" idx="0"/>
          </p:cNvCxnSpPr>
          <p:nvPr/>
        </p:nvCxnSpPr>
        <p:spPr>
          <a:xfrm rot="5400000">
            <a:off x="6340595" y="5736897"/>
            <a:ext cx="361639" cy="1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845328" y="4206846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6846336" y="3846278"/>
            <a:ext cx="721135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2" idx="0"/>
          </p:cNvCxnSpPr>
          <p:nvPr/>
        </p:nvCxnSpPr>
        <p:spPr>
          <a:xfrm rot="5400000">
            <a:off x="7372677" y="3319142"/>
            <a:ext cx="721137" cy="1054271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375758"/>
            <a:ext cx="5778845" cy="475040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Not fast-forward</a:t>
            </a:r>
          </a:p>
          <a:p>
            <a:r>
              <a:rPr lang="en-US" dirty="0" smtClean="0"/>
              <a:t>New commit object must be created for new head</a:t>
            </a:r>
          </a:p>
          <a:p>
            <a:r>
              <a:rPr lang="en-US" dirty="0" smtClean="0"/>
              <a:t>2 cases:</a:t>
            </a:r>
          </a:p>
          <a:p>
            <a:pPr lvl="1"/>
            <a:r>
              <a:rPr lang="en-US" dirty="0" smtClean="0"/>
              <a:t>No overlapping changes are detected</a:t>
            </a:r>
          </a:p>
          <a:p>
            <a:pPr lvl="2"/>
            <a:r>
              <a:rPr lang="en-US" dirty="0" smtClean="0"/>
              <a:t>Merge proceeds normally</a:t>
            </a:r>
          </a:p>
          <a:p>
            <a:pPr lvl="1"/>
            <a:r>
              <a:rPr lang="en-US" dirty="0" smtClean="0"/>
              <a:t>Overlapping changes are detected</a:t>
            </a:r>
            <a:br>
              <a:rPr lang="en-US" dirty="0" smtClean="0"/>
            </a:br>
            <a:r>
              <a:rPr lang="en-US" sz="2800" dirty="0" smtClean="0">
                <a:solidFill>
                  <a:srgbClr val="3366FF"/>
                </a:solidFill>
              </a:rPr>
              <a:t>Manual intervention is required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Beware of false security!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because there are no overlapping changes does not mean the changes are semantically compatible.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It only means they do not modify the same region of the same file.</a:t>
            </a:r>
          </a:p>
          <a:p>
            <a:r>
              <a:rPr lang="en-US" dirty="0" smtClean="0"/>
              <a:t>So, unless the merge is a fast-forward, there is a good chance that your merge will break the software.</a:t>
            </a:r>
          </a:p>
          <a:p>
            <a:r>
              <a:rPr lang="en-US" dirty="0" smtClean="0"/>
              <a:t>This is the reason for following a discipline that forces all merges to be fast-forward.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with 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HEAD pointer is unchanged</a:t>
            </a:r>
          </a:p>
          <a:p>
            <a:r>
              <a:rPr lang="en-US" dirty="0" smtClean="0"/>
              <a:t>MERGE_HEAD points to the other branch head</a:t>
            </a:r>
          </a:p>
          <a:p>
            <a:r>
              <a:rPr lang="en-US" dirty="0" smtClean="0"/>
              <a:t>Files that merged cleanly are updated in the index file and working tree</a:t>
            </a:r>
          </a:p>
          <a:p>
            <a:r>
              <a:rPr lang="en-US" dirty="0" smtClean="0"/>
              <a:t>3 versions recorded for conflicting files:</a:t>
            </a:r>
          </a:p>
          <a:p>
            <a:pPr lvl="1"/>
            <a:r>
              <a:rPr lang="en-US" dirty="0" smtClean="0"/>
              <a:t>Stage 1: common ancestor version</a:t>
            </a:r>
          </a:p>
          <a:p>
            <a:pPr lvl="1"/>
            <a:r>
              <a:rPr lang="en-US" dirty="0" smtClean="0"/>
              <a:t>Stage 2: MERGE_HEAD version</a:t>
            </a:r>
          </a:p>
          <a:p>
            <a:pPr lvl="1"/>
            <a:r>
              <a:rPr lang="en-US" dirty="0" smtClean="0"/>
              <a:t>Working tree: marked-up files (with &lt;&lt;&lt; === &gt;&gt;&gt;)</a:t>
            </a:r>
          </a:p>
          <a:p>
            <a:r>
              <a:rPr lang="en-US" dirty="0" smtClean="0"/>
              <a:t>No other changes are made</a:t>
            </a:r>
          </a:p>
          <a:p>
            <a:r>
              <a:rPr lang="en-US" dirty="0" smtClean="0"/>
              <a:t>You can start over with  </a:t>
            </a: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reset --merge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</a:p>
          <a:p>
            <a:r>
              <a:rPr lang="en-US" dirty="0" smtClean="0"/>
              <a:t>Branch creation</a:t>
            </a:r>
          </a:p>
          <a:p>
            <a:r>
              <a:rPr lang="en-US" dirty="0" smtClean="0"/>
              <a:t>Merging</a:t>
            </a:r>
          </a:p>
          <a:p>
            <a:r>
              <a:rPr lang="en-US" dirty="0" smtClean="0"/>
              <a:t>Rebasing</a:t>
            </a:r>
          </a:p>
          <a:p>
            <a:r>
              <a:rPr lang="en-US" dirty="0" smtClean="0"/>
              <a:t>Putting it all together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merge marks 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sz="1600" dirty="0" smtClean="0">
                <a:latin typeface="Courier"/>
                <a:cs typeface="Courier"/>
              </a:rPr>
              <a:t>Here are lines that are either unchanged from the common ancestor, or cleanly resolved because only one side changed.</a:t>
            </a:r>
            <a:br>
              <a:rPr lang="en-US" sz="1600" dirty="0" smtClean="0">
                <a:latin typeface="Courier"/>
                <a:cs typeface="Courier"/>
              </a:rPr>
            </a:br>
            <a:r>
              <a:rPr lang="en-US" sz="1600" dirty="0" smtClean="0">
                <a:latin typeface="Courier"/>
                <a:cs typeface="Courier"/>
              </a:rPr>
              <a:t>&lt;&lt;&lt;&lt;&lt;&lt;&lt; </a:t>
            </a:r>
            <a:r>
              <a:rPr lang="en-US" sz="1600" dirty="0" err="1" smtClean="0">
                <a:latin typeface="Courier"/>
                <a:cs typeface="Courier"/>
              </a:rPr>
              <a:t>yours:sample.txt</a:t>
            </a:r>
            <a:r>
              <a:rPr lang="en-US" sz="1600" dirty="0" smtClean="0">
                <a:latin typeface="Courier"/>
                <a:cs typeface="Courier"/>
              </a:rPr>
              <a:t/>
            </a:r>
            <a:br>
              <a:rPr lang="en-US" sz="1600" dirty="0" smtClean="0">
                <a:latin typeface="Courier"/>
                <a:cs typeface="Courier"/>
              </a:rPr>
            </a:br>
            <a:r>
              <a:rPr lang="en-US" sz="1600" dirty="0" smtClean="0">
                <a:latin typeface="Courier"/>
                <a:cs typeface="Courier"/>
              </a:rPr>
              <a:t>Conflict resolution is hard; let's go shopping. </a:t>
            </a:r>
            <a:br>
              <a:rPr lang="en-US" sz="1600" dirty="0" smtClean="0">
                <a:latin typeface="Courier"/>
                <a:cs typeface="Courier"/>
              </a:rPr>
            </a:br>
            <a:r>
              <a:rPr lang="en-US" sz="1600" dirty="0" smtClean="0">
                <a:latin typeface="Courier"/>
                <a:cs typeface="Courier"/>
              </a:rPr>
              <a:t>======= </a:t>
            </a:r>
            <a:br>
              <a:rPr lang="en-US" sz="1600" dirty="0" smtClean="0">
                <a:latin typeface="Courier"/>
                <a:cs typeface="Courier"/>
              </a:rPr>
            </a:br>
            <a:r>
              <a:rPr lang="en-US" sz="1600" dirty="0" err="1" smtClean="0">
                <a:latin typeface="Courier"/>
                <a:cs typeface="Courier"/>
              </a:rPr>
              <a:t>Git</a:t>
            </a:r>
            <a:r>
              <a:rPr lang="en-US" sz="1600" dirty="0" smtClean="0">
                <a:latin typeface="Courier"/>
                <a:cs typeface="Courier"/>
              </a:rPr>
              <a:t> makes conflict resolution easy. </a:t>
            </a:r>
            <a:br>
              <a:rPr lang="en-US" sz="1600" dirty="0" smtClean="0">
                <a:latin typeface="Courier"/>
                <a:cs typeface="Courier"/>
              </a:rPr>
            </a:br>
            <a:r>
              <a:rPr lang="en-US" sz="1600" dirty="0" smtClean="0">
                <a:latin typeface="Courier"/>
                <a:cs typeface="Courier"/>
              </a:rPr>
              <a:t>&gt;&gt;&gt;&gt;&gt;&gt;&gt; </a:t>
            </a:r>
            <a:r>
              <a:rPr lang="en-US" sz="1600" dirty="0" err="1" smtClean="0">
                <a:latin typeface="Courier"/>
                <a:cs typeface="Courier"/>
              </a:rPr>
              <a:t>theirs:sample.txt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br>
              <a:rPr lang="en-US" sz="1600" dirty="0" smtClean="0">
                <a:latin typeface="Courier"/>
                <a:cs typeface="Courier"/>
              </a:rPr>
            </a:br>
            <a:r>
              <a:rPr lang="en-US" sz="1600" dirty="0" smtClean="0">
                <a:latin typeface="Courier"/>
                <a:cs typeface="Courier"/>
              </a:rPr>
              <a:t>And here is another line that is cleanly resolved or unmodified.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1686" y="4217894"/>
            <a:ext cx="8225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/>
                <a:cs typeface="Comic Sans MS"/>
              </a:rPr>
              <a:t>There is an alternate, 3-way, output option that also shows the common ancestor text.</a:t>
            </a:r>
            <a:endParaRPr lang="en-US" sz="2400" dirty="0">
              <a:solidFill>
                <a:srgbClr val="3366FF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merge 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two choices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Decide not to merge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-reset --hard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>
                <a:solidFill>
                  <a:srgbClr val="D96E70"/>
                </a:solidFill>
              </a:rPr>
              <a:t>Resolve the conflicts</a:t>
            </a:r>
          </a:p>
          <a:p>
            <a:r>
              <a:rPr lang="en-US" dirty="0" smtClean="0">
                <a:solidFill>
                  <a:srgbClr val="D96E70"/>
                </a:solidFill>
              </a:rPr>
              <a:t>Resolution tools</a:t>
            </a:r>
          </a:p>
          <a:p>
            <a:pPr lvl="1"/>
            <a:r>
              <a:rPr lang="en-US" dirty="0" smtClean="0">
                <a:solidFill>
                  <a:srgbClr val="D96E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a </a:t>
            </a:r>
            <a:r>
              <a:rPr lang="en-US" dirty="0" err="1" smtClean="0">
                <a:solidFill>
                  <a:srgbClr val="D96E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mergetool</a:t>
            </a:r>
            <a:r>
              <a:rPr lang="en-US" dirty="0" smtClean="0">
                <a:solidFill>
                  <a:srgbClr val="D96E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 err="1" smtClean="0">
                <a:solidFill>
                  <a:srgbClr val="D96E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git</a:t>
            </a:r>
            <a:r>
              <a:rPr lang="en-US" dirty="0" smtClean="0">
                <a:solidFill>
                  <a:srgbClr val="D96E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D96E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mergetool</a:t>
            </a:r>
            <a:endParaRPr lang="en-US" dirty="0" smtClean="0">
              <a:solidFill>
                <a:srgbClr val="D96E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4">
              <a:buNone/>
            </a:pPr>
            <a:r>
              <a:rPr lang="en-US" dirty="0" smtClean="0">
                <a:solidFill>
                  <a:srgbClr val="D96E70"/>
                </a:solidFill>
              </a:rPr>
              <a:t>kdiff3,tkdiff, meld, </a:t>
            </a:r>
            <a:r>
              <a:rPr lang="en-US" dirty="0" err="1" smtClean="0">
                <a:solidFill>
                  <a:srgbClr val="D96E70"/>
                </a:solidFill>
              </a:rPr>
              <a:t>xxdiff</a:t>
            </a:r>
            <a:r>
              <a:rPr lang="en-US" dirty="0" smtClean="0">
                <a:solidFill>
                  <a:srgbClr val="D96E70"/>
                </a:solidFill>
              </a:rPr>
              <a:t>, emerge, </a:t>
            </a:r>
            <a:r>
              <a:rPr lang="en-US" dirty="0" err="1" smtClean="0">
                <a:solidFill>
                  <a:srgbClr val="D96E70"/>
                </a:solidFill>
              </a:rPr>
              <a:t>vimdiff</a:t>
            </a:r>
            <a:r>
              <a:rPr lang="en-US" dirty="0" smtClean="0">
                <a:solidFill>
                  <a:srgbClr val="D96E70"/>
                </a:solidFill>
              </a:rPr>
              <a:t>, </a:t>
            </a:r>
            <a:r>
              <a:rPr lang="en-US" dirty="0" err="1" smtClean="0">
                <a:solidFill>
                  <a:srgbClr val="D96E70"/>
                </a:solidFill>
              </a:rPr>
              <a:t>gvimdiff</a:t>
            </a:r>
            <a:r>
              <a:rPr lang="en-US" dirty="0" smtClean="0">
                <a:solidFill>
                  <a:srgbClr val="D96E70"/>
                </a:solidFill>
              </a:rPr>
              <a:t>, </a:t>
            </a:r>
            <a:r>
              <a:rPr lang="en-US" dirty="0" err="1" smtClean="0">
                <a:solidFill>
                  <a:srgbClr val="D96E70"/>
                </a:solidFill>
              </a:rPr>
              <a:t>ecmerge</a:t>
            </a:r>
            <a:r>
              <a:rPr lang="en-US" dirty="0" smtClean="0">
                <a:solidFill>
                  <a:srgbClr val="D96E70"/>
                </a:solidFill>
              </a:rPr>
              <a:t>, diffuse, </a:t>
            </a:r>
            <a:r>
              <a:rPr lang="en-US" dirty="0" err="1" smtClean="0">
                <a:solidFill>
                  <a:srgbClr val="D96E70"/>
                </a:solidFill>
              </a:rPr>
              <a:t>tortoisemerge</a:t>
            </a:r>
            <a:r>
              <a:rPr lang="en-US" dirty="0" smtClean="0">
                <a:solidFill>
                  <a:srgbClr val="D96E70"/>
                </a:solidFill>
              </a:rPr>
              <a:t>, </a:t>
            </a:r>
            <a:r>
              <a:rPr lang="en-US" dirty="0" err="1" smtClean="0">
                <a:solidFill>
                  <a:srgbClr val="D96E70"/>
                </a:solidFill>
              </a:rPr>
              <a:t>opendiff</a:t>
            </a:r>
            <a:r>
              <a:rPr lang="en-US" dirty="0" smtClean="0">
                <a:solidFill>
                  <a:srgbClr val="D96E70"/>
                </a:solidFill>
              </a:rPr>
              <a:t>, p4merge, </a:t>
            </a:r>
            <a:r>
              <a:rPr lang="en-US" dirty="0" err="1" smtClean="0">
                <a:solidFill>
                  <a:srgbClr val="D96E70"/>
                </a:solidFill>
              </a:rPr>
              <a:t>araxis</a:t>
            </a:r>
            <a:endParaRPr lang="en-US" dirty="0" smtClean="0">
              <a:solidFill>
                <a:srgbClr val="D96E70"/>
              </a:solidFill>
            </a:endParaRPr>
          </a:p>
          <a:p>
            <a:pPr lvl="1"/>
            <a:r>
              <a:rPr lang="en-US" dirty="0" smtClean="0">
                <a:solidFill>
                  <a:srgbClr val="D96E70"/>
                </a:solidFill>
              </a:rPr>
              <a:t>Look at the </a:t>
            </a:r>
            <a:r>
              <a:rPr lang="en-US" dirty="0" err="1" smtClean="0">
                <a:solidFill>
                  <a:srgbClr val="D96E70"/>
                </a:solidFill>
              </a:rPr>
              <a:t>diffs</a:t>
            </a:r>
            <a:r>
              <a:rPr lang="en-US" dirty="0" smtClean="0">
                <a:solidFill>
                  <a:srgbClr val="D96E70"/>
                </a:solidFill>
              </a:rPr>
              <a:t>, and edit: </a:t>
            </a:r>
            <a:r>
              <a:rPr lang="en-US" dirty="0" err="1" smtClean="0">
                <a:solidFill>
                  <a:srgbClr val="D96E70"/>
                </a:solidFill>
              </a:rPr>
              <a:t>git</a:t>
            </a:r>
            <a:r>
              <a:rPr lang="en-US" dirty="0" smtClean="0">
                <a:solidFill>
                  <a:srgbClr val="D96E70"/>
                </a:solidFill>
              </a:rPr>
              <a:t> diff</a:t>
            </a:r>
          </a:p>
          <a:p>
            <a:pPr lvl="1"/>
            <a:r>
              <a:rPr lang="en-US" dirty="0" smtClean="0">
                <a:solidFill>
                  <a:srgbClr val="D96E70"/>
                </a:solidFill>
              </a:rPr>
              <a:t>…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Rebasing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key to reducing the difficulty of merging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Contrasts to merge</a:t>
            </a:r>
          </a:p>
          <a:p>
            <a:pPr lvl="1"/>
            <a:r>
              <a:rPr lang="en-US" dirty="0" smtClean="0"/>
              <a:t>Merge joins two branches</a:t>
            </a:r>
          </a:p>
          <a:p>
            <a:pPr lvl="1"/>
            <a:r>
              <a:rPr lang="en-US" dirty="0" smtClean="0"/>
              <a:t>Rebase preserves branches</a:t>
            </a:r>
          </a:p>
          <a:p>
            <a:r>
              <a:rPr lang="en-US" dirty="0" smtClean="0"/>
              <a:t>Rolls changes from one branch into the other</a:t>
            </a:r>
          </a:p>
          <a:p>
            <a:pPr lvl="1"/>
            <a:r>
              <a:rPr lang="en-US" dirty="0" smtClean="0"/>
              <a:t>Changes now are now relative to newer baseline</a:t>
            </a:r>
          </a:p>
          <a:p>
            <a:pPr lvl="1"/>
            <a:r>
              <a:rPr lang="en-US" dirty="0" smtClean="0"/>
              <a:t>Allows tracking changes to baseline while developing new branch</a:t>
            </a:r>
          </a:p>
          <a:p>
            <a:pPr lvl="1"/>
            <a:r>
              <a:rPr lang="en-US" dirty="0" smtClean="0"/>
              <a:t>Prevents surprises later</a:t>
            </a:r>
          </a:p>
          <a:p>
            <a:pPr lvl="1"/>
            <a:r>
              <a:rPr lang="en-US" dirty="0" smtClean="0"/>
              <a:t>Avoids conflicts with eventual merges</a:t>
            </a:r>
          </a:p>
          <a:p>
            <a:r>
              <a:rPr lang="en-US" u="sng" dirty="0" smtClean="0">
                <a:solidFill>
                  <a:srgbClr val="3366FF"/>
                </a:solidFill>
              </a:rPr>
              <a:t>Rebase frequently to avoid merge conflicts</a:t>
            </a:r>
            <a:endParaRPr lang="en-US" u="sng" dirty="0">
              <a:solidFill>
                <a:srgbClr val="3366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Merging                  vs.         Rebasing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22" y="2143264"/>
            <a:ext cx="3600450" cy="3457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5138" y="2206569"/>
            <a:ext cx="3486150" cy="340995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rot="5400000">
            <a:off x="2725186" y="3509856"/>
            <a:ext cx="3987584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74" y="1344893"/>
            <a:ext cx="3514725" cy="4248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9054" y="2226763"/>
            <a:ext cx="3505200" cy="34290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rot="5400000">
            <a:off x="2725186" y="3509856"/>
            <a:ext cx="3987584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43910" y="5921222"/>
            <a:ext cx="36323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2800" dirty="0" smtClean="0">
                <a:solidFill>
                  <a:srgbClr val="3366FF"/>
                </a:solidFill>
                <a:latin typeface="Courier"/>
                <a:cs typeface="Courier"/>
              </a:rPr>
              <a:t> merge master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Merging                  vs.         Rebasing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j-ea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4173" y="2002958"/>
            <a:ext cx="3171825" cy="36004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63" y="1393070"/>
            <a:ext cx="3438525" cy="416242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rot="5400000">
            <a:off x="2725186" y="3509856"/>
            <a:ext cx="3987584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86585" y="5659612"/>
            <a:ext cx="3847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2800" dirty="0" smtClean="0">
                <a:solidFill>
                  <a:srgbClr val="3366FF"/>
                </a:solidFill>
                <a:latin typeface="Courier"/>
                <a:cs typeface="Courier"/>
              </a:rPr>
              <a:t> rebase master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Merging                  vs.         Rebasing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290" y="2034319"/>
            <a:ext cx="3190875" cy="3581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65" y="1391439"/>
            <a:ext cx="3438525" cy="416242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rot="5400000">
            <a:off x="2725186" y="3509856"/>
            <a:ext cx="3987584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86585" y="5659612"/>
            <a:ext cx="3847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2800" dirty="0" smtClean="0">
                <a:solidFill>
                  <a:srgbClr val="3366FF"/>
                </a:solidFill>
                <a:latin typeface="Courier"/>
                <a:cs typeface="Courier"/>
              </a:rPr>
              <a:t> rebase master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Merging                  vs.         Rebasing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908" y="2034319"/>
            <a:ext cx="3209925" cy="3552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65" y="1391439"/>
            <a:ext cx="3438525" cy="416242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rot="5400000">
            <a:off x="2725186" y="3509856"/>
            <a:ext cx="3987584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86585" y="5659612"/>
            <a:ext cx="3847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2800" dirty="0" smtClean="0">
                <a:solidFill>
                  <a:srgbClr val="3366FF"/>
                </a:solidFill>
                <a:latin typeface="Courier"/>
                <a:cs typeface="Courier"/>
              </a:rPr>
              <a:t> rebase master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Merging                  vs.         Rebasing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9936" y="1978827"/>
            <a:ext cx="3228975" cy="3609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65" y="1391439"/>
            <a:ext cx="3438525" cy="416242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rot="5400000">
            <a:off x="2725186" y="3509856"/>
            <a:ext cx="3987584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86585" y="5659612"/>
            <a:ext cx="3847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2800" dirty="0" smtClean="0">
                <a:solidFill>
                  <a:srgbClr val="3366FF"/>
                </a:solidFill>
                <a:latin typeface="Courier"/>
                <a:cs typeface="Courier"/>
              </a:rPr>
              <a:t> rebase master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Merging                  vs.         Rebasing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Core </a:t>
            </a:r>
            <a:r>
              <a:rPr lang="en-US" dirty="0" err="1" smtClean="0"/>
              <a:t>git</a:t>
            </a:r>
            <a:r>
              <a:rPr lang="en-US" dirty="0" smtClean="0"/>
              <a:t> concepts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8800" y="1994298"/>
            <a:ext cx="3143250" cy="35909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65" y="1391438"/>
            <a:ext cx="3438525" cy="416242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rot="5400000">
            <a:off x="2725186" y="3525536"/>
            <a:ext cx="3987584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86585" y="5659612"/>
            <a:ext cx="3847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2800" dirty="0" smtClean="0">
                <a:solidFill>
                  <a:srgbClr val="3366FF"/>
                </a:solidFill>
                <a:latin typeface="Courier"/>
                <a:cs typeface="Courier"/>
              </a:rPr>
              <a:t> rebase master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1654" y="1972867"/>
            <a:ext cx="3200400" cy="3609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92" y="1391916"/>
            <a:ext cx="3438525" cy="416242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rot="5400000">
            <a:off x="2725186" y="3509856"/>
            <a:ext cx="3987584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86585" y="5659612"/>
            <a:ext cx="3847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2800" dirty="0" smtClean="0">
                <a:solidFill>
                  <a:srgbClr val="3366FF"/>
                </a:solidFill>
                <a:latin typeface="Courier"/>
                <a:cs typeface="Courier"/>
              </a:rPr>
              <a:t> rebase master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Merging                  vs.         Rebasing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3388" y="1987278"/>
            <a:ext cx="3162300" cy="35623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65" y="1391439"/>
            <a:ext cx="3438525" cy="416242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rot="5400000">
            <a:off x="2725186" y="3509856"/>
            <a:ext cx="3987584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86585" y="5659612"/>
            <a:ext cx="3847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2800" dirty="0" smtClean="0">
                <a:solidFill>
                  <a:srgbClr val="3366FF"/>
                </a:solidFill>
                <a:latin typeface="Courier"/>
                <a:cs typeface="Courier"/>
              </a:rPr>
              <a:t> rebase master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Merging                  vs.         Rebasing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j-ea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147" y="1931397"/>
            <a:ext cx="2628900" cy="3667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65" y="1391439"/>
            <a:ext cx="3438525" cy="416242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rot="5400000">
            <a:off x="2725186" y="3509856"/>
            <a:ext cx="3987584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86585" y="5659612"/>
            <a:ext cx="3847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2800" dirty="0" smtClean="0">
                <a:solidFill>
                  <a:srgbClr val="3366FF"/>
                </a:solidFill>
                <a:latin typeface="Courier"/>
                <a:cs typeface="Courier"/>
              </a:rPr>
              <a:t> rebase master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Merging                  vs.         Rebasing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mtClean="0"/>
              <a:t>Putting it all together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user story showing how rebase is used with branch and merge, to reduce pain of merging.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out to fix a bug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checkout –</a:t>
            </a:r>
            <a:r>
              <a:rPr lang="en-US" dirty="0" err="1" smtClean="0">
                <a:latin typeface="Courier"/>
                <a:cs typeface="Courier"/>
              </a:rPr>
              <a:t>b</a:t>
            </a:r>
            <a:r>
              <a:rPr lang="en-US" dirty="0" smtClean="0">
                <a:latin typeface="Courier"/>
                <a:cs typeface="Courier"/>
              </a:rPr>
              <a:t> bug-fix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>
              <a:spcBef>
                <a:spcPts val="0"/>
              </a:spcBef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commit –a –</a:t>
            </a:r>
            <a:r>
              <a:rPr lang="en-US" dirty="0" err="1" smtClean="0">
                <a:latin typeface="Courier"/>
                <a:cs typeface="Courier"/>
              </a:rPr>
              <a:t>m”B</a:t>
            </a:r>
            <a:r>
              <a:rPr lang="en-US" dirty="0" smtClean="0">
                <a:latin typeface="Courier"/>
                <a:cs typeface="Courier"/>
              </a:rPr>
              <a:t>”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0516" y="1587660"/>
            <a:ext cx="2641600" cy="317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7416" y="3156081"/>
            <a:ext cx="4648200" cy="889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3323" y="4754563"/>
            <a:ext cx="4584700" cy="1371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 making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commit –a –</a:t>
            </a:r>
            <a:r>
              <a:rPr lang="en-US" dirty="0" err="1" smtClean="0">
                <a:latin typeface="Courier"/>
                <a:cs typeface="Courier"/>
              </a:rPr>
              <a:t>m”C</a:t>
            </a:r>
            <a:r>
              <a:rPr lang="en-US" dirty="0" smtClean="0">
                <a:latin typeface="Courier"/>
                <a:cs typeface="Courier"/>
              </a:rPr>
              <a:t>” –</a:t>
            </a:r>
            <a:r>
              <a:rPr lang="en-US" dirty="0" err="1" smtClean="0">
                <a:latin typeface="Courier"/>
                <a:cs typeface="Courier"/>
              </a:rPr>
              <a:t>b</a:t>
            </a:r>
            <a:endParaRPr lang="en-US" dirty="0">
              <a:latin typeface="Courier"/>
              <a:cs typeface="Courier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396" y="1191380"/>
            <a:ext cx="4584700" cy="1371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1396" y="3249525"/>
            <a:ext cx="4584700" cy="18669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Decide to try out a “wicked” idea.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checkout –</a:t>
            </a:r>
            <a:r>
              <a:rPr lang="en-US" dirty="0" err="1" smtClean="0">
                <a:latin typeface="Courier"/>
                <a:cs typeface="Courier"/>
              </a:rPr>
              <a:t>b</a:t>
            </a:r>
            <a:r>
              <a:rPr lang="en-US" dirty="0" smtClean="0">
                <a:latin typeface="Courier"/>
                <a:cs typeface="Courier"/>
              </a:rPr>
              <a:t> wicked master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844" y="1143000"/>
            <a:ext cx="4584700" cy="1866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7844" y="3881371"/>
            <a:ext cx="4584700" cy="13589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396" y="1546243"/>
            <a:ext cx="4584700" cy="1358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 on the wicked branch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commit –a –</a:t>
            </a:r>
            <a:r>
              <a:rPr lang="en-US" dirty="0" err="1" smtClean="0">
                <a:latin typeface="Courier"/>
                <a:cs typeface="Courier"/>
              </a:rPr>
              <a:t>m”D</a:t>
            </a:r>
            <a:r>
              <a:rPr lang="en-US" dirty="0" smtClean="0">
                <a:latin typeface="Courier"/>
                <a:cs typeface="Courier"/>
              </a:rPr>
              <a:t>”</a:t>
            </a:r>
            <a:endParaRPr lang="en-US" dirty="0">
              <a:latin typeface="Courier"/>
              <a:cs typeface="Courier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606" y="3429000"/>
            <a:ext cx="4635500" cy="2387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0596" y="3530600"/>
            <a:ext cx="4572000" cy="288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0596" y="855956"/>
            <a:ext cx="4635500" cy="238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some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commit –a –</a:t>
            </a:r>
            <a:r>
              <a:rPr lang="en-US" dirty="0" err="1" smtClean="0">
                <a:latin typeface="Courier"/>
                <a:cs typeface="Courier"/>
              </a:rPr>
              <a:t>m”E</a:t>
            </a:r>
            <a:r>
              <a:rPr lang="en-US" dirty="0" smtClean="0">
                <a:latin typeface="Courier"/>
                <a:cs typeface="Courier"/>
              </a:rPr>
              <a:t>”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Index</a:t>
            </a:r>
          </a:p>
          <a:p>
            <a:pPr lvl="1"/>
            <a:r>
              <a:rPr lang="en-US" dirty="0" smtClean="0"/>
              <a:t>“staging area”</a:t>
            </a:r>
          </a:p>
          <a:p>
            <a:pPr lvl="1"/>
            <a:r>
              <a:rPr lang="en-US" dirty="0" smtClean="0"/>
              <a:t>what is to be</a:t>
            </a:r>
            <a:br>
              <a:rPr lang="en-US" dirty="0" smtClean="0"/>
            </a:br>
            <a:r>
              <a:rPr lang="en-US" dirty="0" smtClean="0"/>
              <a:t>committed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134" y="931333"/>
            <a:ext cx="4871962" cy="56151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0597" y="3429000"/>
            <a:ext cx="3677920" cy="26619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spcBef>
                <a:spcPts val="3024"/>
              </a:spcBef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tag –a –</a:t>
            </a:r>
            <a:r>
              <a:rPr lang="en-US" dirty="0" err="1" smtClean="0">
                <a:latin typeface="Courier"/>
                <a:cs typeface="Courier"/>
              </a:rPr>
              <a:t>m”got</a:t>
            </a:r>
            <a:r>
              <a:rPr lang="en-US" dirty="0" smtClean="0">
                <a:latin typeface="Courier"/>
                <a:cs typeface="Courier"/>
              </a:rPr>
              <a:t> somewhere” good</a:t>
            </a:r>
            <a:endParaRPr lang="en-US" dirty="0">
              <a:latin typeface="Courier"/>
              <a:cs typeface="Courier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0596" y="648880"/>
            <a:ext cx="3657600" cy="23063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4584095" cy="1100667"/>
          </a:xfrm>
        </p:spPr>
        <p:txBody>
          <a:bodyPr>
            <a:normAutofit/>
          </a:bodyPr>
          <a:lstStyle/>
          <a:p>
            <a:r>
              <a:rPr lang="en-US" sz="4889" dirty="0" smtClean="0"/>
              <a:t>Tag</a:t>
            </a:r>
            <a:r>
              <a:rPr lang="en-US" dirty="0" smtClean="0"/>
              <a:t> a good point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Manager asks about the bug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checkout bug-fix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commit –a –</a:t>
            </a:r>
            <a:r>
              <a:rPr lang="en-US" dirty="0" err="1" smtClean="0">
                <a:latin typeface="Courier"/>
                <a:cs typeface="Courier"/>
              </a:rPr>
              <a:t>m</a:t>
            </a:r>
            <a:r>
              <a:rPr lang="en-US" dirty="0" smtClean="0">
                <a:latin typeface="Courier"/>
                <a:cs typeface="Courier"/>
              </a:rPr>
              <a:t> “F”</a:t>
            </a:r>
            <a:endParaRPr lang="en-US" dirty="0">
              <a:latin typeface="Courier"/>
              <a:cs typeface="Courier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8176" y="3621088"/>
            <a:ext cx="3448050" cy="2505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8176" y="1143000"/>
            <a:ext cx="3438525" cy="21240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6564" y="2640692"/>
            <a:ext cx="5843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/>
                <a:cs typeface="Comic Sans MS"/>
              </a:rPr>
              <a:t>So you go back to work on it some more</a:t>
            </a:r>
            <a:endParaRPr lang="en-US" sz="2400" dirty="0">
              <a:solidFill>
                <a:srgbClr val="3366FF"/>
              </a:solidFill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6621" y="450583"/>
            <a:ext cx="3457575" cy="2524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6621" y="3249613"/>
            <a:ext cx="3419475" cy="2876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3366FF"/>
                </a:solidFill>
              </a:rPr>
              <a:t>But your mind is elsewhere</a:t>
            </a:r>
            <a:endParaRPr lang="en-US" sz="3200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checkout wicked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solidFill>
                <a:srgbClr val="558ED5"/>
              </a:solidFill>
              <a:latin typeface="Courier"/>
              <a:cs typeface="Courier"/>
            </a:endParaRPr>
          </a:p>
          <a:p>
            <a:pPr>
              <a:buNone/>
            </a:pPr>
            <a:r>
              <a:rPr lang="en-US" dirty="0" smtClean="0">
                <a:solidFill>
                  <a:srgbClr val="3366FF"/>
                </a:solidFill>
              </a:rPr>
              <a:t>so you finish off the wicked feature</a:t>
            </a: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commit –a –</a:t>
            </a:r>
            <a:r>
              <a:rPr lang="en-US" dirty="0" err="1" smtClean="0">
                <a:latin typeface="Courier"/>
                <a:cs typeface="Courier"/>
              </a:rPr>
              <a:t>m”G</a:t>
            </a:r>
            <a:r>
              <a:rPr lang="en-US" dirty="0" smtClean="0">
                <a:latin typeface="Courier"/>
                <a:cs typeface="Courier"/>
              </a:rPr>
              <a:t>”</a:t>
            </a:r>
          </a:p>
          <a:p>
            <a:pPr>
              <a:buNone/>
            </a:pPr>
            <a:endParaRPr lang="en-US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2262" y="3621088"/>
            <a:ext cx="3419475" cy="25050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64" y="295469"/>
            <a:ext cx="3419475" cy="2895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checkout master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>
              <a:latin typeface="Courier"/>
              <a:cs typeface="Courier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97014" y="2220913"/>
            <a:ext cx="1667830" cy="983079"/>
          </a:xfrm>
          <a:prstGeom prst="straightConnector1">
            <a:avLst/>
          </a:prstGeom>
          <a:ln w="57150" cmpd="sng">
            <a:solidFill>
              <a:srgbClr val="3366FF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92181" y="344706"/>
            <a:ext cx="421962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  <a:t>Bug fix and wicked</a:t>
            </a:r>
            <a:b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  <a:t>new feature </a:t>
            </a:r>
            <a:b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  <a:t>are both done,</a:t>
            </a:r>
            <a:b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  <a:t>so it’s time to merge</a:t>
            </a:r>
            <a:endParaRPr lang="en-US" sz="3200" dirty="0">
              <a:solidFill>
                <a:srgbClr val="3366FF"/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550" y="3175882"/>
            <a:ext cx="3600450" cy="33147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reset --hard bug-fix</a:t>
            </a:r>
            <a:endParaRPr lang="en-US" dirty="0">
              <a:latin typeface="Courier"/>
              <a:cs typeface="Courier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539" y="390545"/>
            <a:ext cx="3419475" cy="250507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4123274" y="2192803"/>
            <a:ext cx="1667830" cy="983079"/>
          </a:xfrm>
          <a:prstGeom prst="straightConnector1">
            <a:avLst/>
          </a:prstGeom>
          <a:ln w="57150" cmpd="sng">
            <a:solidFill>
              <a:srgbClr val="3366FF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92181" y="344706"/>
            <a:ext cx="429316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  <a:t>Advance the</a:t>
            </a:r>
            <a:b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  <a:t>the master to include</a:t>
            </a:r>
            <a:b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  <a:t>the bug fix</a:t>
            </a:r>
            <a:endParaRPr lang="en-US" sz="3200" dirty="0">
              <a:solidFill>
                <a:srgbClr val="3366FF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64" y="262309"/>
            <a:ext cx="3600450" cy="3314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7550" y="2220913"/>
            <a:ext cx="3457575" cy="39052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git</a:t>
            </a:r>
            <a:r>
              <a:rPr lang="en-US" dirty="0" smtClean="0">
                <a:latin typeface="Courier"/>
                <a:cs typeface="Courier"/>
              </a:rPr>
              <a:t> merge wicked</a:t>
            </a:r>
            <a:endParaRPr lang="en-US" dirty="0">
              <a:latin typeface="Courier"/>
              <a:cs typeface="Courier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97014" y="2220913"/>
            <a:ext cx="1667830" cy="983079"/>
          </a:xfrm>
          <a:prstGeom prst="straightConnector1">
            <a:avLst/>
          </a:prstGeom>
          <a:ln w="57150" cmpd="sng">
            <a:solidFill>
              <a:srgbClr val="3366FF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92181" y="344706"/>
            <a:ext cx="348204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  <a:t>Merge it into the</a:t>
            </a:r>
            <a:b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/>
                <a:cs typeface="Comic Sans MS"/>
              </a:rPr>
              <a:t> master branch</a:t>
            </a:r>
            <a:endParaRPr lang="en-US" sz="3200" dirty="0">
              <a:solidFill>
                <a:srgbClr val="3366FF"/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9714" y="6434667"/>
            <a:ext cx="614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http://edgyu.excess.org/git-tutorial/2008-07-09/intro-to-git.pdf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2101" y="423334"/>
            <a:ext cx="4493995" cy="59944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2941" y="1771457"/>
            <a:ext cx="3675530" cy="258532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2400" dirty="0" smtClean="0">
                <a:latin typeface="Comic Sans MS"/>
              </a:rPr>
              <a:t>For a more complete description of branch management and the the commit-rebase-merge cycle, see the separate notes</a:t>
            </a:r>
            <a:r>
              <a:rPr lang="en-US" sz="2400" dirty="0" smtClean="0">
                <a:latin typeface="Comic Sans MS"/>
              </a:rPr>
              <a:t> at the website linked below.</a:t>
            </a:r>
            <a:endParaRPr lang="en-US" sz="2400" dirty="0">
              <a:latin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5997" y="6417778"/>
            <a:ext cx="8432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http://nvie.com/wp-content/uploads/2009/12/Screen-shot-2009-12-24-at-11.32.03.png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59168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Comic Sans MS"/>
                <a:cs typeface="Comic Sans MS"/>
              </a:rPr>
              <a:t>Local Operations</a:t>
            </a:r>
            <a:endParaRPr lang="en-US" sz="4400" dirty="0">
              <a:latin typeface="Comic Sans MS"/>
              <a:cs typeface="Comic Sans MS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466472" y="3696772"/>
            <a:ext cx="2830327" cy="84877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add (stage) files</a:t>
            </a: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21906" y="1331533"/>
            <a:ext cx="1760612" cy="83301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Working directory</a:t>
            </a:r>
            <a:endParaRPr lang="en-US" sz="20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52529" y="1331533"/>
            <a:ext cx="2226228" cy="833011"/>
          </a:xfrm>
          <a:prstGeom prst="roundRect">
            <a:avLst/>
          </a:prstGeom>
          <a:solidFill>
            <a:srgbClr val="D2645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Repository</a:t>
            </a:r>
            <a:b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</a:b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(.</a:t>
            </a:r>
            <a:r>
              <a:rPr lang="en-US" sz="20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git</a:t>
            </a: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 directory)</a:t>
            </a:r>
            <a:endParaRPr lang="en-US" sz="20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391344" y="1331533"/>
            <a:ext cx="2179118" cy="833011"/>
          </a:xfrm>
          <a:prstGeom prst="roundRect">
            <a:avLst/>
          </a:prstGeom>
          <a:solidFill>
            <a:srgbClr val="6ECD8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Index</a:t>
            </a:r>
            <a:b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</a:b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 (staging area)</a:t>
            </a:r>
            <a:endParaRPr lang="en-US" sz="20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-274051" y="4314658"/>
            <a:ext cx="4343520" cy="432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2316359" y="4314658"/>
            <a:ext cx="4343520" cy="432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5146687" y="4314657"/>
            <a:ext cx="4343520" cy="432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1876062" y="2435386"/>
            <a:ext cx="5404848" cy="854722"/>
          </a:xfrm>
          <a:prstGeom prst="right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checkout the project</a:t>
            </a: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15" name="Left Arrow 14"/>
          <p:cNvSpPr/>
          <p:nvPr/>
        </p:nvSpPr>
        <p:spPr>
          <a:xfrm>
            <a:off x="1919355" y="4906302"/>
            <a:ext cx="2590411" cy="822527"/>
          </a:xfrm>
          <a:prstGeom prst="leftArrow">
            <a:avLst/>
          </a:prstGeom>
          <a:solidFill>
            <a:srgbClr val="6ECD8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commit</a:t>
            </a: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object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081" y="1143005"/>
            <a:ext cx="8645714" cy="50298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6564" y="6246763"/>
            <a:ext cx="4442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hlinkClick r:id="rId4"/>
              </a:rPr>
              <a:t>http://utsl.gen.nz/talks/git-svn/git-model.png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Branches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“alternate universes”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err="1" smtClean="0"/>
              <a:t>git</a:t>
            </a:r>
            <a:r>
              <a:rPr lang="en-US" sz="3600" dirty="0" smtClean="0"/>
              <a:t> branch &lt;name&gt; &lt;commit&gt;</a:t>
            </a:r>
            <a:endParaRPr lang="en-US" sz="3600" dirty="0"/>
          </a:p>
        </p:txBody>
      </p:sp>
      <p:sp>
        <p:nvSpPr>
          <p:cNvPr id="5" name="Snip Same Side Corner Rectangle 4"/>
          <p:cNvSpPr/>
          <p:nvPr/>
        </p:nvSpPr>
        <p:spPr>
          <a:xfrm rot="10800000">
            <a:off x="3867571" y="2539732"/>
            <a:ext cx="1053478" cy="360759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3ADA2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nip Same Side Corner Rectangle 5"/>
          <p:cNvSpPr/>
          <p:nvPr/>
        </p:nvSpPr>
        <p:spPr>
          <a:xfrm rot="10800000">
            <a:off x="5636277" y="2539732"/>
            <a:ext cx="1053478" cy="360758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B1E8C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137160" rtlCol="0" anchor="ctr">
            <a:no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55178" y="3412765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55178" y="4192884"/>
            <a:ext cx="721561" cy="418479"/>
          </a:xfrm>
          <a:prstGeom prst="rect">
            <a:avLst/>
          </a:prstGeom>
          <a:solidFill>
            <a:srgbClr val="FFA737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4158234" y="3155835"/>
            <a:ext cx="512273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  <a:endCxn id="8" idx="0"/>
          </p:cNvCxnSpPr>
          <p:nvPr/>
        </p:nvCxnSpPr>
        <p:spPr>
          <a:xfrm rot="5400000">
            <a:off x="4235139" y="4012064"/>
            <a:ext cx="361640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</p:cNvCxnSpPr>
          <p:nvPr/>
        </p:nvCxnSpPr>
        <p:spPr>
          <a:xfrm rot="5400000">
            <a:off x="5213740" y="2463490"/>
            <a:ext cx="512276" cy="1386276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50987" y="4969879"/>
            <a:ext cx="5448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sz="3600" dirty="0" smtClean="0">
                <a:solidFill>
                  <a:srgbClr val="3366FF"/>
                </a:solidFill>
                <a:latin typeface="Courier"/>
                <a:cs typeface="Courier"/>
              </a:rPr>
              <a:t> branch new HEAD</a:t>
            </a:r>
            <a:endParaRPr lang="en-US" sz="3600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list them: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branch –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l</a:t>
            </a:r>
            <a:endParaRPr lang="en-US" dirty="0" smtClean="0">
              <a:solidFill>
                <a:srgbClr val="3366FF"/>
              </a:solidFill>
              <a:latin typeface="Courier"/>
              <a:cs typeface="Courier"/>
            </a:endParaRPr>
          </a:p>
          <a:p>
            <a:pPr lvl="1">
              <a:buNone/>
            </a:pPr>
            <a:r>
              <a:rPr lang="en-US" dirty="0" smtClean="0">
                <a:solidFill>
                  <a:srgbClr val="7F7F7F"/>
                </a:solidFill>
              </a:rPr>
              <a:t>   branch1</a:t>
            </a:r>
          </a:p>
          <a:p>
            <a:pPr lvl="1">
              <a:buNone/>
            </a:pPr>
            <a:r>
              <a:rPr lang="en-US" dirty="0" smtClean="0">
                <a:solidFill>
                  <a:srgbClr val="7F7F7F"/>
                </a:solidFill>
              </a:rPr>
              <a:t>   branch2</a:t>
            </a:r>
          </a:p>
          <a:p>
            <a:pPr lvl="1">
              <a:buNone/>
            </a:pPr>
            <a:r>
              <a:rPr lang="en-US" dirty="0" smtClean="0">
                <a:solidFill>
                  <a:srgbClr val="7F7F7F"/>
                </a:solidFill>
              </a:rPr>
              <a:t>* master</a:t>
            </a:r>
          </a:p>
          <a:p>
            <a:pPr>
              <a:buNone/>
            </a:pPr>
            <a:r>
              <a:rPr lang="en-US" dirty="0" smtClean="0"/>
              <a:t>Or look at files in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.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git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/refs/heads/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3249</TotalTime>
  <Words>1879</Words>
  <Application>Microsoft Macintosh PowerPoint</Application>
  <PresentationFormat>On-screen Show (4:3)</PresentationFormat>
  <Paragraphs>257</Paragraphs>
  <Slides>46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Git : Part3 Branch Management</vt:lpstr>
      <vt:lpstr>Branch Management</vt:lpstr>
      <vt:lpstr>Review</vt:lpstr>
      <vt:lpstr>Git components</vt:lpstr>
      <vt:lpstr>Slide 5</vt:lpstr>
      <vt:lpstr>Git object model</vt:lpstr>
      <vt:lpstr>Branches</vt:lpstr>
      <vt:lpstr>Creating branches</vt:lpstr>
      <vt:lpstr>Local branches</vt:lpstr>
      <vt:lpstr>Remote branches</vt:lpstr>
      <vt:lpstr>Merging branches</vt:lpstr>
      <vt:lpstr>Merging</vt:lpstr>
      <vt:lpstr>Merge examples</vt:lpstr>
      <vt:lpstr>2-way merge</vt:lpstr>
      <vt:lpstr>3-way merge</vt:lpstr>
      <vt:lpstr>Fast-forward merge</vt:lpstr>
      <vt:lpstr>True merge</vt:lpstr>
      <vt:lpstr>Beware of false security!</vt:lpstr>
      <vt:lpstr>Merge with conflicts</vt:lpstr>
      <vt:lpstr>How merge marks conflicts</vt:lpstr>
      <vt:lpstr>Resolving merge conflicts</vt:lpstr>
      <vt:lpstr>Rebasing</vt:lpstr>
      <vt:lpstr>Rebase</vt:lpstr>
      <vt:lpstr>Merging                  vs.         Rebasing</vt:lpstr>
      <vt:lpstr>Slide 25</vt:lpstr>
      <vt:lpstr>Merging                  vs.         Rebasing</vt:lpstr>
      <vt:lpstr>Merging                  vs.         Rebasing</vt:lpstr>
      <vt:lpstr>Merging                  vs.         Rebasing</vt:lpstr>
      <vt:lpstr>Merging                  vs.         Rebasing</vt:lpstr>
      <vt:lpstr>Slide 30</vt:lpstr>
      <vt:lpstr>Merging                  vs.         Rebasing</vt:lpstr>
      <vt:lpstr>Slide 32</vt:lpstr>
      <vt:lpstr>Merging                  vs.         Rebasing</vt:lpstr>
      <vt:lpstr>Putting it all together</vt:lpstr>
      <vt:lpstr>Starting out to fix a bug</vt:lpstr>
      <vt:lpstr>Continue making changes</vt:lpstr>
      <vt:lpstr>Decide to try out a “wicked” idea.</vt:lpstr>
      <vt:lpstr>Work on the wicked branch</vt:lpstr>
      <vt:lpstr>And some more</vt:lpstr>
      <vt:lpstr>Tag a good point</vt:lpstr>
      <vt:lpstr>Manager asks about the bug</vt:lpstr>
      <vt:lpstr>But your mind is elsewhere</vt:lpstr>
      <vt:lpstr>Slide 43</vt:lpstr>
      <vt:lpstr>Slide 44</vt:lpstr>
      <vt:lpstr>Slide 45</vt:lpstr>
      <vt:lpstr>Slide 46</vt:lpstr>
    </vt:vector>
  </TitlesOfParts>
  <Company>Florida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</dc:title>
  <dc:creator>Theodore Baker</dc:creator>
  <cp:lastModifiedBy>Theodore Baker</cp:lastModifiedBy>
  <cp:revision>29</cp:revision>
  <dcterms:created xsi:type="dcterms:W3CDTF">2010-02-23T21:45:40Z</dcterms:created>
  <dcterms:modified xsi:type="dcterms:W3CDTF">2010-02-23T22:02:15Z</dcterms:modified>
</cp:coreProperties>
</file>