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96" r:id="rId3"/>
    <p:sldId id="292" r:id="rId4"/>
    <p:sldId id="295" r:id="rId5"/>
    <p:sldId id="293" r:id="rId6"/>
    <p:sldId id="294" r:id="rId7"/>
    <p:sldId id="30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81" r:id="rId16"/>
    <p:sldId id="282" r:id="rId17"/>
    <p:sldId id="283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96E70"/>
    <a:srgbClr val="F0E3D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6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presProps" Target="presProps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printerSettings" Target="printerSettings/printerSettings1.bin"/><Relationship Id="rId11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DF73F-E04C-0F4A-8220-BCCB5F62234B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98AE3-E038-F049-87F8-D1522AF7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component </a:t>
            </a:r>
            <a:r>
              <a:rPr lang="en-US" baseline="0" dirty="0" err="1" smtClean="0"/>
              <a:t>clases</a:t>
            </a:r>
            <a:r>
              <a:rPr lang="en-US" baseline="0" dirty="0" smtClean="0"/>
              <a:t> of the </a:t>
            </a:r>
            <a:r>
              <a:rPr lang="en-US" baseline="0" dirty="0" err="1" smtClean="0"/>
              <a:t>Git</a:t>
            </a:r>
            <a:r>
              <a:rPr lang="en-US" baseline="0" dirty="0" smtClean="0"/>
              <a:t> object model, as a UML class diagram.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98AE3-E038-F049-87F8-D1522AF7070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98AE3-E038-F049-87F8-D1522AF7070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you</a:t>
            </a:r>
            <a:r>
              <a:rPr lang="en-US" baseline="0" dirty="0" smtClean="0"/>
              <a:t> work you modify, create, and delete files.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98AE3-E038-F049-87F8-D1522AF7070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98AE3-E038-F049-87F8-D1522AF7070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64" y="1375758"/>
            <a:ext cx="8739532" cy="4750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defRPr>
            </a:lvl1pPr>
          </a:lstStyle>
          <a:p>
            <a:fld id="{43E02B07-A6B9-A048-B99E-299717AF2FE9}" type="datetimeFigureOut">
              <a:rPr lang="en-US" smtClean="0"/>
              <a:pPr/>
              <a:t>2/24/10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defRPr>
            </a:lvl1pPr>
          </a:lstStyle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omic Sans MS"/>
          <a:ea typeface="+mj-ea"/>
          <a:cs typeface="Comic Sans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xcess.org/article/2008/07/ogre-git-tutoria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3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3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3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hyperlink" Target="http://utsl.gen.nz/talks/git-svn/git-model.pn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hyperlink" Target="http://osteele.com/images/2008/git-transport.png" TargetMode="Externa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3366FF"/>
                </a:solidFill>
              </a:rPr>
              <a:t>Git</a:t>
            </a:r>
            <a:r>
              <a:rPr lang="en-US" dirty="0" smtClean="0">
                <a:solidFill>
                  <a:srgbClr val="3366FF"/>
                </a:solidFill>
              </a:rPr>
              <a:t> : Part 2</a:t>
            </a:r>
            <a:br>
              <a:rPr lang="en-US" dirty="0" smtClean="0">
                <a:solidFill>
                  <a:srgbClr val="3366FF"/>
                </a:solidFill>
              </a:rPr>
            </a:br>
            <a:r>
              <a:rPr lang="en-US" dirty="0" smtClean="0">
                <a:solidFill>
                  <a:srgbClr val="3366FF"/>
                </a:solidFill>
              </a:rPr>
              <a:t>Checkout, Add, Commit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These slides were largely cut-and-pasted from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http://excess.org/article/2008/07/ogre-git-tutorial/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, with some additions from other sources. I have deleted a lot from the cited tutorial, and recommend that you listen to the entire tutorial on line, if you can.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Work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469" y="1143000"/>
            <a:ext cx="4375436" cy="47504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touch test</a:t>
            </a:r>
            <a:endParaRPr lang="en-US" sz="2400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765" y="685563"/>
            <a:ext cx="4572000" cy="57237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375758"/>
            <a:ext cx="4375436" cy="47504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BFBFBF"/>
                </a:solidFill>
                <a:latin typeface="Courier"/>
                <a:cs typeface="Courier"/>
              </a:rPr>
              <a:t>touch test</a:t>
            </a:r>
          </a:p>
          <a:p>
            <a:pPr>
              <a:buNone/>
            </a:pPr>
            <a:r>
              <a:rPr lang="en-US" sz="2400" dirty="0" err="1" smtClean="0">
                <a:latin typeface="Courier"/>
                <a:cs typeface="Courier"/>
              </a:rPr>
              <a:t>git</a:t>
            </a:r>
            <a:r>
              <a:rPr lang="en-US" sz="2400" dirty="0" smtClean="0">
                <a:latin typeface="Courier"/>
                <a:cs typeface="Courier"/>
              </a:rPr>
              <a:t> add test</a:t>
            </a:r>
            <a:endParaRPr lang="en-US" sz="2400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050" y="655788"/>
            <a:ext cx="4572000" cy="57481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375758"/>
            <a:ext cx="4143402" cy="4750405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rgbClr val="BFBFBF"/>
                </a:solidFill>
                <a:latin typeface="Courier"/>
                <a:cs typeface="Courier"/>
              </a:rPr>
              <a:t>touch test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BFBFBF"/>
                </a:solidFill>
                <a:latin typeface="Courier"/>
                <a:cs typeface="Courier"/>
              </a:rPr>
              <a:t>git</a:t>
            </a:r>
            <a:r>
              <a:rPr lang="en-US" sz="2400" dirty="0" smtClean="0">
                <a:solidFill>
                  <a:srgbClr val="BFBFBF"/>
                </a:solidFill>
                <a:latin typeface="Courier"/>
                <a:cs typeface="Courier"/>
              </a:rPr>
              <a:t> add test</a:t>
            </a:r>
          </a:p>
          <a:p>
            <a:pPr>
              <a:buNone/>
            </a:pPr>
            <a:r>
              <a:rPr lang="en-US" sz="2400" dirty="0" err="1" smtClean="0">
                <a:latin typeface="Courier"/>
                <a:cs typeface="Courier"/>
              </a:rPr>
              <a:t>git</a:t>
            </a:r>
            <a:r>
              <a:rPr lang="en-US" sz="2400" dirty="0" smtClean="0">
                <a:latin typeface="Courier"/>
                <a:cs typeface="Courier"/>
              </a:rPr>
              <a:t> commit –</a:t>
            </a:r>
            <a:r>
              <a:rPr lang="en-US" sz="2400" dirty="0" err="1" smtClean="0">
                <a:latin typeface="Courier"/>
                <a:cs typeface="Courier"/>
              </a:rPr>
              <a:t>m”test</a:t>
            </a:r>
            <a:r>
              <a:rPr lang="en-US" sz="2400" dirty="0" smtClean="0">
                <a:latin typeface="Courier"/>
                <a:cs typeface="Courier"/>
              </a:rPr>
              <a:t>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6726" y="673132"/>
            <a:ext cx="4596130" cy="57162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&amp;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5" y="1375758"/>
            <a:ext cx="4190536" cy="47504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touch test</a:t>
            </a:r>
          </a:p>
          <a:p>
            <a:pPr>
              <a:buNone/>
            </a:pP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git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 add test</a:t>
            </a:r>
          </a:p>
          <a:p>
            <a:pPr>
              <a:buNone/>
            </a:pP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git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 commit –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m”test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”</a:t>
            </a:r>
          </a:p>
          <a:p>
            <a:pPr>
              <a:buNone/>
            </a:pPr>
            <a:r>
              <a:rPr lang="en-US" sz="2400" dirty="0" err="1" smtClean="0">
                <a:latin typeface="Courier"/>
                <a:cs typeface="Courier"/>
              </a:rPr>
              <a:t>mkdir</a:t>
            </a:r>
            <a:r>
              <a:rPr lang="en-US" sz="2400" dirty="0" smtClean="0">
                <a:latin typeface="Courier"/>
                <a:cs typeface="Courier"/>
              </a:rPr>
              <a:t> dir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echo “</a:t>
            </a:r>
            <a:r>
              <a:rPr lang="en-US" sz="2400" dirty="0" err="1" smtClean="0">
                <a:latin typeface="Courier"/>
                <a:cs typeface="Courier"/>
              </a:rPr>
              <a:t>foo</a:t>
            </a:r>
            <a:r>
              <a:rPr lang="en-US" sz="2400" dirty="0" smtClean="0">
                <a:latin typeface="Courier"/>
                <a:cs typeface="Courier"/>
              </a:rPr>
              <a:t>” &gt; dir/</a:t>
            </a:r>
            <a:r>
              <a:rPr lang="en-US" sz="2400" dirty="0" err="1" smtClean="0">
                <a:latin typeface="Courier"/>
                <a:cs typeface="Courier"/>
              </a:rPr>
              <a:t>foo</a:t>
            </a: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err="1" smtClean="0">
                <a:latin typeface="Courier"/>
                <a:cs typeface="Courier"/>
              </a:rPr>
              <a:t>git</a:t>
            </a:r>
            <a:r>
              <a:rPr lang="en-US" sz="2400" dirty="0" smtClean="0">
                <a:latin typeface="Courier"/>
                <a:cs typeface="Courier"/>
              </a:rPr>
              <a:t> add dir/</a:t>
            </a:r>
            <a:r>
              <a:rPr lang="en-US" sz="2400" dirty="0" err="1" smtClean="0">
                <a:latin typeface="Courier"/>
                <a:cs typeface="Courier"/>
              </a:rPr>
              <a:t>foo</a:t>
            </a: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2400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240" y="719310"/>
            <a:ext cx="4572000" cy="60665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again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955" y="676235"/>
            <a:ext cx="4572000" cy="6055048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6565" y="1375758"/>
            <a:ext cx="4190536" cy="47504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95" dirty="0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touch test</a:t>
            </a:r>
          </a:p>
          <a:p>
            <a:pPr>
              <a:buNone/>
            </a:pPr>
            <a:r>
              <a:rPr lang="en-US" sz="2595" dirty="0" err="1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git</a:t>
            </a:r>
            <a:r>
              <a:rPr lang="en-US" sz="2595" dirty="0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 add test</a:t>
            </a:r>
          </a:p>
          <a:p>
            <a:pPr>
              <a:buNone/>
            </a:pPr>
            <a:r>
              <a:rPr lang="en-US" sz="2595" dirty="0" err="1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git</a:t>
            </a:r>
            <a:r>
              <a:rPr lang="en-US" sz="2595" dirty="0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 commit –</a:t>
            </a:r>
            <a:r>
              <a:rPr lang="en-US" sz="2595" dirty="0" err="1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m”test</a:t>
            </a:r>
            <a:r>
              <a:rPr lang="en-US" sz="259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”</a:t>
            </a:r>
          </a:p>
          <a:p>
            <a:pPr>
              <a:buNone/>
            </a:pPr>
            <a:r>
              <a:rPr lang="en-US" sz="2595" dirty="0" err="1" smtClean="0">
                <a:solidFill>
                  <a:srgbClr val="BFBFBF"/>
                </a:solidFill>
                <a:latin typeface="Courier"/>
                <a:cs typeface="Courier"/>
              </a:rPr>
              <a:t>mkdir</a:t>
            </a:r>
            <a:r>
              <a:rPr lang="en-US" sz="2595" dirty="0" smtClean="0">
                <a:solidFill>
                  <a:srgbClr val="BFBFBF"/>
                </a:solidFill>
                <a:latin typeface="Courier"/>
                <a:cs typeface="Courier"/>
              </a:rPr>
              <a:t> dir</a:t>
            </a:r>
          </a:p>
          <a:p>
            <a:pPr>
              <a:buNone/>
            </a:pPr>
            <a:r>
              <a:rPr lang="en-US" sz="2595" dirty="0" smtClean="0">
                <a:solidFill>
                  <a:srgbClr val="BFBFBF"/>
                </a:solidFill>
                <a:latin typeface="Courier"/>
                <a:cs typeface="Courier"/>
              </a:rPr>
              <a:t>echo “</a:t>
            </a:r>
            <a:r>
              <a:rPr lang="en-US" sz="2595" dirty="0" err="1" smtClean="0">
                <a:solidFill>
                  <a:srgbClr val="BFBFBF"/>
                </a:solidFill>
                <a:latin typeface="Courier"/>
                <a:cs typeface="Courier"/>
              </a:rPr>
              <a:t>foo</a:t>
            </a:r>
            <a:r>
              <a:rPr lang="en-US" sz="2595" dirty="0" smtClean="0">
                <a:solidFill>
                  <a:srgbClr val="BFBFBF"/>
                </a:solidFill>
                <a:latin typeface="Courier"/>
                <a:cs typeface="Courier"/>
              </a:rPr>
              <a:t>” &gt; dir/</a:t>
            </a:r>
            <a:r>
              <a:rPr lang="en-US" sz="2595" dirty="0" err="1" smtClean="0">
                <a:solidFill>
                  <a:srgbClr val="BFBFBF"/>
                </a:solidFill>
                <a:latin typeface="Courier"/>
                <a:cs typeface="Courier"/>
              </a:rPr>
              <a:t>foo</a:t>
            </a:r>
            <a:endParaRPr lang="en-US" sz="2595" dirty="0" smtClean="0">
              <a:solidFill>
                <a:srgbClr val="BFBFBF"/>
              </a:solidFill>
              <a:latin typeface="Courier"/>
              <a:cs typeface="Courier"/>
            </a:endParaRPr>
          </a:p>
          <a:p>
            <a:pPr>
              <a:buNone/>
            </a:pPr>
            <a:r>
              <a:rPr lang="en-US" sz="2595" dirty="0" err="1" smtClean="0">
                <a:solidFill>
                  <a:srgbClr val="BFBFBF"/>
                </a:solidFill>
                <a:latin typeface="Courier"/>
                <a:cs typeface="Courier"/>
              </a:rPr>
              <a:t>git</a:t>
            </a:r>
            <a:r>
              <a:rPr lang="en-US" sz="2595" dirty="0" smtClean="0">
                <a:solidFill>
                  <a:srgbClr val="BFBFBF"/>
                </a:solidFill>
                <a:latin typeface="Courier"/>
                <a:cs typeface="Courier"/>
              </a:rPr>
              <a:t> add dir/</a:t>
            </a:r>
            <a:r>
              <a:rPr lang="en-US" sz="2595" dirty="0" err="1" smtClean="0">
                <a:solidFill>
                  <a:srgbClr val="BFBFBF"/>
                </a:solidFill>
                <a:latin typeface="Courier"/>
                <a:cs typeface="Courier"/>
              </a:rPr>
              <a:t>foo</a:t>
            </a:r>
            <a:endParaRPr lang="en-US" sz="2595" dirty="0" smtClean="0">
              <a:solidFill>
                <a:srgbClr val="BFBFBF"/>
              </a:solidFill>
              <a:latin typeface="Courier"/>
              <a:cs typeface="Courier"/>
            </a:endParaRPr>
          </a:p>
          <a:p>
            <a:pPr>
              <a:buNone/>
            </a:pPr>
            <a:r>
              <a:rPr lang="en-US" sz="2595" dirty="0" err="1" smtClean="0">
                <a:latin typeface="Courier"/>
                <a:cs typeface="Courier"/>
              </a:rPr>
              <a:t>git</a:t>
            </a:r>
            <a:r>
              <a:rPr lang="en-US" sz="2595" dirty="0" smtClean="0">
                <a:latin typeface="Courier"/>
                <a:cs typeface="Courier"/>
              </a:rPr>
              <a:t> commit –</a:t>
            </a:r>
            <a:r>
              <a:rPr lang="en-US" sz="2595" dirty="0" err="1" smtClean="0">
                <a:latin typeface="Courier"/>
                <a:cs typeface="Courier"/>
              </a:rPr>
              <a:t>m”foo</a:t>
            </a:r>
            <a:r>
              <a:rPr lang="en-US" sz="2595" dirty="0" smtClean="0">
                <a:latin typeface="Courier"/>
                <a:cs typeface="Courier"/>
              </a:rPr>
              <a:t>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Naming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refer to a commit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commit can be identified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5395" y="1528158"/>
            <a:ext cx="5196554" cy="475040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6bb1270ffb60cbfef87266d2d4b44abe4218d9c68</a:t>
            </a: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6bb127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V1.5.6.1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master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origin/master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“:/some text: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HEAD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FETCH_HEAD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ORIG_HEAD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8964" y="1528158"/>
            <a:ext cx="3142779" cy="4750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full hash	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short hash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tag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local branch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remote branch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message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checkout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last fetch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previous head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naming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375758"/>
            <a:ext cx="8739532" cy="475040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HEAD^, HEAD^^, …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MASTER^, MASTER^^, …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HEAD~1, HEAD~2, …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@{yesterday}, or </a:t>
            </a:r>
            <a:r>
              <a:rPr lang="en-US" dirty="0" err="1" smtClean="0">
                <a:latin typeface="Courier"/>
                <a:cs typeface="Courier"/>
              </a:rPr>
              <a:t>HEAD@{yesterday</a:t>
            </a: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branchname@{June.1}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master@{3}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nip Same Side Corner Rectangle 3"/>
          <p:cNvSpPr/>
          <p:nvPr/>
        </p:nvSpPr>
        <p:spPr>
          <a:xfrm rot="10800000">
            <a:off x="6466126" y="4054532"/>
            <a:ext cx="1053478" cy="360759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3ADA2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53733" y="4927565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53733" y="5707684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756789" y="4670635"/>
            <a:ext cx="512273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>
          <a:xfrm rot="5400000">
            <a:off x="6833694" y="5526864"/>
            <a:ext cx="361640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19604" y="5756831"/>
            <a:ext cx="82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HEAD^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Getting information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See the state of your repository, and review the history.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Shows what is</a:t>
            </a:r>
          </a:p>
          <a:p>
            <a:pPr lvl="1"/>
            <a:r>
              <a:rPr lang="en-US" dirty="0" smtClean="0"/>
              <a:t>Staged</a:t>
            </a:r>
          </a:p>
          <a:p>
            <a:pPr lvl="1"/>
            <a:r>
              <a:rPr lang="en-US" dirty="0" err="1" smtClean="0"/>
              <a:t>Unstaged</a:t>
            </a:r>
            <a:endParaRPr lang="en-US" dirty="0" smtClean="0"/>
          </a:p>
          <a:p>
            <a:pPr lvl="1"/>
            <a:r>
              <a:rPr lang="en-US" dirty="0" smtClean="0"/>
              <a:t>Untracked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</a:p>
          <a:p>
            <a:r>
              <a:rPr lang="en-US" dirty="0" smtClean="0"/>
              <a:t>Creating an empty repository</a:t>
            </a:r>
          </a:p>
          <a:p>
            <a:r>
              <a:rPr lang="en-US" dirty="0" smtClean="0"/>
              <a:t>Adding file changes to it</a:t>
            </a:r>
          </a:p>
          <a:p>
            <a:r>
              <a:rPr lang="en-US" dirty="0" smtClean="0"/>
              <a:t>Committing the changes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naming conventions for commits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commands for getting information about a repository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diff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diff</a:t>
            </a:r>
          </a:p>
          <a:p>
            <a:pPr lvl="1"/>
            <a:r>
              <a:rPr lang="en-US" dirty="0" smtClean="0"/>
              <a:t>	index vs. working files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diff –staged</a:t>
            </a:r>
          </a:p>
          <a:p>
            <a:pPr lvl="1"/>
            <a:r>
              <a:rPr lang="en-US" dirty="0" smtClean="0"/>
              <a:t>	HEAD vs. index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diff HEAD</a:t>
            </a:r>
          </a:p>
          <a:p>
            <a:pPr lvl="1"/>
            <a:r>
              <a:rPr lang="en-US" dirty="0" smtClean="0"/>
              <a:t>	HEAD vs. working files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diff &lt;commit1&gt; &lt;commit2&gt;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show</a:t>
            </a:r>
          </a:p>
          <a:p>
            <a:pPr lvl="1"/>
            <a:r>
              <a:rPr lang="en-US" dirty="0" smtClean="0"/>
              <a:t>summarizes the last commit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show –stat</a:t>
            </a:r>
          </a:p>
          <a:p>
            <a:pPr lvl="1"/>
            <a:r>
              <a:rPr lang="en-US" dirty="0" smtClean="0"/>
              <a:t>shows just the statistics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show –name-status</a:t>
            </a:r>
          </a:p>
          <a:p>
            <a:pPr lvl="1"/>
            <a:r>
              <a:rPr lang="en-US" dirty="0" smtClean="0"/>
              <a:t>shows status</a:t>
            </a:r>
          </a:p>
          <a:p>
            <a:r>
              <a:rPr lang="en-US" dirty="0" smtClean="0"/>
              <a:t>Can apply to any commit</a:t>
            </a:r>
          </a:p>
          <a:p>
            <a:pPr lvl="2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show HEAD</a:t>
            </a:r>
          </a:p>
          <a:p>
            <a:pPr lvl="2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show master^^</a:t>
            </a:r>
          </a:p>
          <a:p>
            <a:pPr lvl="2">
              <a:buNone/>
            </a:pPr>
            <a:r>
              <a:rPr lang="en-US" dirty="0" smtClean="0"/>
              <a:t>…</a:t>
            </a:r>
          </a:p>
          <a:p>
            <a:r>
              <a:rPr lang="en-US" dirty="0" smtClean="0"/>
              <a:t>Or to a file</a:t>
            </a:r>
          </a:p>
          <a:p>
            <a:pPr lvl="2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show </a:t>
            </a:r>
            <a:r>
              <a:rPr lang="en-US" dirty="0" err="1" smtClean="0">
                <a:latin typeface="Courier"/>
                <a:cs typeface="Courier"/>
              </a:rPr>
              <a:t>HEAD:file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Shows history of changes</a:t>
            </a:r>
          </a:p>
          <a:p>
            <a:r>
              <a:rPr lang="en-US" dirty="0" smtClean="0"/>
              <a:t>Can apply to any single commit or range</a:t>
            </a:r>
          </a:p>
          <a:p>
            <a:pPr lvl="1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log</a:t>
            </a:r>
          </a:p>
          <a:p>
            <a:pPr lvl="1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log </a:t>
            </a:r>
            <a:r>
              <a:rPr lang="en-US" dirty="0" err="1" smtClean="0">
                <a:latin typeface="Courier"/>
                <a:cs typeface="Courier"/>
              </a:rPr>
              <a:t>tag..branch</a:t>
            </a:r>
            <a:endParaRPr lang="en-US" dirty="0" smtClean="0">
              <a:latin typeface="Courier"/>
              <a:cs typeface="Courier"/>
            </a:endParaRPr>
          </a:p>
          <a:p>
            <a:pPr lvl="1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log HEAD~10..</a:t>
            </a:r>
          </a:p>
          <a:p>
            <a:pPr lvl="1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log ~10</a:t>
            </a:r>
          </a:p>
          <a:p>
            <a:r>
              <a:rPr lang="en-US" dirty="0" smtClean="0"/>
              <a:t>Or attributes of commits, etc. etc.</a:t>
            </a:r>
          </a:p>
          <a:p>
            <a:pPr lvl="1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log --since=“May 1” –until=“June 1”</a:t>
            </a:r>
          </a:p>
          <a:p>
            <a:pPr lvl="1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log --author=</a:t>
            </a:r>
            <a:r>
              <a:rPr lang="en-US" dirty="0" err="1" smtClean="0">
                <a:latin typeface="Courier"/>
                <a:cs typeface="Courier"/>
              </a:rPr>
              <a:t>fred</a:t>
            </a:r>
            <a:endParaRPr lang="en-US" dirty="0" smtClean="0">
              <a:latin typeface="Courier"/>
              <a:cs typeface="Courier"/>
            </a:endParaRPr>
          </a:p>
          <a:p>
            <a:pPr lvl="1"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log --</a:t>
            </a:r>
            <a:r>
              <a:rPr lang="en-US" dirty="0" err="1" smtClean="0">
                <a:latin typeface="Courier"/>
                <a:cs typeface="Courier"/>
              </a:rPr>
              <a:t>grep</a:t>
            </a:r>
            <a:r>
              <a:rPr lang="en-US" dirty="0" smtClean="0">
                <a:latin typeface="Courier"/>
                <a:cs typeface="Courier"/>
              </a:rPr>
              <a:t>-”commit.*message.*text”</a:t>
            </a:r>
          </a:p>
          <a:p>
            <a:pPr lvl="1">
              <a:buNone/>
            </a:pPr>
            <a:r>
              <a:rPr lang="en-US" dirty="0" smtClean="0">
                <a:latin typeface="Courier"/>
                <a:cs typeface="Courier"/>
              </a:rPr>
              <a:t>…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"/>
                <a:cs typeface="Courier"/>
              </a:rPr>
              <a:t>git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grep</a:t>
            </a:r>
            <a:r>
              <a:rPr lang="en-US" sz="2400" dirty="0" smtClean="0">
                <a:latin typeface="Courier"/>
                <a:cs typeface="Courier"/>
              </a:rPr>
              <a:t> –</a:t>
            </a:r>
            <a:r>
              <a:rPr lang="en-US" sz="2400" dirty="0" err="1" smtClean="0">
                <a:latin typeface="Courier"/>
                <a:cs typeface="Courier"/>
              </a:rPr>
              <a:t>e</a:t>
            </a:r>
            <a:r>
              <a:rPr lang="en-US" sz="2400" dirty="0" smtClean="0">
                <a:latin typeface="Courier"/>
                <a:cs typeface="Courier"/>
              </a:rPr>
              <a:t> “pattern” -- some/file</a:t>
            </a:r>
          </a:p>
          <a:p>
            <a:pPr>
              <a:buNone/>
            </a:pPr>
            <a:r>
              <a:rPr lang="en-US" sz="2400" dirty="0" err="1" smtClean="0">
                <a:latin typeface="Courier"/>
                <a:cs typeface="Courier"/>
              </a:rPr>
              <a:t>git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grep</a:t>
            </a:r>
            <a:r>
              <a:rPr lang="en-US" sz="2400" dirty="0" smtClean="0">
                <a:latin typeface="Courier"/>
                <a:cs typeface="Courier"/>
              </a:rPr>
              <a:t> –</a:t>
            </a:r>
            <a:r>
              <a:rPr lang="en-US" sz="2400" dirty="0" err="1" smtClean="0">
                <a:latin typeface="Courier"/>
                <a:cs typeface="Courier"/>
              </a:rPr>
              <a:t>e</a:t>
            </a:r>
            <a:r>
              <a:rPr lang="en-US" sz="2400" dirty="0" smtClean="0">
                <a:latin typeface="Courier"/>
                <a:cs typeface="Courier"/>
              </a:rPr>
              <a:t> “pattern” branch -- some/file</a:t>
            </a:r>
            <a:endParaRPr lang="en-US" sz="2400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Named</a:t>
            </a:r>
          </a:p>
          <a:p>
            <a:r>
              <a:rPr lang="en-US" dirty="0" smtClean="0"/>
              <a:t>Refer to commits</a:t>
            </a:r>
          </a:p>
          <a:p>
            <a:r>
              <a:rPr lang="en-US" dirty="0" smtClean="0"/>
              <a:t>Can be moved</a:t>
            </a:r>
          </a:p>
          <a:p>
            <a:r>
              <a:rPr lang="en-US" dirty="0" smtClean="0"/>
              <a:t>3 basic types:</a:t>
            </a:r>
          </a:p>
          <a:p>
            <a:pPr lvl="1"/>
            <a:r>
              <a:rPr lang="en-US" sz="3200" dirty="0" smtClean="0">
                <a:solidFill>
                  <a:srgbClr val="3366FF"/>
                </a:solidFill>
              </a:rPr>
              <a:t>Tags</a:t>
            </a:r>
          </a:p>
          <a:p>
            <a:pPr lvl="1"/>
            <a:r>
              <a:rPr lang="en-US" sz="3200" dirty="0" smtClean="0">
                <a:solidFill>
                  <a:srgbClr val="3366FF"/>
                </a:solidFill>
              </a:rPr>
              <a:t>Local branches</a:t>
            </a:r>
          </a:p>
          <a:p>
            <a:pPr lvl="1"/>
            <a:r>
              <a:rPr lang="en-US" sz="3200" dirty="0" smtClean="0">
                <a:solidFill>
                  <a:srgbClr val="3366FF"/>
                </a:solidFill>
              </a:rPr>
              <a:t>Remote branches</a:t>
            </a:r>
            <a:endParaRPr lang="en-US" sz="32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list tags:</a:t>
            </a:r>
            <a:r>
              <a:rPr lang="en-US" dirty="0" smtClean="0">
                <a:solidFill>
                  <a:srgbClr val="3366FF"/>
                </a:solidFill>
              </a:rPr>
              <a:t>   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tag –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l</a:t>
            </a:r>
            <a:endParaRPr lang="en-US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pPr lvl="2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web2py1.74.11</a:t>
            </a:r>
          </a:p>
          <a:p>
            <a:pPr lvl="2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web2py1.74.9</a:t>
            </a:r>
          </a:p>
          <a:p>
            <a:pPr lvl="2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web2py1.75.2</a:t>
            </a:r>
          </a:p>
          <a:p>
            <a:pPr>
              <a:buNone/>
            </a:pPr>
            <a:r>
              <a:rPr lang="en-US" dirty="0" smtClean="0"/>
              <a:t>Or look at the files in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.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/refs/tags/</a:t>
            </a:r>
            <a:endParaRPr lang="en-US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list them: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branch –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l</a:t>
            </a:r>
            <a:endParaRPr lang="en-US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 branch1</a:t>
            </a: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 branch2</a:t>
            </a: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* master</a:t>
            </a:r>
          </a:p>
          <a:p>
            <a:pPr>
              <a:buNone/>
            </a:pPr>
            <a:r>
              <a:rPr lang="en-US" dirty="0" smtClean="0"/>
              <a:t>Or look at files in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.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/refs/heads/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see them: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branch –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r</a:t>
            </a:r>
            <a:endParaRPr lang="en-US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origin/HEAD -&gt; origin/master</a:t>
            </a: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origin/master</a:t>
            </a: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origin/update</a:t>
            </a:r>
          </a:p>
          <a:p>
            <a:pPr>
              <a:buNone/>
            </a:pPr>
            <a:r>
              <a:rPr lang="en-US" dirty="0" smtClean="0"/>
              <a:t>Or look at files in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.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/refs/remotes/</a:t>
            </a:r>
            <a:endParaRPr lang="en-US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Core </a:t>
            </a:r>
            <a:r>
              <a:rPr lang="en-US" dirty="0" err="1" smtClean="0"/>
              <a:t>git</a:t>
            </a:r>
            <a:r>
              <a:rPr lang="en-US" dirty="0" smtClean="0"/>
              <a:t> concepts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object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81" y="1143005"/>
            <a:ext cx="8645714" cy="50298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88668"/>
            <a:ext cx="4442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hlinkClick r:id="rId4"/>
              </a:rPr>
              <a:t>http://utsl.gen.nz/talks/git-svn/git-model.png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Index</a:t>
            </a:r>
          </a:p>
          <a:p>
            <a:pPr lvl="1"/>
            <a:r>
              <a:rPr lang="en-US" dirty="0" smtClean="0"/>
              <a:t>“staging area”</a:t>
            </a:r>
          </a:p>
          <a:p>
            <a:pPr lvl="1"/>
            <a:r>
              <a:rPr lang="en-US" dirty="0" smtClean="0"/>
              <a:t>what is to be</a:t>
            </a:r>
            <a:br>
              <a:rPr lang="en-US" dirty="0" smtClean="0"/>
            </a:br>
            <a:r>
              <a:rPr lang="en-US" dirty="0" smtClean="0"/>
              <a:t>committed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34" y="931333"/>
            <a:ext cx="4871962" cy="56151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59168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Comic Sans MS"/>
                <a:cs typeface="Comic Sans MS"/>
              </a:rPr>
              <a:t>Local Operations</a:t>
            </a:r>
            <a:endParaRPr lang="en-US" sz="4400" dirty="0">
              <a:latin typeface="Comic Sans MS"/>
              <a:cs typeface="Comic Sans MS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466472" y="3696772"/>
            <a:ext cx="2830327" cy="84877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add (stage) files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21906" y="1331533"/>
            <a:ext cx="1760612" cy="83301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Working directory</a:t>
            </a:r>
            <a:endParaRPr lang="en-US" sz="20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52529" y="1331533"/>
            <a:ext cx="2226228" cy="833011"/>
          </a:xfrm>
          <a:prstGeom prst="roundRect">
            <a:avLst/>
          </a:prstGeom>
          <a:solidFill>
            <a:srgbClr val="D2645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Repository</a:t>
            </a:r>
            <a:b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</a:b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(.</a:t>
            </a:r>
            <a:r>
              <a:rPr lang="en-US" sz="20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git</a:t>
            </a: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 directory)</a:t>
            </a:r>
            <a:endParaRPr lang="en-US" sz="20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91344" y="1331533"/>
            <a:ext cx="2179118" cy="833011"/>
          </a:xfrm>
          <a:prstGeom prst="roundRect">
            <a:avLst/>
          </a:prstGeom>
          <a:solidFill>
            <a:srgbClr val="6ECD8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Index</a:t>
            </a:r>
            <a:b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</a:b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 (staging area)</a:t>
            </a:r>
            <a:endParaRPr lang="en-US" sz="20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-274051" y="4314658"/>
            <a:ext cx="4343520" cy="43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2316359" y="4314658"/>
            <a:ext cx="4343520" cy="43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5146687" y="4314657"/>
            <a:ext cx="4343520" cy="43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1876062" y="2435386"/>
            <a:ext cx="5404848" cy="854722"/>
          </a:xfrm>
          <a:prstGeom prst="right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checkout the project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1919355" y="4906302"/>
            <a:ext cx="2590411" cy="822527"/>
          </a:xfrm>
          <a:prstGeom prst="leftArrow">
            <a:avLst/>
          </a:prstGeom>
          <a:solidFill>
            <a:srgbClr val="6ECD8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commit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workflow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511300" y="844550"/>
            <a:ext cx="6121400" cy="516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46278"/>
            <a:ext cx="6688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Comic Sans MS"/>
                <a:cs typeface="Comic Sans MS"/>
              </a:rPr>
              <a:t>Git</a:t>
            </a:r>
            <a:r>
              <a:rPr lang="en-US" sz="3600" dirty="0" smtClean="0">
                <a:latin typeface="Comic Sans MS"/>
                <a:cs typeface="Comic Sans MS"/>
              </a:rPr>
              <a:t> transport commands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238" y="6488668"/>
            <a:ext cx="4930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http://osteele.com/images/2008/git-transport.png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init, add, commit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basic local operations to work on a single branch.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Bootstrap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375758"/>
            <a:ext cx="4190536" cy="47504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mkdir</a:t>
            </a:r>
            <a:r>
              <a:rPr lang="en-US" sz="2000" dirty="0" smtClean="0">
                <a:latin typeface="Courier"/>
                <a:cs typeface="Courier"/>
              </a:rPr>
              <a:t> project</a:t>
            </a:r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cd</a:t>
            </a:r>
            <a:r>
              <a:rPr lang="en-US" sz="2000" dirty="0" smtClean="0">
                <a:latin typeface="Courier"/>
                <a:cs typeface="Courier"/>
              </a:rPr>
              <a:t> project</a:t>
            </a:r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git</a:t>
            </a:r>
            <a:r>
              <a:rPr lang="en-US" sz="2000" dirty="0" smtClean="0">
                <a:latin typeface="Courier"/>
                <a:cs typeface="Courier"/>
              </a:rPr>
              <a:t> init</a:t>
            </a:r>
          </a:p>
          <a:p>
            <a:pPr>
              <a:buNone/>
            </a:pPr>
            <a:endParaRPr lang="en-US" sz="2000" dirty="0"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6860" y="668165"/>
            <a:ext cx="4572000" cy="54096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3282</TotalTime>
  <Words>946</Words>
  <Application>Microsoft Macintosh PowerPoint</Application>
  <PresentationFormat>On-screen Show (4:3)</PresentationFormat>
  <Paragraphs>172</Paragraphs>
  <Slides>27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Git : Part 2 Checkout, Add, Commit</vt:lpstr>
      <vt:lpstr>Topics</vt:lpstr>
      <vt:lpstr>Review</vt:lpstr>
      <vt:lpstr>Git object model</vt:lpstr>
      <vt:lpstr>Git components</vt:lpstr>
      <vt:lpstr>Slide 6</vt:lpstr>
      <vt:lpstr>Slide 7</vt:lpstr>
      <vt:lpstr>Git init, add, commit</vt:lpstr>
      <vt:lpstr>Bootstrap</vt:lpstr>
      <vt:lpstr>Work</vt:lpstr>
      <vt:lpstr>Stage</vt:lpstr>
      <vt:lpstr>Commit</vt:lpstr>
      <vt:lpstr>Work &amp; Stage</vt:lpstr>
      <vt:lpstr>Commit again</vt:lpstr>
      <vt:lpstr>Naming</vt:lpstr>
      <vt:lpstr>A commit can be identified by</vt:lpstr>
      <vt:lpstr>Other naming methods</vt:lpstr>
      <vt:lpstr>Getting information</vt:lpstr>
      <vt:lpstr>git status</vt:lpstr>
      <vt:lpstr>git diff</vt:lpstr>
      <vt:lpstr>git show</vt:lpstr>
      <vt:lpstr>git log</vt:lpstr>
      <vt:lpstr>git grep</vt:lpstr>
      <vt:lpstr>Viewing references</vt:lpstr>
      <vt:lpstr>Tags</vt:lpstr>
      <vt:lpstr>Local branches</vt:lpstr>
      <vt:lpstr>Remote branches</vt:lpstr>
    </vt:vector>
  </TitlesOfParts>
  <Company>Florida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</dc:title>
  <dc:creator>Theodore Baker</dc:creator>
  <cp:lastModifiedBy>Theodore Baker</cp:lastModifiedBy>
  <cp:revision>31</cp:revision>
  <dcterms:created xsi:type="dcterms:W3CDTF">2010-02-24T15:05:09Z</dcterms:created>
  <dcterms:modified xsi:type="dcterms:W3CDTF">2010-02-24T15:06:07Z</dcterms:modified>
</cp:coreProperties>
</file>