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408" r:id="rId3"/>
    <p:sldId id="407" r:id="rId4"/>
    <p:sldId id="394" r:id="rId5"/>
    <p:sldId id="395" r:id="rId6"/>
    <p:sldId id="396" r:id="rId7"/>
    <p:sldId id="273" r:id="rId8"/>
    <p:sldId id="259" r:id="rId9"/>
    <p:sldId id="258" r:id="rId10"/>
    <p:sldId id="261" r:id="rId11"/>
    <p:sldId id="262" r:id="rId12"/>
    <p:sldId id="263" r:id="rId13"/>
    <p:sldId id="272" r:id="rId14"/>
    <p:sldId id="270" r:id="rId15"/>
    <p:sldId id="271" r:id="rId16"/>
    <p:sldId id="292" r:id="rId17"/>
    <p:sldId id="291" r:id="rId18"/>
    <p:sldId id="290" r:id="rId19"/>
    <p:sldId id="289" r:id="rId20"/>
    <p:sldId id="288" r:id="rId21"/>
    <p:sldId id="285" r:id="rId22"/>
    <p:sldId id="404" r:id="rId23"/>
    <p:sldId id="357" r:id="rId24"/>
    <p:sldId id="409" r:id="rId25"/>
    <p:sldId id="401" r:id="rId26"/>
    <p:sldId id="295" r:id="rId27"/>
    <p:sldId id="296" r:id="rId28"/>
    <p:sldId id="293" r:id="rId29"/>
    <p:sldId id="300" r:id="rId30"/>
    <p:sldId id="299" r:id="rId31"/>
    <p:sldId id="298" r:id="rId32"/>
    <p:sldId id="297" r:id="rId33"/>
    <p:sldId id="301" r:id="rId34"/>
    <p:sldId id="302" r:id="rId35"/>
    <p:sldId id="303" r:id="rId36"/>
    <p:sldId id="304" r:id="rId37"/>
    <p:sldId id="358" r:id="rId38"/>
    <p:sldId id="305" r:id="rId39"/>
    <p:sldId id="306" r:id="rId40"/>
    <p:sldId id="307" r:id="rId41"/>
    <p:sldId id="308" r:id="rId42"/>
    <p:sldId id="40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96E70"/>
    <a:srgbClr val="F0E3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7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ableStyles" Target="tableStyles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esProps" Target="pres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DF73F-E04C-0F4A-8220-BCCB5F62234B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8AE3-E038-F049-87F8-D1522AF70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98AE3-E038-F049-87F8-D1522AF707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component </a:t>
            </a:r>
            <a:r>
              <a:rPr lang="en-US" baseline="0" dirty="0" err="1" smtClean="0"/>
              <a:t>clases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object model, as a UML class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98AE3-E038-F049-87F8-D1522AF707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repository is stored in the subdirectory .</a:t>
            </a:r>
            <a:r>
              <a:rPr lang="en-US" dirty="0" err="1" smtClean="0"/>
              <a:t>git</a:t>
            </a:r>
            <a:r>
              <a:rPr lang="en-US" baseline="0" dirty="0" smtClean="0"/>
              <a:t> of the working directory.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98AE3-E038-F049-87F8-D1522AF7070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64" y="1375758"/>
            <a:ext cx="8739532" cy="475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</a:lstStyle>
          <a:p>
            <a:fld id="{43E02B07-A6B9-A048-B99E-299717AF2FE9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</a:lstStyle>
          <a:p>
            <a:fld id="{5897DFAC-89F6-574A-8CCD-C5EEF713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xcess.org/article/2008/07/ogre-git-tutoria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ekherocomic.com/2009/01/26/who-needs-git/" TargetMode="Externa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hyperlink" Target="http://book.git-scm.com/assets/images/figure/objects-example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hyperlink" Target="http://utsl.gen.nz/talks/git-svn/git-model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hyperlink" Target="http://www.geekherocomic.com/2009/01/26/who-needs-git/" TargetMode="External"/><Relationship Id="rId4" Type="http://schemas.openxmlformats.org/officeDocument/2006/relationships/hyperlink" Target="http://www-cs-students.stanford.edu/~blynn/gitmagic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ok.git-scm.com/index.html" TargetMode="External"/><Relationship Id="rId3" Type="http://schemas.openxmlformats.org/officeDocument/2006/relationships/hyperlink" Target="http://excess.org/article/2008/07/ogre-git-tutorial/" TargetMode="External"/><Relationship Id="rId5" Type="http://schemas.openxmlformats.org/officeDocument/2006/relationships/hyperlink" Target="http://progit.org/boo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://edgyu.excess.org/git-tutorial/2008-07-09/intro-to-gi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3366FF"/>
                </a:solidFill>
              </a:rPr>
              <a:t>Git</a:t>
            </a:r>
            <a:r>
              <a:rPr lang="en-US" dirty="0" smtClean="0">
                <a:solidFill>
                  <a:srgbClr val="3366FF"/>
                </a:solidFill>
              </a:rPr>
              <a:t>: Part 1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Overview &amp; Object Model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These slides were largely cut-and-pasted from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http://excess.org/article/2008/07/ogre-git-tutorial/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, with some additions from other sources. I have deleted a lot from the cited tutorial, and recommend that you listen to the entire tutorial on line, if you can.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396" y="1570869"/>
            <a:ext cx="4457700" cy="488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commits</a:t>
            </a:r>
          </a:p>
          <a:p>
            <a:pPr lvl="1"/>
            <a:r>
              <a:rPr lang="en-US" u="sng" dirty="0" smtClean="0"/>
              <a:t>ancestry relationships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form a directed acyclic graph</a:t>
            </a:r>
            <a:br>
              <a:rPr lang="en-US" dirty="0" smtClean="0"/>
            </a:br>
            <a:r>
              <a:rPr lang="en-US" dirty="0" smtClean="0"/>
              <a:t> (DAG)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2576286"/>
            <a:ext cx="2857642" cy="3955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Ancestry graph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Tags</a:t>
            </a:r>
          </a:p>
          <a:p>
            <a:pPr lvl="1"/>
            <a:r>
              <a:rPr lang="en-US" dirty="0" smtClean="0"/>
              <a:t>identify versions of interest</a:t>
            </a:r>
          </a:p>
          <a:p>
            <a:pPr lvl="1"/>
            <a:r>
              <a:rPr lang="en-US" dirty="0" smtClean="0"/>
              <a:t>including “releases”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533" y="2564190"/>
            <a:ext cx="3469754" cy="3855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328" y="991816"/>
            <a:ext cx="3286125" cy="475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0" y="-151190"/>
            <a:ext cx="9144000" cy="1143000"/>
          </a:xfrm>
        </p:spPr>
        <p:txBody>
          <a:bodyPr/>
          <a:lstStyle/>
          <a:p>
            <a:r>
              <a:rPr lang="en-US" dirty="0" smtClean="0"/>
              <a:t>Ancestry graph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is current checkout</a:t>
            </a:r>
          </a:p>
          <a:p>
            <a:pPr lvl="1"/>
            <a:r>
              <a:rPr lang="en-US" dirty="0" smtClean="0"/>
              <a:t>usually points to a branch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may point to any commit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this case it is</a:t>
            </a:r>
            <a:br>
              <a:rPr lang="en-US" dirty="0" smtClean="0"/>
            </a:br>
            <a:r>
              <a:rPr lang="en-US" dirty="0" smtClean="0"/>
              <a:t>said to be </a:t>
            </a:r>
            <a:r>
              <a:rPr lang="en-US" u="sng" dirty="0" smtClean="0"/>
              <a:t>detached.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051" y="931333"/>
            <a:ext cx="3930045" cy="56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Index</a:t>
            </a:r>
          </a:p>
          <a:p>
            <a:pPr lvl="1"/>
            <a:r>
              <a:rPr lang="en-US" dirty="0" smtClean="0"/>
              <a:t>“staging area”</a:t>
            </a:r>
          </a:p>
          <a:p>
            <a:pPr lvl="1"/>
            <a:r>
              <a:rPr lang="en-US" dirty="0" smtClean="0"/>
              <a:t>what is to be</a:t>
            </a:r>
            <a:br>
              <a:rPr lang="en-US" dirty="0" smtClean="0"/>
            </a:br>
            <a:r>
              <a:rPr lang="en-US" dirty="0" smtClean="0"/>
              <a:t>committed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34" y="931333"/>
            <a:ext cx="4871962" cy="5615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History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2730731" cy="4114800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 rot="16200000" flipH="1">
            <a:off x="2023325" y="853474"/>
            <a:ext cx="514048" cy="156444"/>
          </a:xfrm>
          <a:prstGeom prst="bentConnector3">
            <a:avLst>
              <a:gd name="adj1" fmla="val 2941"/>
            </a:avLst>
          </a:prstGeom>
          <a:ln w="38100" cmpd="sng"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56537" y="5901993"/>
            <a:ext cx="560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A database, stored in directory “.</a:t>
            </a:r>
            <a:r>
              <a:rPr lang="en-US" sz="24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git</a:t>
            </a:r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”.</a:t>
            </a:r>
            <a:endParaRPr lang="en-US" sz="24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		Staging area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5601739" cy="4114800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6200000" flipH="1">
            <a:off x="4223865" y="808548"/>
            <a:ext cx="514048" cy="156444"/>
          </a:xfrm>
          <a:prstGeom prst="bentConnector3">
            <a:avLst>
              <a:gd name="adj1" fmla="val 2941"/>
            </a:avLst>
          </a:prstGeom>
          <a:ln w="38100" cmpd="sng"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6537" y="5901993"/>
            <a:ext cx="460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Also stored in directory “.</a:t>
            </a:r>
            <a:r>
              <a:rPr lang="en-US" sz="24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git</a:t>
            </a:r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”.</a:t>
            </a:r>
            <a:endParaRPr lang="en-US" sz="24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							Files you edit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1188720"/>
            <a:ext cx="8383944" cy="4069080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rot="16200000" flipH="1">
            <a:off x="6848928" y="722690"/>
            <a:ext cx="514048" cy="326571"/>
          </a:xfrm>
          <a:prstGeom prst="bentConnector3">
            <a:avLst>
              <a:gd name="adj1" fmla="val 2941"/>
            </a:avLst>
          </a:prstGeom>
          <a:ln w="38100" cmpd="sng">
            <a:solidFill>
              <a:srgbClr val="008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0306" y="5671160"/>
            <a:ext cx="743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Stored in the directory containing directory “.</a:t>
            </a:r>
            <a:r>
              <a:rPr lang="en-US" sz="24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git</a:t>
            </a:r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”.</a:t>
            </a:r>
            <a:endParaRPr lang="en-US" sz="24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8424198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5238" y="3105239"/>
            <a:ext cx="537790" cy="27432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add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618" y="5752050"/>
            <a:ext cx="7003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http://www.geekherocomic.com/2009/01/26/who-needs-git/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7" y="1722113"/>
            <a:ext cx="8844643" cy="27987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8488509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961" y="3153619"/>
            <a:ext cx="928534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 fontScale="92500" lnSpcReduction="10000"/>
          </a:bodyPr>
          <a:lstStyle/>
          <a:p>
            <a:r>
              <a:rPr lang="en-US" sz="2065" dirty="0" smtClean="0"/>
              <a:t>commit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88720"/>
            <a:ext cx="8505762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2342" y="3729204"/>
            <a:ext cx="928534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 lnSpcReduction="10000"/>
          </a:bodyPr>
          <a:lstStyle/>
          <a:p>
            <a:r>
              <a:rPr lang="en-US" dirty="0" smtClean="0"/>
              <a:t>checkout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80342" y="3729204"/>
            <a:ext cx="928534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 lnSpcReduction="10000"/>
          </a:bodyPr>
          <a:lstStyle/>
          <a:p>
            <a:r>
              <a:rPr lang="en-US" dirty="0" smtClean="0"/>
              <a:t>checkout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203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Local Operations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466472" y="3696772"/>
            <a:ext cx="2830327" cy="8487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add (stage) files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1906" y="1331533"/>
            <a:ext cx="1760612" cy="8330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Working directory</a:t>
            </a:r>
            <a:endParaRPr lang="en-US" sz="2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529" y="1331533"/>
            <a:ext cx="2226228" cy="833011"/>
          </a:xfrm>
          <a:prstGeom prst="roundRect">
            <a:avLst/>
          </a:prstGeom>
          <a:solidFill>
            <a:srgbClr val="D264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Repository</a:t>
            </a:r>
            <a:b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(.</a:t>
            </a:r>
            <a:r>
              <a:rPr lang="en-US" sz="20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git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 directory)</a:t>
            </a:r>
            <a:endParaRPr lang="en-US" sz="2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84795" y="1331533"/>
            <a:ext cx="1760612" cy="833011"/>
          </a:xfrm>
          <a:prstGeom prst="roundRect">
            <a:avLst/>
          </a:prstGeom>
          <a:solidFill>
            <a:srgbClr val="6ECD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Index</a:t>
            </a:r>
            <a:b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 (staging area)</a:t>
            </a:r>
            <a:endParaRPr lang="en-US" sz="2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274051" y="4314658"/>
            <a:ext cx="4343520" cy="43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316359" y="4314658"/>
            <a:ext cx="4343520" cy="43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146687" y="4314657"/>
            <a:ext cx="4343520" cy="43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876062" y="2435386"/>
            <a:ext cx="5404848" cy="854722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checkout the project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1919355" y="4906302"/>
            <a:ext cx="2590411" cy="822527"/>
          </a:xfrm>
          <a:prstGeom prst="leftArrow">
            <a:avLst/>
          </a:prstGeom>
          <a:solidFill>
            <a:srgbClr val="6ECD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commit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Blobs</a:t>
            </a:r>
          </a:p>
          <a:p>
            <a:r>
              <a:rPr lang="en-US" dirty="0" smtClean="0"/>
              <a:t>Trees</a:t>
            </a:r>
          </a:p>
          <a:p>
            <a:r>
              <a:rPr lang="en-US" dirty="0" smtClean="0"/>
              <a:t>Commits</a:t>
            </a:r>
          </a:p>
          <a:p>
            <a:r>
              <a:rPr lang="en-US" dirty="0" smtClean="0"/>
              <a:t>Tags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4713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Git</a:t>
            </a:r>
            <a:r>
              <a:rPr lang="en-US" sz="4000" dirty="0" smtClean="0"/>
              <a:t> Object Model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86" y="798287"/>
            <a:ext cx="7432465" cy="6059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11669"/>
            <a:ext cx="6507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3"/>
              </a:rPr>
              <a:t>http://book.git-scm.com/assets/images/figure/objects-example.png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4476" y="3967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UML class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1" y="1143005"/>
            <a:ext cx="8645714" cy="5029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564" y="6246763"/>
            <a:ext cx="444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4"/>
              </a:rPr>
              <a:t>http://utsl.gen.nz/talks/git-svn/git-model.png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697238" cy="89930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Repository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455" y="217714"/>
            <a:ext cx="5424641" cy="644676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git</a:t>
            </a:r>
            <a:r>
              <a:rPr lang="en-US" dirty="0" smtClean="0"/>
              <a:t>/objects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143000"/>
            <a:ext cx="8739532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|-- 23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d4bd826aba9e29aaace9411cc175b784edc399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|-- 76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‘-- 49f82d40a98b1ba59057798e47aab2a99a11d3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c4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aaefaa8a48ad4ad379dc1002b78f1a3e4ceabc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e7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‘-- 4be61128eef713459ca4e32398d689fe80864e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|-- info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|   ‘-- packs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‘-- pack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|-- pack-b7b026b1a0b0f193db9dea0b0d7367d25d3a68cc.idx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‘-- pack-b7b026b1a0b0f193db9dea0b0d7367d25d3a68cc.pack</a:t>
            </a: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026678" y="1143000"/>
            <a:ext cx="285596" cy="2750218"/>
          </a:xfrm>
          <a:prstGeom prst="rightBrace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2274" y="2369395"/>
            <a:ext cx="6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loose</a:t>
            </a:r>
            <a:endParaRPr lang="en-US" dirty="0">
              <a:solidFill>
                <a:srgbClr val="558ED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repository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git/config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git</a:t>
            </a:r>
            <a:r>
              <a:rPr lang="en-US" dirty="0" smtClean="0"/>
              <a:t>/description – used by </a:t>
            </a:r>
            <a:r>
              <a:rPr lang="en-US" dirty="0" err="1" smtClean="0"/>
              <a:t>gitweb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git</a:t>
            </a:r>
            <a:r>
              <a:rPr lang="en-US" dirty="0" smtClean="0"/>
              <a:t>/info/exclude – files to ignore</a:t>
            </a:r>
          </a:p>
          <a:p>
            <a:r>
              <a:rPr lang="en-US" dirty="0" smtClean="0"/>
              <a:t>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Repository object 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“content addressable” (hashed)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2362200"/>
            <a:ext cx="34417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SCM concepts used in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err="1" smtClean="0"/>
              <a:t>Git</a:t>
            </a:r>
            <a:r>
              <a:rPr lang="en-US" dirty="0" smtClean="0"/>
              <a:t> object model</a:t>
            </a:r>
          </a:p>
          <a:p>
            <a:r>
              <a:rPr lang="en-US" dirty="0" smtClean="0"/>
              <a:t>Representation of </a:t>
            </a:r>
            <a:r>
              <a:rPr lang="en-US" dirty="0" err="1" smtClean="0"/>
              <a:t>Git</a:t>
            </a:r>
            <a:r>
              <a:rPr lang="en-US" dirty="0" smtClean="0"/>
              <a:t> objects as files</a:t>
            </a:r>
          </a:p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values determine hash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696" y="800004"/>
            <a:ext cx="4343400" cy="5337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5885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value is filename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476" y="1143000"/>
            <a:ext cx="4960620" cy="4949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contains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0" y="1177953"/>
            <a:ext cx="4937760" cy="4926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406650"/>
            <a:ext cx="3352800" cy="204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276350"/>
            <a:ext cx="4445000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57300"/>
            <a:ext cx="56388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92" y="1143000"/>
            <a:ext cx="4663440" cy="527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76" y="1143000"/>
            <a:ext cx="3474720" cy="5082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825" y="629603"/>
            <a:ext cx="3972560" cy="549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76" y="429083"/>
            <a:ext cx="5100320" cy="550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collection of tools developed by Linux kernel group for SCM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Now used by several other groups, and apparently growing in popularity</a:t>
            </a:r>
          </a:p>
          <a:p>
            <a:r>
              <a:rPr lang="en-US" dirty="0" smtClean="0"/>
              <a:t>Actually implements a replicated </a:t>
            </a:r>
            <a:r>
              <a:rPr lang="en-US" dirty="0" smtClean="0">
                <a:solidFill>
                  <a:srgbClr val="E46C0A"/>
                </a:solidFill>
              </a:rPr>
              <a:t>versioned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file system</a:t>
            </a:r>
          </a:p>
          <a:p>
            <a:r>
              <a:rPr lang="en-US" dirty="0" smtClean="0"/>
              <a:t>Can be used to implement a variety of software configuration management models and workflows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638300"/>
            <a:ext cx="64262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are immutable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3" y="2126084"/>
            <a:ext cx="2026920" cy="1264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30" y="1143000"/>
            <a:ext cx="2735580" cy="41300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968047" y="2733536"/>
            <a:ext cx="1670389" cy="13806"/>
          </a:xfrm>
          <a:prstGeom prst="straightConnector1">
            <a:avLst/>
          </a:prstGeom>
          <a:ln w="5715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http://book.git-scm.com/index.html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http://excess.org/article/2008/07/ogre-git-tutorial/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hlinkClick r:id="rId4"/>
              </a:rPr>
              <a:t>http://www-cs-students.stanford.edu/~blynn/gitmagic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http://</a:t>
            </a:r>
            <a:r>
              <a:rPr lang="en-US" sz="2400" dirty="0" err="1" smtClean="0">
                <a:hlinkClick r:id="rId5"/>
              </a:rPr>
              <a:t>progit.org</a:t>
            </a:r>
            <a:r>
              <a:rPr lang="en-US" sz="2400" dirty="0" smtClean="0">
                <a:hlinkClick r:id="rId5"/>
              </a:rPr>
              <a:t>/book/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http://www.geekherocomic.com/2009/01/26/who-needs-git/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collection of </a:t>
            </a:r>
            <a:r>
              <a:rPr lang="en-US" u="sng" dirty="0" smtClean="0"/>
              <a:t>many</a:t>
            </a:r>
            <a:r>
              <a:rPr lang="en-US" dirty="0" smtClean="0"/>
              <a:t> tools</a:t>
            </a:r>
          </a:p>
          <a:p>
            <a:r>
              <a:rPr lang="en-US" dirty="0" smtClean="0"/>
              <a:t>Evolved from scripts</a:t>
            </a:r>
          </a:p>
          <a:p>
            <a:r>
              <a:rPr lang="en-US" dirty="0" smtClean="0"/>
              <a:t>Suited to a C programmer’s mentality</a:t>
            </a:r>
          </a:p>
          <a:p>
            <a:r>
              <a:rPr lang="en-US" dirty="0" smtClean="0"/>
              <a:t>Everything is exposed and accessible</a:t>
            </a:r>
          </a:p>
          <a:p>
            <a:r>
              <a:rPr lang="en-US" dirty="0" smtClean="0"/>
              <a:t>Very flexible</a:t>
            </a:r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You can do anything the model permits</a:t>
            </a:r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Including shooting yourself in the foot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Need to understand the underlying model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Git</a:t>
            </a:r>
            <a:r>
              <a:rPr lang="en-US" sz="4000" dirty="0" smtClean="0"/>
              <a:t> has a </a:t>
            </a:r>
            <a:r>
              <a:rPr lang="en-US" sz="4000" b="1" dirty="0" smtClean="0">
                <a:solidFill>
                  <a:srgbClr val="3366FF"/>
                </a:solidFill>
              </a:rPr>
              <a:t>lot</a:t>
            </a:r>
            <a:r>
              <a:rPr lang="en-US" sz="4000" dirty="0" smtClean="0"/>
              <a:t> of commands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 core subset of them</a:t>
            </a:r>
          </a:p>
          <a:p>
            <a:r>
              <a:rPr lang="en-US" dirty="0" smtClean="0"/>
              <a:t>And one of the GUI tools (e.g., </a:t>
            </a:r>
            <a:r>
              <a:rPr lang="en-US" dirty="0" err="1" smtClean="0"/>
              <a:t>gitk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Then learn the rest as you need them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</a:t>
            </a:r>
            <a:r>
              <a:rPr lang="en-US" dirty="0" err="1" smtClean="0">
                <a:solidFill>
                  <a:srgbClr val="3366FF"/>
                </a:solidFill>
              </a:rPr>
              <a:t>Git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and branch management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init, checkout, branch</a:t>
            </a:r>
          </a:p>
          <a:p>
            <a:r>
              <a:rPr lang="en-US" dirty="0" smtClean="0"/>
              <a:t>Modify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add, delete, rename, commit</a:t>
            </a:r>
          </a:p>
          <a:p>
            <a:r>
              <a:rPr lang="en-US" dirty="0" smtClean="0"/>
              <a:t>Get information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status, diff, log</a:t>
            </a:r>
          </a:p>
          <a:p>
            <a:r>
              <a:rPr lang="en-US" dirty="0" smtClean="0"/>
              <a:t>Create reference points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tag, branch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Files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954" y="1143000"/>
            <a:ext cx="4499648" cy="3751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564" y="5541387"/>
            <a:ext cx="87076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is the substance of a software configuration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commits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596" y="3049955"/>
            <a:ext cx="4337143" cy="198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33" y="941688"/>
            <a:ext cx="1059048" cy="1584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564" y="5800981"/>
            <a:ext cx="85471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records history of changes to configuration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714" y="6434667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http://edgyu.excess.org/git-tutorial/2008-07-09/intro-to-git.pdf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</TotalTime>
  <Words>1489</Words>
  <Application>Microsoft Macintosh PowerPoint</Application>
  <PresentationFormat>On-screen Show (4:3)</PresentationFormat>
  <Paragraphs>171</Paragraphs>
  <Slides>42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Git: Part 1 Overview &amp; Object Model</vt:lpstr>
      <vt:lpstr>Who needs Git?</vt:lpstr>
      <vt:lpstr>Topics</vt:lpstr>
      <vt:lpstr>Git</vt:lpstr>
      <vt:lpstr>Git Flavor</vt:lpstr>
      <vt:lpstr>Git has a lot of commands</vt:lpstr>
      <vt:lpstr>Groups of Git commands</vt:lpstr>
      <vt:lpstr>Source code</vt:lpstr>
      <vt:lpstr>Repository</vt:lpstr>
      <vt:lpstr>Repository</vt:lpstr>
      <vt:lpstr>Ancestry relationships</vt:lpstr>
      <vt:lpstr>Ancestry graph features</vt:lpstr>
      <vt:lpstr>Ancestry graph features</vt:lpstr>
      <vt:lpstr>Head may point to any commit </vt:lpstr>
      <vt:lpstr>Git components</vt:lpstr>
      <vt:lpstr>History</vt:lpstr>
      <vt:lpstr>  Staging area</vt:lpstr>
      <vt:lpstr>       Files you edit</vt:lpstr>
      <vt:lpstr>Staging</vt:lpstr>
      <vt:lpstr>Committing</vt:lpstr>
      <vt:lpstr>Checking out</vt:lpstr>
      <vt:lpstr>Slide 22</vt:lpstr>
      <vt:lpstr>Object types</vt:lpstr>
      <vt:lpstr>Git Object Model</vt:lpstr>
      <vt:lpstr>As UML class diagram</vt:lpstr>
      <vt:lpstr>Repository</vt:lpstr>
      <vt:lpstr>.git/objects</vt:lpstr>
      <vt:lpstr>Some other repository files</vt:lpstr>
      <vt:lpstr>Repository object naming convention</vt:lpstr>
      <vt:lpstr>Data values determine hash</vt:lpstr>
      <vt:lpstr>Hash value is filename</vt:lpstr>
      <vt:lpstr>File contains data</vt:lpstr>
      <vt:lpstr>Blobs</vt:lpstr>
      <vt:lpstr>Trees</vt:lpstr>
      <vt:lpstr>Trees</vt:lpstr>
      <vt:lpstr>Trees</vt:lpstr>
      <vt:lpstr>Commits</vt:lpstr>
      <vt:lpstr>Commits</vt:lpstr>
      <vt:lpstr>Commits</vt:lpstr>
      <vt:lpstr>Commits</vt:lpstr>
      <vt:lpstr>Objects are immutable</vt:lpstr>
      <vt:lpstr>References</vt:lpstr>
    </vt:vector>
  </TitlesOfParts>
  <Company>Florida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Theodore Baker</dc:creator>
  <cp:lastModifiedBy>Theodore Baker</cp:lastModifiedBy>
  <cp:revision>32</cp:revision>
  <dcterms:created xsi:type="dcterms:W3CDTF">2010-02-23T21:42:29Z</dcterms:created>
  <dcterms:modified xsi:type="dcterms:W3CDTF">2010-02-23T22:03:01Z</dcterms:modified>
</cp:coreProperties>
</file>