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68.xml" ContentType="application/vnd.openxmlformats-officedocument.presentationml.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66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s/slide53.xml" ContentType="application/vnd.openxmlformats-officedocument.presentationml.slide+xml"/>
  <Override PartName="/ppt/slides/slide55.xml" ContentType="application/vnd.openxmlformats-officedocument.presentationml.slide+xml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69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slides/slide63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70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Default Extension="jpeg" ContentType="image/jpeg"/>
  <Override PartName="/ppt/slides/slide6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2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73.xml" ContentType="application/vnd.openxmlformats-officedocument.presentationml.slide+xml"/>
  <Override PartName="/ppt/slides/slide32.xml" ContentType="application/vnd.openxmlformats-officedocument.presentationml.slide+xml"/>
  <Override PartName="/ppt/slides/slide71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pdf" ContentType="application/pdf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7"/>
  </p:notesMasterIdLst>
  <p:sldIdLst>
    <p:sldId id="256" r:id="rId2"/>
    <p:sldId id="394" r:id="rId3"/>
    <p:sldId id="395" r:id="rId4"/>
    <p:sldId id="396" r:id="rId5"/>
    <p:sldId id="397" r:id="rId6"/>
    <p:sldId id="398" r:id="rId7"/>
    <p:sldId id="399" r:id="rId8"/>
    <p:sldId id="273" r:id="rId9"/>
    <p:sldId id="259" r:id="rId10"/>
    <p:sldId id="258" r:id="rId11"/>
    <p:sldId id="261" r:id="rId12"/>
    <p:sldId id="262" r:id="rId13"/>
    <p:sldId id="263" r:id="rId14"/>
    <p:sldId id="272" r:id="rId15"/>
    <p:sldId id="270" r:id="rId16"/>
    <p:sldId id="271" r:id="rId17"/>
    <p:sldId id="400" r:id="rId18"/>
    <p:sldId id="292" r:id="rId19"/>
    <p:sldId id="291" r:id="rId20"/>
    <p:sldId id="290" r:id="rId21"/>
    <p:sldId id="289" r:id="rId22"/>
    <p:sldId id="288" r:id="rId23"/>
    <p:sldId id="287" r:id="rId24"/>
    <p:sldId id="285" r:id="rId25"/>
    <p:sldId id="295" r:id="rId26"/>
    <p:sldId id="293" r:id="rId27"/>
    <p:sldId id="296" r:id="rId28"/>
    <p:sldId id="401" r:id="rId29"/>
    <p:sldId id="300" r:id="rId30"/>
    <p:sldId id="299" r:id="rId31"/>
    <p:sldId id="298" r:id="rId32"/>
    <p:sldId id="297" r:id="rId33"/>
    <p:sldId id="357" r:id="rId34"/>
    <p:sldId id="301" r:id="rId35"/>
    <p:sldId id="302" r:id="rId36"/>
    <p:sldId id="303" r:id="rId37"/>
    <p:sldId id="304" r:id="rId38"/>
    <p:sldId id="358" r:id="rId39"/>
    <p:sldId id="305" r:id="rId40"/>
    <p:sldId id="306" r:id="rId41"/>
    <p:sldId id="307" r:id="rId42"/>
    <p:sldId id="308" r:id="rId43"/>
    <p:sldId id="359" r:id="rId44"/>
    <p:sldId id="360" r:id="rId45"/>
    <p:sldId id="361" r:id="rId46"/>
    <p:sldId id="403" r:id="rId47"/>
    <p:sldId id="346" r:id="rId48"/>
    <p:sldId id="348" r:id="rId49"/>
    <p:sldId id="347" r:id="rId50"/>
    <p:sldId id="315" r:id="rId51"/>
    <p:sldId id="329" r:id="rId52"/>
    <p:sldId id="330" r:id="rId53"/>
    <p:sldId id="331" r:id="rId54"/>
    <p:sldId id="332" r:id="rId55"/>
    <p:sldId id="335" r:id="rId56"/>
    <p:sldId id="334" r:id="rId57"/>
    <p:sldId id="333" r:id="rId58"/>
    <p:sldId id="402" r:id="rId59"/>
    <p:sldId id="340" r:id="rId60"/>
    <p:sldId id="341" r:id="rId61"/>
    <p:sldId id="342" r:id="rId62"/>
    <p:sldId id="343" r:id="rId63"/>
    <p:sldId id="349" r:id="rId64"/>
    <p:sldId id="344" r:id="rId65"/>
    <p:sldId id="345" r:id="rId66"/>
    <p:sldId id="314" r:id="rId67"/>
    <p:sldId id="336" r:id="rId68"/>
    <p:sldId id="337" r:id="rId69"/>
    <p:sldId id="338" r:id="rId70"/>
    <p:sldId id="339" r:id="rId71"/>
    <p:sldId id="264" r:id="rId72"/>
    <p:sldId id="265" r:id="rId73"/>
    <p:sldId id="268" r:id="rId74"/>
    <p:sldId id="269" r:id="rId75"/>
    <p:sldId id="266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96E70"/>
    <a:srgbClr val="F0E3D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74" Type="http://schemas.openxmlformats.org/officeDocument/2006/relationships/slide" Target="slides/slide73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77" Type="http://schemas.openxmlformats.org/officeDocument/2006/relationships/notesMaster" Target="notesMasters/notesMaster1.xml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71" Type="http://schemas.openxmlformats.org/officeDocument/2006/relationships/slide" Target="slides/slide70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73" Type="http://schemas.openxmlformats.org/officeDocument/2006/relationships/slide" Target="slides/slide72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82" Type="http://schemas.openxmlformats.org/officeDocument/2006/relationships/tableStyles" Target="tableStyles.xml"/><Relationship Id="rId69" Type="http://schemas.openxmlformats.org/officeDocument/2006/relationships/slide" Target="slides/slide68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slide" Target="slides/slide65.xml"/><Relationship Id="rId36" Type="http://schemas.openxmlformats.org/officeDocument/2006/relationships/slide" Target="slides/slide35.xml"/><Relationship Id="rId72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75" Type="http://schemas.openxmlformats.org/officeDocument/2006/relationships/slide" Target="slides/slide7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slide" Target="slides/slide64.xml"/><Relationship Id="rId67" Type="http://schemas.openxmlformats.org/officeDocument/2006/relationships/slide" Target="slides/slide66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76" Type="http://schemas.openxmlformats.org/officeDocument/2006/relationships/slide" Target="slides/slide75.xml"/><Relationship Id="rId79" Type="http://schemas.openxmlformats.org/officeDocument/2006/relationships/presProps" Target="presProps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slide" Target="slides/slide67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78" Type="http://schemas.openxmlformats.org/officeDocument/2006/relationships/printerSettings" Target="printerSettings/printerSettings1.bin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DF73F-E04C-0F4A-8220-BCCB5F62234B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98AE3-E038-F049-87F8-D1522AF70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repository is stored in the subdirectory .</a:t>
            </a:r>
            <a:r>
              <a:rPr lang="en-US" dirty="0" err="1" smtClean="0"/>
              <a:t>git</a:t>
            </a:r>
            <a:r>
              <a:rPr lang="en-US" baseline="0" dirty="0" smtClean="0"/>
              <a:t> of the working directory.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98AE3-E038-F049-87F8-D1522AF7070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component </a:t>
            </a:r>
            <a:r>
              <a:rPr lang="en-US" baseline="0" dirty="0" err="1" smtClean="0"/>
              <a:t>clases</a:t>
            </a:r>
            <a:r>
              <a:rPr lang="en-US" baseline="0" dirty="0" smtClean="0"/>
              <a:t> of the </a:t>
            </a:r>
            <a:r>
              <a:rPr lang="en-US" baseline="0" dirty="0" err="1" smtClean="0"/>
              <a:t>Git</a:t>
            </a:r>
            <a:r>
              <a:rPr lang="en-US" baseline="0" dirty="0" smtClean="0"/>
              <a:t> object model, as a UML class diagram.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98AE3-E038-F049-87F8-D1522AF7070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2B07-A6B9-A048-B99E-299717AF2FE9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DFAC-89F6-574A-8CCD-C5EEF7138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2B07-A6B9-A048-B99E-299717AF2FE9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DFAC-89F6-574A-8CCD-C5EEF7138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2B07-A6B9-A048-B99E-299717AF2FE9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DFAC-89F6-574A-8CCD-C5EEF7138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2B07-A6B9-A048-B99E-299717AF2FE9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DFAC-89F6-574A-8CCD-C5EEF7138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2B07-A6B9-A048-B99E-299717AF2FE9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DFAC-89F6-574A-8CCD-C5EEF7138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2B07-A6B9-A048-B99E-299717AF2FE9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DFAC-89F6-574A-8CCD-C5EEF7138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2B07-A6B9-A048-B99E-299717AF2FE9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DFAC-89F6-574A-8CCD-C5EEF7138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2B07-A6B9-A048-B99E-299717AF2FE9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DFAC-89F6-574A-8CCD-C5EEF7138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2B07-A6B9-A048-B99E-299717AF2FE9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DFAC-89F6-574A-8CCD-C5EEF7138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2B07-A6B9-A048-B99E-299717AF2FE9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DFAC-89F6-574A-8CCD-C5EEF7138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2B07-A6B9-A048-B99E-299717AF2FE9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DFAC-89F6-574A-8CCD-C5EEF7138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64" y="1375758"/>
            <a:ext cx="8739532" cy="4750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defRPr>
            </a:lvl1pPr>
          </a:lstStyle>
          <a:p>
            <a:fld id="{43E02B07-A6B9-A048-B99E-299717AF2FE9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defRPr>
            </a:lvl1pPr>
          </a:lstStyle>
          <a:p>
            <a:fld id="{5897DFAC-89F6-574A-8CCD-C5EEF7138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/>
          <a:ea typeface="+mj-ea"/>
          <a:cs typeface="Comic Sans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omic Sans MS"/>
          <a:ea typeface="+mn-ea"/>
          <a:cs typeface="Comic Sans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omic Sans MS"/>
          <a:ea typeface="+mn-ea"/>
          <a:cs typeface="Comic Sans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mic Sans MS"/>
          <a:ea typeface="+mn-ea"/>
          <a:cs typeface="Comic Sans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mic Sans MS"/>
          <a:ea typeface="+mn-ea"/>
          <a:cs typeface="Comic Sans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mic Sans MS"/>
          <a:ea typeface="+mn-ea"/>
          <a:cs typeface="Comic Sans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xcess.org/article/2008/07/ogre-git-tutorial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baker@cs.fsu.edu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3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3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df"/><Relationship Id="rId3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df"/><Relationship Id="rId3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366FF"/>
                </a:solidFill>
              </a:rPr>
              <a:t>Git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Slides constructed from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http://excess.org/article/2008/07/ogre-git-tutorial/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, Dr Sara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Stoecklin’s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notes in SCM, and other sources.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764806"/>
            <a:ext cx="521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Preliminary version – to be updated some day, I hope.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Contains</a:t>
            </a:r>
          </a:p>
          <a:p>
            <a:pPr lvl="1"/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commits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596" y="3049955"/>
            <a:ext cx="4337143" cy="1988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833" y="941688"/>
            <a:ext cx="1059048" cy="15847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564" y="5800981"/>
            <a:ext cx="85471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  <a:latin typeface="Comic Sans MS"/>
                <a:cs typeface="Comic Sans MS"/>
              </a:rPr>
              <a:t>records history of changes to configuration</a:t>
            </a:r>
            <a:endParaRPr lang="en-US" sz="32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396" y="1570869"/>
            <a:ext cx="4457700" cy="488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Contains</a:t>
            </a:r>
          </a:p>
          <a:p>
            <a:pPr lvl="1"/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commits</a:t>
            </a:r>
          </a:p>
          <a:p>
            <a:pPr lvl="1"/>
            <a:r>
              <a:rPr lang="en-US" u="sng" dirty="0" smtClean="0"/>
              <a:t>ancestry relationships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Ancestry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form a directed acyclic graph</a:t>
            </a:r>
            <a:br>
              <a:rPr lang="en-US" dirty="0" smtClean="0"/>
            </a:br>
            <a:r>
              <a:rPr lang="en-US" dirty="0" smtClean="0"/>
              <a:t> (DAG)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359" y="2576286"/>
            <a:ext cx="2857642" cy="395514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Ancestry graph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Tags</a:t>
            </a:r>
          </a:p>
          <a:p>
            <a:pPr lvl="1"/>
            <a:r>
              <a:rPr lang="en-US" dirty="0" smtClean="0"/>
              <a:t>identify versions of interest</a:t>
            </a:r>
          </a:p>
          <a:p>
            <a:pPr lvl="1"/>
            <a:r>
              <a:rPr lang="en-US" dirty="0" smtClean="0"/>
              <a:t>including “releases”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533" y="2564190"/>
            <a:ext cx="3469754" cy="38552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328" y="991816"/>
            <a:ext cx="3286125" cy="4758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0" y="-151190"/>
            <a:ext cx="9144000" cy="1143000"/>
          </a:xfrm>
        </p:spPr>
        <p:txBody>
          <a:bodyPr/>
          <a:lstStyle/>
          <a:p>
            <a:r>
              <a:rPr lang="en-US" dirty="0" smtClean="0"/>
              <a:t>Ancestry graph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HEAD</a:t>
            </a:r>
          </a:p>
          <a:p>
            <a:pPr lvl="1"/>
            <a:r>
              <a:rPr lang="en-US" dirty="0" smtClean="0"/>
              <a:t>is current checkout</a:t>
            </a:r>
          </a:p>
          <a:p>
            <a:pPr lvl="1"/>
            <a:r>
              <a:rPr lang="en-US" dirty="0" smtClean="0"/>
              <a:t>usually points to a branch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may point to any commit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this case it is</a:t>
            </a:r>
            <a:br>
              <a:rPr lang="en-US" dirty="0" smtClean="0"/>
            </a:br>
            <a:r>
              <a:rPr lang="en-US" dirty="0" smtClean="0"/>
              <a:t>said to be </a:t>
            </a:r>
            <a:r>
              <a:rPr lang="en-US" u="sng" dirty="0" smtClean="0"/>
              <a:t>detached.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051" y="931333"/>
            <a:ext cx="3930045" cy="569178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r>
              <a:rPr lang="en-US" dirty="0" smtClean="0"/>
              <a:t>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Index</a:t>
            </a:r>
          </a:p>
          <a:p>
            <a:pPr lvl="1"/>
            <a:r>
              <a:rPr lang="en-US" dirty="0" smtClean="0"/>
              <a:t>“staging area”</a:t>
            </a:r>
          </a:p>
          <a:p>
            <a:pPr lvl="1"/>
            <a:r>
              <a:rPr lang="en-US" dirty="0" smtClean="0"/>
              <a:t>what is to be</a:t>
            </a:r>
            <a:br>
              <a:rPr lang="en-US" dirty="0" smtClean="0"/>
            </a:br>
            <a:r>
              <a:rPr lang="en-US" dirty="0" smtClean="0"/>
              <a:t>committed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134" y="931333"/>
            <a:ext cx="4871962" cy="561514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Working directory, Index, and Repository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Three top-level abstractions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History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188720"/>
            <a:ext cx="2730731" cy="4114800"/>
          </a:xfrm>
          <a:prstGeom prst="rect">
            <a:avLst/>
          </a:prstGeom>
        </p:spPr>
      </p:pic>
      <p:cxnSp>
        <p:nvCxnSpPr>
          <p:cNvPr id="10" name="Elbow Connector 9"/>
          <p:cNvCxnSpPr/>
          <p:nvPr/>
        </p:nvCxnSpPr>
        <p:spPr>
          <a:xfrm rot="16200000" flipH="1">
            <a:off x="2023325" y="853474"/>
            <a:ext cx="514048" cy="156444"/>
          </a:xfrm>
          <a:prstGeom prst="bentConnector3">
            <a:avLst>
              <a:gd name="adj1" fmla="val 2941"/>
            </a:avLst>
          </a:prstGeom>
          <a:ln w="38100" cmpd="sng">
            <a:solidFill>
              <a:srgbClr val="008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		Staging area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188720"/>
            <a:ext cx="5601739" cy="4114800"/>
          </a:xfrm>
          <a:prstGeom prst="rect">
            <a:avLst/>
          </a:prstGeom>
        </p:spPr>
      </p:pic>
      <p:cxnSp>
        <p:nvCxnSpPr>
          <p:cNvPr id="5" name="Elbow Connector 4"/>
          <p:cNvCxnSpPr/>
          <p:nvPr/>
        </p:nvCxnSpPr>
        <p:spPr>
          <a:xfrm rot="16200000" flipH="1">
            <a:off x="4223865" y="808548"/>
            <a:ext cx="514048" cy="156444"/>
          </a:xfrm>
          <a:prstGeom prst="bentConnector3">
            <a:avLst>
              <a:gd name="adj1" fmla="val 2941"/>
            </a:avLst>
          </a:prstGeom>
          <a:ln w="38100" cmpd="sng">
            <a:solidFill>
              <a:srgbClr val="008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collection of tools developed by Linux kernel group for SCM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Now used by several other groups, and apparently growing in popularity</a:t>
            </a:r>
          </a:p>
          <a:p>
            <a:r>
              <a:rPr lang="en-US" dirty="0" smtClean="0"/>
              <a:t>Actually implements a replicated </a:t>
            </a:r>
            <a:r>
              <a:rPr lang="en-US" dirty="0" smtClean="0">
                <a:solidFill>
                  <a:srgbClr val="E46C0A"/>
                </a:solidFill>
              </a:rPr>
              <a:t>versioned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file system</a:t>
            </a:r>
          </a:p>
          <a:p>
            <a:r>
              <a:rPr lang="en-US" dirty="0" smtClean="0"/>
              <a:t>Can be used to implement a variety of software configuration management models and workflows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							Files you edit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" y="1188720"/>
            <a:ext cx="8383944" cy="4069080"/>
          </a:xfrm>
          <a:prstGeom prst="rect">
            <a:avLst/>
          </a:prstGeom>
        </p:spPr>
      </p:pic>
      <p:cxnSp>
        <p:nvCxnSpPr>
          <p:cNvPr id="8" name="Elbow Connector 7"/>
          <p:cNvCxnSpPr/>
          <p:nvPr/>
        </p:nvCxnSpPr>
        <p:spPr>
          <a:xfrm rot="16200000" flipH="1">
            <a:off x="6848928" y="722690"/>
            <a:ext cx="514048" cy="326571"/>
          </a:xfrm>
          <a:prstGeom prst="bentConnector3">
            <a:avLst>
              <a:gd name="adj1" fmla="val 2941"/>
            </a:avLst>
          </a:prstGeom>
          <a:ln w="38100" cmpd="sng">
            <a:solidFill>
              <a:srgbClr val="008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4" y="5200320"/>
            <a:ext cx="8739532" cy="92584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add, remove, rename</a:t>
            </a:r>
            <a:endParaRPr lang="en-US" dirty="0">
              <a:latin typeface="Courier"/>
              <a:cs typeface="Couri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188720"/>
            <a:ext cx="8424198" cy="4023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5238" y="3105239"/>
            <a:ext cx="537790" cy="274320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dirty="0" smtClean="0"/>
              <a:t>add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4" y="5391764"/>
            <a:ext cx="8739532" cy="734399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commit</a:t>
            </a:r>
            <a:endParaRPr lang="en-US" dirty="0">
              <a:latin typeface="Courier"/>
              <a:cs typeface="Couri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188720"/>
            <a:ext cx="8488509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7961" y="3153619"/>
            <a:ext cx="928534" cy="274320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dirty="0" smtClean="0"/>
              <a:t>commit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4" y="5329503"/>
            <a:ext cx="8739532" cy="7966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checkout, read-tree, reset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188720"/>
            <a:ext cx="8543989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2342" y="3741299"/>
            <a:ext cx="928534" cy="274320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dirty="0" smtClean="0"/>
              <a:t>checkout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4" y="5366860"/>
            <a:ext cx="8739532" cy="759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checkout, checkout-index, reset</a:t>
            </a:r>
            <a:endParaRPr lang="en-US" dirty="0">
              <a:latin typeface="Courier"/>
              <a:cs typeface="Couri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188720"/>
            <a:ext cx="8505762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2342" y="3729204"/>
            <a:ext cx="928534" cy="274320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dirty="0" smtClean="0"/>
              <a:t>checkout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repository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951" y="899305"/>
            <a:ext cx="4999145" cy="555955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Repository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r>
              <a:rPr lang="en-US" dirty="0" err="1" smtClean="0"/>
              <a:t>git/config</a:t>
            </a:r>
            <a:endParaRPr lang="en-US" dirty="0" smtClean="0"/>
          </a:p>
          <a:p>
            <a:r>
              <a:rPr lang="en-US" dirty="0" smtClean="0"/>
              <a:t>.</a:t>
            </a:r>
            <a:r>
              <a:rPr lang="en-US" dirty="0" err="1" smtClean="0"/>
              <a:t>git</a:t>
            </a:r>
            <a:r>
              <a:rPr lang="en-US" dirty="0" smtClean="0"/>
              <a:t>/description – used by </a:t>
            </a:r>
            <a:r>
              <a:rPr lang="en-US" dirty="0" err="1" smtClean="0"/>
              <a:t>gitweb</a:t>
            </a:r>
            <a:endParaRPr lang="en-US" dirty="0" smtClean="0"/>
          </a:p>
          <a:p>
            <a:r>
              <a:rPr lang="en-US" dirty="0" smtClean="0"/>
              <a:t>.</a:t>
            </a:r>
            <a:r>
              <a:rPr lang="en-US" dirty="0" err="1" smtClean="0"/>
              <a:t>git</a:t>
            </a:r>
            <a:r>
              <a:rPr lang="en-US" dirty="0" smtClean="0"/>
              <a:t>/info/exclude – files to ignore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r>
              <a:rPr lang="en-US" dirty="0" err="1" smtClean="0"/>
              <a:t>git</a:t>
            </a:r>
            <a:r>
              <a:rPr lang="en-US" dirty="0" smtClean="0"/>
              <a:t>/objects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4" y="1143000"/>
            <a:ext cx="8739532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|-- 23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|   ‘-- d4bd826aba9e29aaace9411cc175b784edc399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|-- 76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|   ‘-- 49f82d40a98b1ba59057798e47aab2a99a11d3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|-- c4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|   ‘-- aaefaa8a48ad4ad379dc1002b78f1a3e4ceabc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|-- e7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|   ‘-- 4be61128eef713459ca4e32398d689fe80864e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|-- info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|   ‘-- packs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‘-- pack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 |-- pack-b7b026b1a0b0f193db9dea0b0d7367d25d3a68cc.idx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 ‘-- pack-b7b026b1a0b0f193db9dea0b0d7367d25d3a68cc.pack</a:t>
            </a:r>
          </a:p>
          <a:p>
            <a:pPr>
              <a:buNone/>
            </a:pPr>
            <a:endParaRPr lang="en-US" sz="18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1800" dirty="0">
              <a:latin typeface="Courier"/>
              <a:cs typeface="Courier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7026678" y="1143000"/>
            <a:ext cx="285596" cy="2750218"/>
          </a:xfrm>
          <a:prstGeom prst="rightBrace">
            <a:avLst/>
          </a:prstGeom>
          <a:ln>
            <a:solidFill>
              <a:srgbClr val="558E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12274" y="2369395"/>
            <a:ext cx="686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558ED5"/>
                </a:solidFill>
              </a:rPr>
              <a:t>loose</a:t>
            </a:r>
            <a:endParaRPr lang="en-US" dirty="0">
              <a:solidFill>
                <a:srgbClr val="558ED5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r>
              <a:rPr lang="en-US" dirty="0" smtClean="0"/>
              <a:t> object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81" y="1143005"/>
            <a:ext cx="8645714" cy="502984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Repository object </a:t>
            </a:r>
            <a:r>
              <a:rPr lang="en-US" dirty="0" smtClean="0"/>
              <a:t>naming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“content addressable” (hashed)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150" y="2362200"/>
            <a:ext cx="34417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r>
              <a:rPr lang="en-US" dirty="0" smtClean="0"/>
              <a:t> Flavor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collection of </a:t>
            </a:r>
            <a:r>
              <a:rPr lang="en-US" u="sng" dirty="0" smtClean="0"/>
              <a:t>many</a:t>
            </a:r>
            <a:r>
              <a:rPr lang="en-US" dirty="0" smtClean="0"/>
              <a:t> tools</a:t>
            </a:r>
          </a:p>
          <a:p>
            <a:r>
              <a:rPr lang="en-US" dirty="0" smtClean="0"/>
              <a:t>Evolved from scripts</a:t>
            </a:r>
          </a:p>
          <a:p>
            <a:r>
              <a:rPr lang="en-US" dirty="0" smtClean="0"/>
              <a:t>Suited to a C programmer’s mentality</a:t>
            </a:r>
          </a:p>
          <a:p>
            <a:r>
              <a:rPr lang="en-US" dirty="0" smtClean="0"/>
              <a:t>Everything is exposed and accessible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Need to understand the underlying model</a:t>
            </a:r>
          </a:p>
          <a:p>
            <a:r>
              <a:rPr lang="en-US" dirty="0" smtClean="0"/>
              <a:t>Very flexible</a:t>
            </a:r>
          </a:p>
          <a:p>
            <a:pPr lvl="1"/>
            <a:r>
              <a:rPr lang="en-US" dirty="0" smtClean="0">
                <a:solidFill>
                  <a:srgbClr val="558ED5"/>
                </a:solidFill>
              </a:rPr>
              <a:t>You can do anything the model permits</a:t>
            </a:r>
          </a:p>
          <a:p>
            <a:pPr lvl="1"/>
            <a:r>
              <a:rPr lang="en-US" dirty="0" smtClean="0">
                <a:solidFill>
                  <a:srgbClr val="558ED5"/>
                </a:solidFill>
              </a:rPr>
              <a:t>Including shooting yourself in the foot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values determine hash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696" y="800004"/>
            <a:ext cx="4343400" cy="533781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value is filename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476" y="1143000"/>
            <a:ext cx="4960620" cy="494919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contains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640" y="1177953"/>
            <a:ext cx="4937760" cy="492633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Blobs</a:t>
            </a:r>
          </a:p>
          <a:p>
            <a:r>
              <a:rPr lang="en-US" dirty="0" smtClean="0"/>
              <a:t>Trees</a:t>
            </a:r>
          </a:p>
          <a:p>
            <a:r>
              <a:rPr lang="en-US" dirty="0" smtClean="0"/>
              <a:t>Commits</a:t>
            </a:r>
          </a:p>
          <a:p>
            <a:r>
              <a:rPr lang="en-US" dirty="0" smtClean="0"/>
              <a:t>Tags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Blobs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406650"/>
            <a:ext cx="3352800" cy="20447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1276350"/>
            <a:ext cx="4445000" cy="43053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57300"/>
            <a:ext cx="56388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092" y="1143000"/>
            <a:ext cx="4663440" cy="527304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676" y="1143000"/>
            <a:ext cx="3474720" cy="508254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825" y="629603"/>
            <a:ext cx="3972560" cy="54965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Git</a:t>
            </a:r>
            <a:r>
              <a:rPr lang="en-US" sz="4000" dirty="0" smtClean="0"/>
              <a:t> has a lot of commands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906" y="1143000"/>
            <a:ext cx="5746750" cy="54356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776" y="429083"/>
            <a:ext cx="5100320" cy="550672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1638300"/>
            <a:ext cx="64262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 are immutable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23" y="2126084"/>
            <a:ext cx="2026920" cy="1264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930" y="1143000"/>
            <a:ext cx="2735580" cy="413004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968047" y="2733536"/>
            <a:ext cx="1670389" cy="13806"/>
          </a:xfrm>
          <a:prstGeom prst="straightConnector1">
            <a:avLst/>
          </a:prstGeom>
          <a:ln w="57150" cmpd="sng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command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latin typeface="Courier"/>
                <a:cs typeface="Courier"/>
              </a:rPr>
              <a:t>git</a:t>
            </a:r>
            <a:r>
              <a:rPr lang="en-US" dirty="0" smtClean="0">
                <a:latin typeface="Courier"/>
                <a:cs typeface="Courier"/>
              </a:rPr>
              <a:t> &lt;options&gt; &lt;command&gt; &lt;options&gt;</a:t>
            </a:r>
            <a:endParaRPr lang="en-US" dirty="0">
              <a:latin typeface="Courier"/>
              <a:cs typeface="Courier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of common commands</a:t>
            </a:r>
          </a:p>
          <a:p>
            <a:pPr lvl="1">
              <a:buNone/>
            </a:pPr>
            <a:r>
              <a:rPr lang="en-US" dirty="0" err="1" smtClean="0">
                <a:latin typeface="Courier"/>
                <a:cs typeface="Courier"/>
              </a:rPr>
              <a:t>git</a:t>
            </a:r>
            <a:r>
              <a:rPr lang="en-US" dirty="0" smtClean="0">
                <a:latin typeface="Courier"/>
                <a:cs typeface="Courier"/>
              </a:rPr>
              <a:t> help</a:t>
            </a:r>
          </a:p>
          <a:p>
            <a:r>
              <a:rPr lang="en-US" dirty="0" smtClean="0"/>
              <a:t>Brief per-command help</a:t>
            </a:r>
          </a:p>
          <a:p>
            <a:pPr lvl="1">
              <a:buNone/>
            </a:pPr>
            <a:r>
              <a:rPr lang="en-US" dirty="0" err="1" smtClean="0">
                <a:latin typeface="Courier"/>
                <a:cs typeface="Courier"/>
              </a:rPr>
              <a:t>git</a:t>
            </a:r>
            <a:r>
              <a:rPr lang="en-US" dirty="0" smtClean="0">
                <a:latin typeface="Courier"/>
                <a:cs typeface="Courier"/>
              </a:rPr>
              <a:t> command –</a:t>
            </a:r>
            <a:r>
              <a:rPr lang="en-US" dirty="0" err="1" smtClean="0">
                <a:latin typeface="Courier"/>
                <a:cs typeface="Courier"/>
              </a:rPr>
              <a:t>h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man pages</a:t>
            </a:r>
          </a:p>
          <a:p>
            <a:pPr lvl="1">
              <a:buNone/>
            </a:pPr>
            <a:r>
              <a:rPr lang="en-US" dirty="0" smtClean="0">
                <a:latin typeface="Courier"/>
                <a:cs typeface="Courier"/>
              </a:rPr>
              <a:t>man </a:t>
            </a:r>
            <a:r>
              <a:rPr lang="en-US" dirty="0" err="1" smtClean="0">
                <a:latin typeface="Courier"/>
                <a:cs typeface="Courier"/>
              </a:rPr>
              <a:t>git</a:t>
            </a:r>
            <a:r>
              <a:rPr lang="en-US" dirty="0" smtClean="0">
                <a:latin typeface="Courier"/>
                <a:cs typeface="Courier"/>
              </a:rPr>
              <a:t>-&lt;command&gt;</a:t>
            </a:r>
          </a:p>
          <a:p>
            <a:pPr lvl="1">
              <a:buNone/>
            </a:pPr>
            <a:r>
              <a:rPr lang="en-US" dirty="0" err="1" smtClean="0">
                <a:latin typeface="Courier"/>
                <a:cs typeface="Courier"/>
              </a:rPr>
              <a:t>git</a:t>
            </a:r>
            <a:r>
              <a:rPr lang="en-US" dirty="0" smtClean="0">
                <a:latin typeface="Courier"/>
                <a:cs typeface="Courier"/>
              </a:rPr>
              <a:t> help &lt;command&gt;</a:t>
            </a:r>
          </a:p>
          <a:p>
            <a:pPr lvl="1">
              <a:buNone/>
            </a:pPr>
            <a:r>
              <a:rPr lang="en-US" dirty="0" err="1" smtClean="0">
                <a:latin typeface="Courier"/>
                <a:cs typeface="Courier"/>
              </a:rPr>
              <a:t>git</a:t>
            </a:r>
            <a:r>
              <a:rPr lang="en-US" dirty="0" smtClean="0">
                <a:latin typeface="Courier"/>
                <a:cs typeface="Courier"/>
              </a:rPr>
              <a:t> &lt;command&gt; --help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Courier"/>
                <a:cs typeface="Courier"/>
              </a:rPr>
              <a:t>$HOME/.</a:t>
            </a:r>
            <a:r>
              <a:rPr lang="en-US" sz="2800" dirty="0" err="1" smtClean="0">
                <a:latin typeface="Courier"/>
                <a:cs typeface="Courier"/>
              </a:rPr>
              <a:t>gitconfig</a:t>
            </a:r>
            <a:endParaRPr lang="en-US" sz="28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28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400" dirty="0" err="1" smtClean="0">
                <a:latin typeface="Courier"/>
                <a:cs typeface="Courier"/>
              </a:rPr>
              <a:t>git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config</a:t>
            </a:r>
            <a:r>
              <a:rPr lang="en-US" sz="2400" dirty="0" smtClean="0">
                <a:latin typeface="Courier"/>
                <a:cs typeface="Courier"/>
              </a:rPr>
              <a:t> –global </a:t>
            </a:r>
            <a:r>
              <a:rPr lang="en-US" sz="2400" dirty="0" err="1" smtClean="0">
                <a:latin typeface="Courier"/>
                <a:cs typeface="Courier"/>
              </a:rPr>
              <a:t>user.name</a:t>
            </a:r>
            <a:r>
              <a:rPr lang="en-US" sz="2400" dirty="0" smtClean="0">
                <a:latin typeface="Courier"/>
                <a:cs typeface="Courier"/>
              </a:rPr>
              <a:t> “Ted Baker”</a:t>
            </a:r>
          </a:p>
          <a:p>
            <a:pPr>
              <a:buNone/>
            </a:pPr>
            <a:r>
              <a:rPr lang="en-US" sz="2400" dirty="0" err="1" smtClean="0">
                <a:latin typeface="Courier"/>
                <a:cs typeface="Courier"/>
              </a:rPr>
              <a:t>git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config</a:t>
            </a:r>
            <a:r>
              <a:rPr lang="en-US" sz="2400" dirty="0" smtClean="0">
                <a:latin typeface="Courier"/>
                <a:cs typeface="Courier"/>
              </a:rPr>
              <a:t> –global </a:t>
            </a:r>
            <a:r>
              <a:rPr lang="en-US" sz="2400" dirty="0" err="1" smtClean="0">
                <a:latin typeface="Courier"/>
                <a:cs typeface="Courier"/>
              </a:rPr>
              <a:t>user.email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  <a:hlinkClick r:id="rId2"/>
              </a:rPr>
              <a:t>baker@cs.fsu.edu</a:t>
            </a:r>
            <a:endParaRPr lang="en-US" sz="24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400" dirty="0" err="1" smtClean="0">
                <a:latin typeface="Courier"/>
                <a:cs typeface="Courier"/>
              </a:rPr>
              <a:t>git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config</a:t>
            </a:r>
            <a:r>
              <a:rPr lang="en-US" sz="2400" dirty="0" smtClean="0">
                <a:latin typeface="Courier"/>
                <a:cs typeface="Courier"/>
              </a:rPr>
              <a:t> –global </a:t>
            </a:r>
            <a:r>
              <a:rPr lang="en-US" sz="2400" dirty="0" err="1" smtClean="0">
                <a:latin typeface="Courier"/>
                <a:cs typeface="Courier"/>
              </a:rPr>
              <a:t>color.pager</a:t>
            </a:r>
            <a:r>
              <a:rPr lang="en-US" sz="2400" dirty="0" smtClean="0">
                <a:latin typeface="Courier"/>
                <a:cs typeface="Courier"/>
              </a:rPr>
              <a:t> true</a:t>
            </a:r>
          </a:p>
          <a:p>
            <a:pPr>
              <a:buNone/>
            </a:pPr>
            <a:r>
              <a:rPr lang="en-US" sz="2400" dirty="0" err="1" smtClean="0">
                <a:latin typeface="Courier"/>
                <a:cs typeface="Courier"/>
              </a:rPr>
              <a:t>g</a:t>
            </a:r>
            <a:r>
              <a:rPr lang="en-US" sz="2400" smtClean="0">
                <a:latin typeface="Courier"/>
                <a:cs typeface="Courier"/>
              </a:rPr>
              <a:t>it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config</a:t>
            </a:r>
            <a:r>
              <a:rPr lang="en-US" sz="2400" dirty="0" smtClean="0">
                <a:latin typeface="Courier"/>
                <a:cs typeface="Courier"/>
              </a:rPr>
              <a:t> –global </a:t>
            </a:r>
            <a:r>
              <a:rPr lang="en-US" sz="2400" dirty="0" err="1" smtClean="0">
                <a:latin typeface="Courier"/>
                <a:cs typeface="Courier"/>
              </a:rPr>
              <a:t>cour.ui</a:t>
            </a:r>
            <a:r>
              <a:rPr lang="en-US" sz="2400" dirty="0" smtClean="0">
                <a:latin typeface="Courier"/>
                <a:cs typeface="Courier"/>
              </a:rPr>
              <a:t> auto</a:t>
            </a:r>
            <a:endParaRPr lang="en-US" sz="2400" dirty="0">
              <a:latin typeface="Courier"/>
              <a:cs typeface="Courier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typical developer story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Showing how various commands are used, in context.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on branches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</a:rPr>
              <a:t>Start with some </a:t>
            </a:r>
            <a:r>
              <a:rPr lang="en-US" dirty="0" smtClean="0">
                <a:solidFill>
                  <a:srgbClr val="3366FF"/>
                </a:solidFill>
              </a:rPr>
              <a:t>tree</a:t>
            </a:r>
          </a:p>
          <a:p>
            <a:pPr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err="1" smtClean="0">
                <a:latin typeface="Courier"/>
                <a:cs typeface="Courier"/>
              </a:rPr>
              <a:t>git</a:t>
            </a:r>
            <a:r>
              <a:rPr lang="en-US" dirty="0" smtClean="0">
                <a:latin typeface="Courier"/>
                <a:cs typeface="Courier"/>
              </a:rPr>
              <a:t> checkout –</a:t>
            </a:r>
            <a:r>
              <a:rPr lang="en-US" dirty="0" err="1" smtClean="0">
                <a:latin typeface="Courier"/>
                <a:cs typeface="Courier"/>
              </a:rPr>
              <a:t>b</a:t>
            </a:r>
            <a:r>
              <a:rPr lang="en-US" dirty="0" smtClean="0">
                <a:latin typeface="Courier"/>
                <a:cs typeface="Courier"/>
              </a:rPr>
              <a:t> bug-fix</a:t>
            </a: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 marL="0">
              <a:spcBef>
                <a:spcPts val="0"/>
              </a:spcBef>
              <a:buNone/>
            </a:pPr>
            <a:r>
              <a:rPr lang="en-US" dirty="0" err="1" smtClean="0">
                <a:latin typeface="Courier"/>
                <a:cs typeface="Courier"/>
              </a:rPr>
              <a:t>git</a:t>
            </a:r>
            <a:r>
              <a:rPr lang="en-US" dirty="0" smtClean="0">
                <a:latin typeface="Courier"/>
                <a:cs typeface="Courier"/>
              </a:rPr>
              <a:t> commit –a –</a:t>
            </a:r>
            <a:r>
              <a:rPr lang="en-US" dirty="0" err="1" smtClean="0">
                <a:latin typeface="Courier"/>
                <a:cs typeface="Courier"/>
              </a:rPr>
              <a:t>m”B</a:t>
            </a:r>
            <a:r>
              <a:rPr lang="en-US" dirty="0" smtClean="0">
                <a:latin typeface="Courier"/>
                <a:cs typeface="Courier"/>
              </a:rPr>
              <a:t>”</a:t>
            </a: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516" y="1587660"/>
            <a:ext cx="2641600" cy="31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416" y="3156081"/>
            <a:ext cx="4648200" cy="88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323" y="4754563"/>
            <a:ext cx="45847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making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 err="1" smtClean="0">
                <a:latin typeface="Courier"/>
                <a:cs typeface="Courier"/>
              </a:rPr>
              <a:t>git</a:t>
            </a:r>
            <a:r>
              <a:rPr lang="en-US" dirty="0" smtClean="0">
                <a:latin typeface="Courier"/>
                <a:cs typeface="Courier"/>
              </a:rPr>
              <a:t> commit –a –</a:t>
            </a:r>
            <a:r>
              <a:rPr lang="en-US" dirty="0" err="1" smtClean="0">
                <a:latin typeface="Courier"/>
                <a:cs typeface="Courier"/>
              </a:rPr>
              <a:t>m”C</a:t>
            </a:r>
            <a:r>
              <a:rPr lang="en-US" dirty="0" smtClean="0">
                <a:latin typeface="Courier"/>
                <a:cs typeface="Courier"/>
              </a:rPr>
              <a:t>” –</a:t>
            </a:r>
            <a:r>
              <a:rPr lang="en-US" dirty="0" err="1" smtClean="0">
                <a:latin typeface="Courier"/>
                <a:cs typeface="Courier"/>
              </a:rPr>
              <a:t>b</a:t>
            </a:r>
            <a:endParaRPr lang="en-US" dirty="0">
              <a:latin typeface="Courier"/>
              <a:cs typeface="Couri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396" y="1143000"/>
            <a:ext cx="458470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396" y="3249525"/>
            <a:ext cx="4584700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Decide to </a:t>
            </a:r>
            <a:r>
              <a:rPr lang="en-US" dirty="0" smtClean="0"/>
              <a:t>try out a “wicked” alternate idea.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>
                <a:latin typeface="Courier"/>
                <a:cs typeface="Courier"/>
              </a:rPr>
              <a:t>git</a:t>
            </a:r>
            <a:r>
              <a:rPr lang="en-US" dirty="0" smtClean="0">
                <a:latin typeface="Courier"/>
                <a:cs typeface="Courier"/>
              </a:rPr>
              <a:t> checkout –</a:t>
            </a:r>
            <a:r>
              <a:rPr lang="en-US" dirty="0" err="1" smtClean="0">
                <a:latin typeface="Courier"/>
                <a:cs typeface="Courier"/>
              </a:rPr>
              <a:t>b</a:t>
            </a:r>
            <a:r>
              <a:rPr lang="en-US" dirty="0" smtClean="0">
                <a:latin typeface="Courier"/>
                <a:cs typeface="Courier"/>
              </a:rPr>
              <a:t> wicked master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844" y="1143000"/>
            <a:ext cx="4584700" cy="186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844" y="3881371"/>
            <a:ext cx="4584700" cy="1358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but you can get by with a subset for everyday use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070" y="1143000"/>
            <a:ext cx="484505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396" y="1546243"/>
            <a:ext cx="4584700" cy="135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some </a:t>
            </a:r>
            <a:r>
              <a:rPr lang="en-US" dirty="0" smtClean="0"/>
              <a:t>work on this alternate branch.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 err="1" smtClean="0">
                <a:latin typeface="Courier"/>
                <a:cs typeface="Courier"/>
              </a:rPr>
              <a:t>git</a:t>
            </a:r>
            <a:r>
              <a:rPr lang="en-US" dirty="0" smtClean="0">
                <a:latin typeface="Courier"/>
                <a:cs typeface="Courier"/>
              </a:rPr>
              <a:t> commit –a –</a:t>
            </a:r>
            <a:r>
              <a:rPr lang="en-US" dirty="0" err="1" smtClean="0">
                <a:latin typeface="Courier"/>
                <a:cs typeface="Courier"/>
              </a:rPr>
              <a:t>m”D</a:t>
            </a:r>
            <a:r>
              <a:rPr lang="en-US" dirty="0" smtClean="0">
                <a:latin typeface="Courier"/>
                <a:cs typeface="Courier"/>
              </a:rPr>
              <a:t>”</a:t>
            </a:r>
            <a:endParaRPr lang="en-US" dirty="0">
              <a:latin typeface="Courier"/>
              <a:cs typeface="Courie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606" y="3429000"/>
            <a:ext cx="4635500" cy="23876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596" y="3530600"/>
            <a:ext cx="4572000" cy="288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596" y="855956"/>
            <a:ext cx="4635500" cy="238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some more work.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 err="1" smtClean="0">
                <a:latin typeface="Courier"/>
                <a:cs typeface="Courier"/>
              </a:rPr>
              <a:t>git</a:t>
            </a:r>
            <a:r>
              <a:rPr lang="en-US" dirty="0" smtClean="0">
                <a:latin typeface="Courier"/>
                <a:cs typeface="Courier"/>
              </a:rPr>
              <a:t> commit –a –</a:t>
            </a:r>
            <a:r>
              <a:rPr lang="en-US" dirty="0" err="1" smtClean="0">
                <a:latin typeface="Courier"/>
                <a:cs typeface="Courier"/>
              </a:rPr>
              <a:t>m”E</a:t>
            </a:r>
            <a:r>
              <a:rPr lang="en-US" dirty="0" smtClean="0">
                <a:latin typeface="Courier"/>
                <a:cs typeface="Courier"/>
              </a:rPr>
              <a:t>”</a:t>
            </a:r>
            <a:endParaRPr lang="en-US" dirty="0">
              <a:latin typeface="Courier"/>
              <a:cs typeface="Courier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597" y="3429000"/>
            <a:ext cx="3677920" cy="2661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88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have gotten to a good point.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spcBef>
                <a:spcPts val="3024"/>
              </a:spcBef>
              <a:buNone/>
            </a:pPr>
            <a:r>
              <a:rPr lang="en-US" dirty="0" err="1" smtClean="0">
                <a:latin typeface="Courier"/>
                <a:cs typeface="Courier"/>
              </a:rPr>
              <a:t>git</a:t>
            </a:r>
            <a:r>
              <a:rPr lang="en-US" dirty="0" smtClean="0">
                <a:latin typeface="Courier"/>
                <a:cs typeface="Courier"/>
              </a:rPr>
              <a:t> tag –a –</a:t>
            </a:r>
            <a:r>
              <a:rPr lang="en-US" dirty="0" err="1" smtClean="0">
                <a:latin typeface="Courier"/>
                <a:cs typeface="Courier"/>
              </a:rPr>
              <a:t>m”got</a:t>
            </a:r>
            <a:r>
              <a:rPr lang="en-US" dirty="0" smtClean="0">
                <a:latin typeface="Courier"/>
                <a:cs typeface="Courier"/>
              </a:rPr>
              <a:t> somewhere” good</a:t>
            </a:r>
            <a:endParaRPr lang="en-US" dirty="0">
              <a:latin typeface="Courier"/>
              <a:cs typeface="Couri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596" y="648880"/>
            <a:ext cx="3657600" cy="230632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Manager asks about the bug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latin typeface="Courier"/>
                <a:cs typeface="Courier"/>
              </a:rPr>
              <a:t>git</a:t>
            </a:r>
            <a:r>
              <a:rPr lang="en-US" dirty="0" smtClean="0">
                <a:latin typeface="Courier"/>
                <a:cs typeface="Courier"/>
              </a:rPr>
              <a:t> checkout bug-fix</a:t>
            </a: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 err="1" smtClean="0">
                <a:latin typeface="Courier"/>
                <a:cs typeface="Courier"/>
              </a:rPr>
              <a:t>git</a:t>
            </a:r>
            <a:r>
              <a:rPr lang="en-US" dirty="0" smtClean="0">
                <a:latin typeface="Courier"/>
                <a:cs typeface="Courier"/>
              </a:rPr>
              <a:t> commit –a –</a:t>
            </a:r>
            <a:r>
              <a:rPr lang="en-US" dirty="0" err="1" smtClean="0">
                <a:latin typeface="Courier"/>
                <a:cs typeface="Courier"/>
              </a:rPr>
              <a:t>m</a:t>
            </a:r>
            <a:r>
              <a:rPr lang="en-US" dirty="0" smtClean="0">
                <a:latin typeface="Courier"/>
                <a:cs typeface="Courier"/>
              </a:rPr>
              <a:t> “F”</a:t>
            </a:r>
            <a:endParaRPr lang="en-US" dirty="0">
              <a:latin typeface="Courier"/>
              <a:cs typeface="Couri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176" y="3621088"/>
            <a:ext cx="3448050" cy="2505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176" y="1143000"/>
            <a:ext cx="3438525" cy="2124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564" y="2640692"/>
            <a:ext cx="5843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Comic Sans MS"/>
                <a:cs typeface="Comic Sans MS"/>
              </a:rPr>
              <a:t>So you go back to work on it some more</a:t>
            </a:r>
            <a:endParaRPr lang="en-US" sz="24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621" y="450583"/>
            <a:ext cx="3457575" cy="2524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621" y="3249613"/>
            <a:ext cx="3419475" cy="2876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But your </a:t>
            </a:r>
            <a:r>
              <a:rPr lang="en-US" sz="3200" dirty="0" smtClean="0">
                <a:solidFill>
                  <a:srgbClr val="3366FF"/>
                </a:solidFill>
              </a:rPr>
              <a:t>mind is elsewhere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latin typeface="Courier"/>
                <a:cs typeface="Courier"/>
              </a:rPr>
              <a:t>git</a:t>
            </a:r>
            <a:r>
              <a:rPr lang="en-US" dirty="0" smtClean="0">
                <a:latin typeface="Courier"/>
                <a:cs typeface="Courier"/>
              </a:rPr>
              <a:t> checkout wicked</a:t>
            </a: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endParaRPr lang="en-US" dirty="0" smtClean="0">
              <a:solidFill>
                <a:srgbClr val="558ED5"/>
              </a:solidFill>
              <a:latin typeface="Courier"/>
              <a:cs typeface="Courier"/>
            </a:endParaRPr>
          </a:p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</a:rPr>
              <a:t>so you finish off the wicked feature</a:t>
            </a:r>
          </a:p>
          <a:p>
            <a:pPr>
              <a:buNone/>
            </a:pPr>
            <a:r>
              <a:rPr lang="en-US" dirty="0" err="1" smtClean="0">
                <a:latin typeface="Courier"/>
                <a:cs typeface="Courier"/>
              </a:rPr>
              <a:t>git</a:t>
            </a:r>
            <a:r>
              <a:rPr lang="en-US" dirty="0" smtClean="0">
                <a:latin typeface="Courier"/>
                <a:cs typeface="Courier"/>
              </a:rPr>
              <a:t> commit –a –</a:t>
            </a:r>
            <a:r>
              <a:rPr lang="en-US" dirty="0" err="1" smtClean="0">
                <a:latin typeface="Courier"/>
                <a:cs typeface="Courier"/>
              </a:rPr>
              <a:t>m”G</a:t>
            </a:r>
            <a:r>
              <a:rPr lang="en-US" dirty="0" smtClean="0">
                <a:latin typeface="Courier"/>
                <a:cs typeface="Courier"/>
              </a:rPr>
              <a:t>”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64" y="262309"/>
            <a:ext cx="3600450" cy="331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550" y="2220913"/>
            <a:ext cx="3457575" cy="39052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 err="1" smtClean="0">
                <a:latin typeface="Courier"/>
                <a:cs typeface="Courier"/>
              </a:rPr>
              <a:t>git</a:t>
            </a:r>
            <a:r>
              <a:rPr lang="en-US" dirty="0" smtClean="0">
                <a:latin typeface="Courier"/>
                <a:cs typeface="Courier"/>
              </a:rPr>
              <a:t> merge wicked</a:t>
            </a:r>
            <a:endParaRPr lang="en-US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97014" y="2220913"/>
            <a:ext cx="1667830" cy="983079"/>
          </a:xfrm>
          <a:prstGeom prst="straightConnector1">
            <a:avLst/>
          </a:prstGeom>
          <a:ln w="57150" cmpd="sng">
            <a:solidFill>
              <a:srgbClr val="3366FF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92181" y="344706"/>
            <a:ext cx="36766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  <a:latin typeface="Comic Sans MS"/>
                <a:cs typeface="Comic Sans MS"/>
              </a:rPr>
              <a:t>Then merge in the</a:t>
            </a:r>
            <a:br>
              <a:rPr lang="en-US" sz="3200" dirty="0" smtClean="0">
                <a:solidFill>
                  <a:srgbClr val="3366FF"/>
                </a:solidFill>
                <a:latin typeface="Comic Sans MS"/>
                <a:cs typeface="Comic Sans MS"/>
              </a:rPr>
            </a:br>
            <a:r>
              <a:rPr lang="en-US" sz="3200" dirty="0" smtClean="0">
                <a:solidFill>
                  <a:srgbClr val="3366FF"/>
                </a:solidFill>
                <a:latin typeface="Comic Sans MS"/>
                <a:cs typeface="Comic Sans MS"/>
              </a:rPr>
              <a:t>new feature.</a:t>
            </a:r>
            <a:endParaRPr lang="en-US" sz="32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550" y="3175882"/>
            <a:ext cx="3600450" cy="33147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 err="1" smtClean="0">
                <a:latin typeface="Courier"/>
                <a:cs typeface="Courier"/>
              </a:rPr>
              <a:t>git</a:t>
            </a:r>
            <a:r>
              <a:rPr lang="en-US" dirty="0" smtClean="0">
                <a:latin typeface="Courier"/>
                <a:cs typeface="Courier"/>
              </a:rPr>
              <a:t> reset --hard bug-fix</a:t>
            </a:r>
            <a:endParaRPr lang="en-US" dirty="0">
              <a:latin typeface="Courier"/>
              <a:cs typeface="Couri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9" y="390545"/>
            <a:ext cx="3419475" cy="25050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123274" y="2192803"/>
            <a:ext cx="1667830" cy="983079"/>
          </a:xfrm>
          <a:prstGeom prst="straightConnector1">
            <a:avLst/>
          </a:prstGeom>
          <a:ln w="57150" cmpd="sng">
            <a:solidFill>
              <a:srgbClr val="3366FF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92181" y="344706"/>
            <a:ext cx="4293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  <a:latin typeface="Comic Sans MS"/>
                <a:cs typeface="Comic Sans MS"/>
              </a:rPr>
              <a:t>First advance the</a:t>
            </a:r>
            <a:br>
              <a:rPr lang="en-US" sz="3200" dirty="0" smtClean="0">
                <a:solidFill>
                  <a:srgbClr val="3366FF"/>
                </a:solidFill>
                <a:latin typeface="Comic Sans MS"/>
                <a:cs typeface="Comic Sans MS"/>
              </a:rPr>
            </a:br>
            <a:r>
              <a:rPr lang="en-US" sz="3200" dirty="0" smtClean="0">
                <a:solidFill>
                  <a:srgbClr val="3366FF"/>
                </a:solidFill>
                <a:latin typeface="Comic Sans MS"/>
                <a:cs typeface="Comic Sans MS"/>
              </a:rPr>
              <a:t>the master to include</a:t>
            </a:r>
            <a:br>
              <a:rPr lang="en-US" sz="3200" dirty="0" smtClean="0">
                <a:solidFill>
                  <a:srgbClr val="3366FF"/>
                </a:solidFill>
                <a:latin typeface="Comic Sans MS"/>
                <a:cs typeface="Comic Sans MS"/>
              </a:rPr>
            </a:br>
            <a:r>
              <a:rPr lang="en-US" sz="3200" dirty="0" smtClean="0">
                <a:solidFill>
                  <a:srgbClr val="3366FF"/>
                </a:solidFill>
                <a:latin typeface="Comic Sans MS"/>
                <a:cs typeface="Comic Sans MS"/>
              </a:rPr>
              <a:t>the bug fix.</a:t>
            </a:r>
            <a:endParaRPr lang="en-US" sz="32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262" y="3621088"/>
            <a:ext cx="3419475" cy="2505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64" y="295469"/>
            <a:ext cx="3419475" cy="2895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 err="1" smtClean="0">
                <a:latin typeface="Courier"/>
                <a:cs typeface="Courier"/>
              </a:rPr>
              <a:t>git</a:t>
            </a:r>
            <a:r>
              <a:rPr lang="en-US" dirty="0" smtClean="0">
                <a:latin typeface="Courier"/>
                <a:cs typeface="Courier"/>
              </a:rPr>
              <a:t> checkout master</a:t>
            </a: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97014" y="2220913"/>
            <a:ext cx="1667830" cy="983079"/>
          </a:xfrm>
          <a:prstGeom prst="straightConnector1">
            <a:avLst/>
          </a:prstGeom>
          <a:ln w="57150" cmpd="sng">
            <a:solidFill>
              <a:srgbClr val="3366FF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92181" y="344706"/>
            <a:ext cx="421962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  <a:latin typeface="Comic Sans MS"/>
                <a:cs typeface="Comic Sans MS"/>
              </a:rPr>
              <a:t>Bug fix and wicked</a:t>
            </a:r>
            <a:br>
              <a:rPr lang="en-US" sz="3200" dirty="0" smtClean="0">
                <a:solidFill>
                  <a:srgbClr val="3366FF"/>
                </a:solidFill>
                <a:latin typeface="Comic Sans MS"/>
                <a:cs typeface="Comic Sans MS"/>
              </a:rPr>
            </a:br>
            <a:r>
              <a:rPr lang="en-US" sz="3200" dirty="0" smtClean="0">
                <a:solidFill>
                  <a:srgbClr val="3366FF"/>
                </a:solidFill>
                <a:latin typeface="Comic Sans MS"/>
                <a:cs typeface="Comic Sans MS"/>
              </a:rPr>
              <a:t>new feature </a:t>
            </a:r>
            <a:br>
              <a:rPr lang="en-US" sz="3200" dirty="0" smtClean="0">
                <a:solidFill>
                  <a:srgbClr val="3366FF"/>
                </a:solidFill>
                <a:latin typeface="Comic Sans MS"/>
                <a:cs typeface="Comic Sans MS"/>
              </a:rPr>
            </a:br>
            <a:r>
              <a:rPr lang="en-US" sz="3200" dirty="0" smtClean="0">
                <a:solidFill>
                  <a:srgbClr val="3366FF"/>
                </a:solidFill>
                <a:latin typeface="Comic Sans MS"/>
                <a:cs typeface="Comic Sans MS"/>
              </a:rPr>
              <a:t>are both done,</a:t>
            </a:r>
            <a:br>
              <a:rPr lang="en-US" sz="3200" dirty="0" smtClean="0">
                <a:solidFill>
                  <a:srgbClr val="3366FF"/>
                </a:solidFill>
                <a:latin typeface="Comic Sans MS"/>
                <a:cs typeface="Comic Sans MS"/>
              </a:rPr>
            </a:br>
            <a:r>
              <a:rPr lang="en-US" sz="3200" dirty="0" smtClean="0">
                <a:solidFill>
                  <a:srgbClr val="3366FF"/>
                </a:solidFill>
                <a:latin typeface="Comic Sans MS"/>
                <a:cs typeface="Comic Sans MS"/>
              </a:rPr>
              <a:t>so it’s time to merge.</a:t>
            </a:r>
            <a:endParaRPr lang="en-US" sz="32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Another story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This set of slides has not yet been completely transcribed from the original web tutorial.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4" y="1375758"/>
            <a:ext cx="4190536" cy="4750405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16545"/>
            <a:ext cx="4572000" cy="54096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7997252" y="1659467"/>
            <a:ext cx="713620" cy="362857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and </a:t>
            </a:r>
            <a:r>
              <a:rPr lang="en-US" sz="3600" dirty="0" smtClean="0"/>
              <a:t>maybe a few more </a:t>
            </a:r>
            <a:r>
              <a:rPr lang="en-US" sz="3600" dirty="0" err="1" smtClean="0"/>
              <a:t>gui</a:t>
            </a:r>
            <a:r>
              <a:rPr lang="en-US" sz="3600" dirty="0" smtClean="0"/>
              <a:t> tools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22" y="911179"/>
            <a:ext cx="4870450" cy="54102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10" name="Oval 9"/>
          <p:cNvSpPr/>
          <p:nvPr/>
        </p:nvSpPr>
        <p:spPr>
          <a:xfrm>
            <a:off x="7997252" y="1659466"/>
            <a:ext cx="713620" cy="362857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997252" y="5958522"/>
            <a:ext cx="713620" cy="362857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40422" y="3548743"/>
            <a:ext cx="713620" cy="362857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30799" y="2965752"/>
            <a:ext cx="713620" cy="362857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913637" y="1478038"/>
            <a:ext cx="713620" cy="362857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3619" y="1478038"/>
            <a:ext cx="11660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gitk</a:t>
            </a:r>
            <a:endParaRPr lang="en-US" dirty="0" smtClean="0"/>
          </a:p>
          <a:p>
            <a:r>
              <a:rPr lang="en-US" dirty="0" err="1" smtClean="0"/>
              <a:t>mergetool</a:t>
            </a:r>
            <a:endParaRPr lang="en-US" dirty="0" smtClean="0"/>
          </a:p>
          <a:p>
            <a:r>
              <a:rPr lang="en-US" dirty="0" err="1" smtClean="0"/>
              <a:t>gui</a:t>
            </a:r>
            <a:endParaRPr lang="en-US" dirty="0" smtClean="0"/>
          </a:p>
          <a:p>
            <a:r>
              <a:rPr lang="en-US" dirty="0" err="1" smtClean="0"/>
              <a:t>citool</a:t>
            </a:r>
            <a:endParaRPr lang="en-US" dirty="0" smtClean="0"/>
          </a:p>
          <a:p>
            <a:r>
              <a:rPr lang="en-US" dirty="0" smtClean="0"/>
              <a:t>shell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4" y="1375758"/>
            <a:ext cx="4375436" cy="475040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37183"/>
            <a:ext cx="4572000" cy="5723792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4" y="1375758"/>
            <a:ext cx="4375436" cy="475040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07408"/>
            <a:ext cx="4572000" cy="5748162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4" y="1375758"/>
            <a:ext cx="4143402" cy="475040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966" y="588467"/>
            <a:ext cx="4596130" cy="571627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5" y="1375758"/>
            <a:ext cx="4190536" cy="475040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13695"/>
            <a:ext cx="4572000" cy="6066522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4" y="1375758"/>
            <a:ext cx="4375436" cy="4750405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37575"/>
            <a:ext cx="4572000" cy="6055048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4" y="1375758"/>
            <a:ext cx="4017361" cy="475040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412" y="447339"/>
            <a:ext cx="4572000" cy="6179344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-952500"/>
            <a:ext cx="6985000" cy="8763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or maybe a few more occasionally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446" y="1143000"/>
            <a:ext cx="5708650" cy="54483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Nice diagrams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Some helpful diagrams collected from the Web.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319" y="205619"/>
            <a:ext cx="6042681" cy="6355233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101" y="423334"/>
            <a:ext cx="4493995" cy="5994444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workflo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11300" y="844550"/>
            <a:ext cx="6121400" cy="5168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46278"/>
            <a:ext cx="668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Comic Sans MS"/>
                <a:cs typeface="Comic Sans MS"/>
              </a:rPr>
              <a:t>Git</a:t>
            </a:r>
            <a:r>
              <a:rPr lang="en-US" sz="3600" dirty="0" smtClean="0">
                <a:latin typeface="Comic Sans MS"/>
                <a:cs typeface="Comic Sans MS"/>
              </a:rPr>
              <a:t> transport commands</a:t>
            </a:r>
            <a:endParaRPr lang="en-US" sz="36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workflo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52952" y="824966"/>
            <a:ext cx="5604458" cy="6033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18667" cy="8249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 </a:t>
            </a:r>
            <a:r>
              <a:rPr lang="en-US" sz="4000" dirty="0" err="1" smtClean="0"/>
              <a:t>Git</a:t>
            </a:r>
            <a:r>
              <a:rPr lang="en-US" sz="4000" dirty="0" smtClean="0"/>
              <a:t> workflow</a:t>
            </a:r>
            <a:endParaRPr 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of </a:t>
            </a:r>
            <a:r>
              <a:rPr lang="en-US" dirty="0" err="1" smtClean="0">
                <a:solidFill>
                  <a:srgbClr val="3366FF"/>
                </a:solidFill>
              </a:rPr>
              <a:t>Git</a:t>
            </a:r>
            <a:r>
              <a:rPr lang="en-US" dirty="0" smtClean="0"/>
              <a:t>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Setup and branch-switching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init, checkout, switch branch</a:t>
            </a:r>
          </a:p>
          <a:p>
            <a:r>
              <a:rPr lang="en-US" dirty="0" smtClean="0"/>
              <a:t>Modification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add, delete, rename, commit</a:t>
            </a:r>
          </a:p>
          <a:p>
            <a:r>
              <a:rPr lang="en-US" dirty="0" smtClean="0"/>
              <a:t>Getting information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status, diff, log</a:t>
            </a:r>
          </a:p>
          <a:p>
            <a:r>
              <a:rPr lang="en-US" dirty="0" smtClean="0"/>
              <a:t>Create reference points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tag, branch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contains</a:t>
            </a:r>
          </a:p>
          <a:p>
            <a:pPr lvl="1"/>
            <a:r>
              <a:rPr lang="en-US" dirty="0" smtClean="0"/>
              <a:t>Directories</a:t>
            </a:r>
          </a:p>
          <a:p>
            <a:pPr lvl="1"/>
            <a:r>
              <a:rPr lang="en-US" dirty="0" smtClean="0"/>
              <a:t>Files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954" y="1143000"/>
            <a:ext cx="4499648" cy="3751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564" y="5541387"/>
            <a:ext cx="87076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  <a:latin typeface="Comic Sans MS"/>
                <a:cs typeface="Comic Sans MS"/>
              </a:rPr>
              <a:t>is the substance of a software configuration</a:t>
            </a:r>
            <a:endParaRPr lang="en-US" sz="32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2121</TotalTime>
  <Words>884</Words>
  <Application>Microsoft Macintosh PowerPoint</Application>
  <PresentationFormat>On-screen Show (4:3)</PresentationFormat>
  <Paragraphs>215</Paragraphs>
  <Slides>75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Git</vt:lpstr>
      <vt:lpstr>Git</vt:lpstr>
      <vt:lpstr>Git Flavor</vt:lpstr>
      <vt:lpstr>Git has a lot of commands</vt:lpstr>
      <vt:lpstr>but you can get by with a subset for everyday use</vt:lpstr>
      <vt:lpstr>and maybe a few more gui tools</vt:lpstr>
      <vt:lpstr>or maybe a few more occasionally</vt:lpstr>
      <vt:lpstr>Groups of Git operations</vt:lpstr>
      <vt:lpstr>Source code</vt:lpstr>
      <vt:lpstr>Repository</vt:lpstr>
      <vt:lpstr>Repository</vt:lpstr>
      <vt:lpstr>Ancestry relationships</vt:lpstr>
      <vt:lpstr>Ancestry graph features</vt:lpstr>
      <vt:lpstr>Ancestry graph features</vt:lpstr>
      <vt:lpstr>Head may point to any commit </vt:lpstr>
      <vt:lpstr>Git components</vt:lpstr>
      <vt:lpstr>Working directory, Index, and Repository</vt:lpstr>
      <vt:lpstr>History</vt:lpstr>
      <vt:lpstr>  Staging area</vt:lpstr>
      <vt:lpstr>       Files you edit</vt:lpstr>
      <vt:lpstr>Staging</vt:lpstr>
      <vt:lpstr>Committing</vt:lpstr>
      <vt:lpstr>Reading tree</vt:lpstr>
      <vt:lpstr>Checking out</vt:lpstr>
      <vt:lpstr>The repository</vt:lpstr>
      <vt:lpstr>Repository files</vt:lpstr>
      <vt:lpstr>.git/objects</vt:lpstr>
      <vt:lpstr>Git object model</vt:lpstr>
      <vt:lpstr>Repository object naming convention</vt:lpstr>
      <vt:lpstr>Data values determine hash</vt:lpstr>
      <vt:lpstr>Hash value is filename</vt:lpstr>
      <vt:lpstr>File contains data</vt:lpstr>
      <vt:lpstr>Object types</vt:lpstr>
      <vt:lpstr>Blobs</vt:lpstr>
      <vt:lpstr>Trees</vt:lpstr>
      <vt:lpstr>Trees</vt:lpstr>
      <vt:lpstr>Trees</vt:lpstr>
      <vt:lpstr>Commits</vt:lpstr>
      <vt:lpstr>Commits</vt:lpstr>
      <vt:lpstr>Commits</vt:lpstr>
      <vt:lpstr>Commits</vt:lpstr>
      <vt:lpstr>Objects are immutable</vt:lpstr>
      <vt:lpstr>Basic command format</vt:lpstr>
      <vt:lpstr>Online help</vt:lpstr>
      <vt:lpstr>Configuration</vt:lpstr>
      <vt:lpstr>A typical developer story</vt:lpstr>
      <vt:lpstr>Working on branches</vt:lpstr>
      <vt:lpstr>Continue making changes</vt:lpstr>
      <vt:lpstr>Decide to try out a “wicked” alternate idea.</vt:lpstr>
      <vt:lpstr>Do some work on this alternate branch.</vt:lpstr>
      <vt:lpstr>And some more work.</vt:lpstr>
      <vt:lpstr>You have gotten to a good point.</vt:lpstr>
      <vt:lpstr>Manager asks about the bug</vt:lpstr>
      <vt:lpstr>But your mind is elsewhere</vt:lpstr>
      <vt:lpstr>Slide 55</vt:lpstr>
      <vt:lpstr>Slide 56</vt:lpstr>
      <vt:lpstr>Slide 57</vt:lpstr>
      <vt:lpstr>Another story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Nice diagrams</vt:lpstr>
      <vt:lpstr>Slide 72</vt:lpstr>
      <vt:lpstr>Slide 73</vt:lpstr>
      <vt:lpstr>Slide 74</vt:lpstr>
      <vt:lpstr>A Git workflow</vt:lpstr>
    </vt:vector>
  </TitlesOfParts>
  <Company>Florida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Git</dc:title>
  <dc:creator>Theodore Baker</dc:creator>
  <cp:lastModifiedBy>Theodore Baker</cp:lastModifiedBy>
  <cp:revision>14</cp:revision>
  <dcterms:created xsi:type="dcterms:W3CDTF">2010-02-23T01:51:09Z</dcterms:created>
  <dcterms:modified xsi:type="dcterms:W3CDTF">2010-02-23T02:21:14Z</dcterms:modified>
</cp:coreProperties>
</file>