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notesSlides/notesSlide18.xml" ContentType="application/vnd.openxmlformats-officedocument.presentationml.notesSlide+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sldIdLst>
    <p:sldId id="256" r:id="rId2"/>
    <p:sldId id="257" r:id="rId3"/>
    <p:sldId id="273" r:id="rId4"/>
    <p:sldId id="275"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ED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61932" autoAdjust="0"/>
  </p:normalViewPr>
  <p:slideViewPr>
    <p:cSldViewPr snapToGrid="0" snapToObjects="1">
      <p:cViewPr varScale="1">
        <p:scale>
          <a:sx n="70" d="100"/>
          <a:sy n="70" d="100"/>
        </p:scale>
        <p:origin x="-16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esProps" Target="presProps.xml"/><Relationship Id="rId25"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ableStyles" Target="tableStyles.xml"/><Relationship Id="rId14" Type="http://schemas.openxmlformats.org/officeDocument/2006/relationships/slide" Target="slides/slide13.xml"/><Relationship Id="rId23" Type="http://schemas.openxmlformats.org/officeDocument/2006/relationships/printerSettings" Target="printerSettings/printerSettings1.bin"/><Relationship Id="rId4" Type="http://schemas.openxmlformats.org/officeDocument/2006/relationships/slide" Target="slides/slide3.xml"/><Relationship Id="rId26" Type="http://schemas.openxmlformats.org/officeDocument/2006/relationships/theme" Target="theme/theme1.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notesMaster" Target="notesMasters/notesMaster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6D6314-15C4-4943-8CCD-1837B1E441B6}" type="datetimeFigureOut">
              <a:rPr lang="en-US" smtClean="0"/>
              <a:pPr/>
              <a:t>2/23/10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69BD2-A318-6641-A80E-676B23BCD5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3" Type="http://schemas.openxmlformats.org/officeDocument/2006/relationships/hyperlink" Target="http://marklodato.github.com/visual-git-guide/index.html%23checkout" TargetMode="Externa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3" Type="http://schemas.openxmlformats.org/officeDocument/2006/relationships/hyperlink" Target="http://en.wikipedia.org/wiki/Three-way_merge" TargetMode="Externa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3" Type="http://schemas.openxmlformats.org/officeDocument/2006/relationships/hyperlink" Target="http://marklodato.github.com/visual-git-guide/index.html%23merge" TargetMode="Externa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3" Type="http://schemas.openxmlformats.org/officeDocument/2006/relationships/hyperlink" Target="http://marklodato.github.com/visual-git-guide/index.html%23detached" TargetMode="Externa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page gives brief, visual reference for the most common commands in </a:t>
            </a:r>
            <a:r>
              <a:rPr lang="en-US" dirty="0" err="1" smtClean="0"/>
              <a:t>git</a:t>
            </a:r>
            <a:r>
              <a:rPr lang="en-US" dirty="0" smtClean="0"/>
              <a:t>. Once you know a bit about how </a:t>
            </a:r>
            <a:r>
              <a:rPr lang="en-US" dirty="0" err="1" smtClean="0"/>
              <a:t>git</a:t>
            </a:r>
            <a:r>
              <a:rPr lang="en-US" dirty="0" smtClean="0"/>
              <a:t> works, this site may solidify your understanding.</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checkout command is used to copy files from the history (or stage) to the working directory, and to optionally switch branches.</a:t>
            </a:r>
          </a:p>
          <a:p>
            <a:r>
              <a:rPr lang="en-US" dirty="0" smtClean="0"/>
              <a:t>When a filename (and/or -</a:t>
            </a:r>
            <a:r>
              <a:rPr lang="en-US" dirty="0" err="1" smtClean="0"/>
              <a:t>p</a:t>
            </a:r>
            <a:r>
              <a:rPr lang="en-US" dirty="0" smtClean="0"/>
              <a:t>) is given, </a:t>
            </a:r>
            <a:r>
              <a:rPr lang="en-US" dirty="0" err="1" smtClean="0"/>
              <a:t>git</a:t>
            </a:r>
            <a:r>
              <a:rPr lang="en-US" dirty="0" smtClean="0"/>
              <a:t> copies those files from the given commit to the stage and the working directory. For example, </a:t>
            </a:r>
            <a:r>
              <a:rPr lang="en-US" dirty="0" err="1" smtClean="0"/>
              <a:t>git</a:t>
            </a:r>
            <a:r>
              <a:rPr lang="en-US" dirty="0" smtClean="0"/>
              <a:t> checkout HEAD~ </a:t>
            </a:r>
            <a:r>
              <a:rPr lang="en-US" dirty="0" err="1" smtClean="0"/>
              <a:t>foo.c</a:t>
            </a:r>
            <a:r>
              <a:rPr lang="en-US" dirty="0" smtClean="0"/>
              <a:t> copies the file </a:t>
            </a:r>
            <a:r>
              <a:rPr lang="en-US" dirty="0" err="1" smtClean="0"/>
              <a:t>foo.c</a:t>
            </a:r>
            <a:r>
              <a:rPr lang="en-US" dirty="0" smtClean="0"/>
              <a:t> from the commit called </a:t>
            </a:r>
            <a:r>
              <a:rPr lang="en-US" i="1" dirty="0" smtClean="0"/>
              <a:t>HEAD~</a:t>
            </a:r>
            <a:r>
              <a:rPr lang="en-US" dirty="0" smtClean="0"/>
              <a:t> (the parent of the current commit) to the working directory, and also stages it. (If no commit name is given, files are copied from the stage.) Note that the current branch is not changed.</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a filename is </a:t>
            </a:r>
            <a:r>
              <a:rPr lang="en-US" i="1" dirty="0" smtClean="0"/>
              <a:t>not</a:t>
            </a:r>
            <a:r>
              <a:rPr lang="en-US" dirty="0" smtClean="0"/>
              <a:t> given but the reference is a (local) branch, </a:t>
            </a:r>
            <a:r>
              <a:rPr lang="en-US" i="1" dirty="0" smtClean="0"/>
              <a:t>HEAD</a:t>
            </a:r>
            <a:r>
              <a:rPr lang="en-US" dirty="0" smtClean="0"/>
              <a:t> is moved to that branch (that is, we "switch to" that branch), and then the stage and working directory are set to match the contents of that commit. Any file that exists in the new commit (</a:t>
            </a:r>
            <a:r>
              <a:rPr lang="en-US" i="1" dirty="0" smtClean="0"/>
              <a:t>a47c3</a:t>
            </a:r>
            <a:r>
              <a:rPr lang="en-US" dirty="0" smtClean="0"/>
              <a:t> below) is copied; any file that exists in the old commit (</a:t>
            </a:r>
            <a:r>
              <a:rPr lang="en-US" i="1" dirty="0" smtClean="0"/>
              <a:t>ed489</a:t>
            </a:r>
            <a:r>
              <a:rPr lang="en-US" dirty="0" smtClean="0"/>
              <a:t>) but not in the new one is deleted; and any file that exists in neither is ignored.</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a:t>
            </a:r>
            <a:r>
              <a:rPr lang="en-US" i="1" dirty="0" smtClean="0"/>
              <a:t>HEAD</a:t>
            </a:r>
            <a:r>
              <a:rPr lang="en-US" dirty="0" smtClean="0"/>
              <a:t> is detached, commits work like normal, except no named branch gets updated. (You can think of this as an anonymous branch.)</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 check out something else, say </a:t>
            </a:r>
            <a:r>
              <a:rPr lang="en-US" i="1" dirty="0" smtClean="0"/>
              <a:t>master</a:t>
            </a:r>
            <a:r>
              <a:rPr lang="en-US" dirty="0" smtClean="0"/>
              <a:t>, the commit is (presumably) no longer referenced by anything else, and gets lost. Note that after the command, there is nothing referencing </a:t>
            </a:r>
            <a:r>
              <a:rPr lang="en-US" i="1" dirty="0" smtClean="0"/>
              <a:t>2eecb</a:t>
            </a:r>
            <a:r>
              <a:rPr lang="en-US" dirty="0" smtClean="0"/>
              <a:t>.</a:t>
            </a:r>
          </a:p>
          <a:p>
            <a:endParaRPr lang="en-US" dirty="0" smtClean="0"/>
          </a:p>
          <a:p>
            <a:r>
              <a:rPr lang="en-US" i="1" dirty="0" smtClean="0"/>
              <a:t>If you make a commit using a detached HEAD, the last commit really is referenced by something: the </a:t>
            </a:r>
            <a:r>
              <a:rPr lang="en-US" i="1" dirty="0" err="1" smtClean="0"/>
              <a:t>reflog</a:t>
            </a:r>
            <a:r>
              <a:rPr lang="en-US" i="1" dirty="0" smtClean="0"/>
              <a:t> for HEAD. However, this will expire after a while, so the commit will eventually be garbage collected, similar to commits discarded with </a:t>
            </a:r>
            <a:r>
              <a:rPr lang="en-US" i="1" dirty="0" err="1" smtClean="0"/>
              <a:t>git</a:t>
            </a:r>
            <a:r>
              <a:rPr lang="en-US" i="1" dirty="0" smtClean="0"/>
              <a:t> commit --amend or </a:t>
            </a:r>
            <a:r>
              <a:rPr lang="en-US" i="1" dirty="0" err="1" smtClean="0"/>
              <a:t>git</a:t>
            </a:r>
            <a:r>
              <a:rPr lang="en-US" i="1" dirty="0" smtClean="0"/>
              <a:t> rebase.</a:t>
            </a:r>
            <a:endParaRPr lang="en-US" i="1"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on the other hand, you want to save this state, you can create a new named branch using </a:t>
            </a:r>
            <a:r>
              <a:rPr lang="en-US" dirty="0" err="1" smtClean="0"/>
              <a:t>git</a:t>
            </a:r>
            <a:r>
              <a:rPr lang="en-US" dirty="0" smtClean="0"/>
              <a:t> checkout -</a:t>
            </a:r>
            <a:r>
              <a:rPr lang="en-US" dirty="0" err="1" smtClean="0"/>
              <a:t>b</a:t>
            </a:r>
            <a:r>
              <a:rPr lang="en-US" dirty="0" smtClean="0"/>
              <a:t> </a:t>
            </a:r>
            <a:r>
              <a:rPr lang="en-US" i="1" dirty="0" smtClean="0"/>
              <a:t>name</a:t>
            </a:r>
            <a:r>
              <a:rPr lang="en-US" dirty="0" smtClean="0"/>
              <a: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reset command moves the current branch to another position, and optionally updates the stage and the working directory. It also is used to copy files from the history to the stage without touching the working directory.</a:t>
            </a:r>
          </a:p>
          <a:p>
            <a:r>
              <a:rPr lang="en-US" dirty="0" smtClean="0"/>
              <a:t>If a commit is given with no filenames, the current branch is moved to that commit, and then the stage is updated to match this commit. If --hard is given, the working directory is also updated. If --soft is given, neither is updated.</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a commit is not given, it defaults to </a:t>
            </a:r>
            <a:r>
              <a:rPr lang="en-US" i="1" dirty="0" smtClean="0"/>
              <a:t>HEAD</a:t>
            </a:r>
            <a:r>
              <a:rPr lang="en-US" dirty="0" smtClean="0"/>
              <a:t>. In this case, the branch is not moved, but the stage (and optionally the working directory, if --hard is given) are reset to the contents of the last commit.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If a filename (and/or -</a:t>
            </a:r>
            <a:r>
              <a:rPr lang="en-US" dirty="0" err="1" smtClean="0"/>
              <a:t>p</a:t>
            </a:r>
            <a:r>
              <a:rPr lang="en-US" dirty="0" smtClean="0"/>
              <a:t>) is given, then the command works similarly to </a:t>
            </a:r>
            <a:r>
              <a:rPr lang="en-US" dirty="0" smtClean="0">
                <a:hlinkClick r:id="rId3"/>
              </a:rPr>
              <a:t>checkout</a:t>
            </a:r>
            <a:r>
              <a:rPr lang="en-US" dirty="0" smtClean="0"/>
              <a:t> with a filename, except only the stage (and not the working directory) is updated. (You may also specify the commit from which to take files, rather than </a:t>
            </a:r>
            <a:r>
              <a:rPr lang="en-US" i="1" dirty="0" smtClean="0"/>
              <a:t>HEAD</a:t>
            </a:r>
            <a:r>
              <a:rPr lang="en-US" dirty="0" smtClean="0"/>
              <a:t>.)</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merge creates a new commit that incorporates changes from other commits. Before merging, the stage must match the current commit. The trivial case is if the other commit is an ancestor of the current commit, in which case nothing is done. The next most simple is if the current commit is an ancestor of the other commit. This results in a </a:t>
            </a:r>
            <a:r>
              <a:rPr lang="en-US" i="1" dirty="0" smtClean="0"/>
              <a:t>fast-forward</a:t>
            </a:r>
            <a:r>
              <a:rPr lang="en-US" dirty="0" smtClean="0"/>
              <a:t> merge. The reference is simply moved, and then the new commit is checked out.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Otherwise, a "real" merge must occur. You can choose other strategies, but the default is to perform a "recursive" merge, which basically takes the current commit (</a:t>
            </a:r>
            <a:r>
              <a:rPr lang="en-US" i="1" dirty="0" smtClean="0"/>
              <a:t>ed489</a:t>
            </a:r>
            <a:r>
              <a:rPr lang="en-US" dirty="0" smtClean="0"/>
              <a:t> below), the other commit (</a:t>
            </a:r>
            <a:r>
              <a:rPr lang="en-US" i="1" dirty="0" smtClean="0"/>
              <a:t>33104</a:t>
            </a:r>
            <a:r>
              <a:rPr lang="en-US" dirty="0" smtClean="0"/>
              <a:t>), and their common ancestor (</a:t>
            </a:r>
            <a:r>
              <a:rPr lang="en-US" i="1" dirty="0" smtClean="0"/>
              <a:t>b325c</a:t>
            </a:r>
            <a:r>
              <a:rPr lang="en-US" dirty="0" smtClean="0"/>
              <a:t>), and performs a </a:t>
            </a:r>
            <a:r>
              <a:rPr lang="en-US" dirty="0" smtClean="0">
                <a:hlinkClick r:id="rId3"/>
              </a:rPr>
              <a:t>three-way merge</a:t>
            </a:r>
            <a:r>
              <a:rPr lang="en-US" dirty="0" smtClean="0"/>
              <a:t>. The result is saved to the working directory and the stage, and then a commit occurs, with an extra parent for the other commit (</a:t>
            </a:r>
            <a:r>
              <a:rPr lang="en-US" i="1" dirty="0" smtClean="0"/>
              <a:t>33104</a:t>
            </a:r>
            <a:r>
              <a:rPr lang="en-US" dirty="0" smtClean="0"/>
              <a: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four commands above copy files between the working directory, the stage (also called the index), and the history (in the form of commits).</a:t>
            </a:r>
          </a:p>
          <a:p>
            <a:r>
              <a:rPr lang="en-US" dirty="0" err="1" smtClean="0"/>
              <a:t>git</a:t>
            </a:r>
            <a:r>
              <a:rPr lang="en-US" dirty="0" smtClean="0"/>
              <a:t> add </a:t>
            </a:r>
            <a:r>
              <a:rPr lang="en-US" i="1" dirty="0" smtClean="0"/>
              <a:t>files</a:t>
            </a:r>
            <a:r>
              <a:rPr lang="en-US" dirty="0" smtClean="0"/>
              <a:t> copies </a:t>
            </a:r>
            <a:r>
              <a:rPr lang="en-US" i="1" dirty="0" smtClean="0"/>
              <a:t>files</a:t>
            </a:r>
            <a:r>
              <a:rPr lang="en-US" dirty="0" smtClean="0"/>
              <a:t> (at their current state) to the stage.</a:t>
            </a:r>
          </a:p>
          <a:p>
            <a:r>
              <a:rPr lang="en-US" dirty="0" err="1" smtClean="0"/>
              <a:t>git</a:t>
            </a:r>
            <a:r>
              <a:rPr lang="en-US" dirty="0" smtClean="0"/>
              <a:t> commit saves a snapshot of the stage as a commit.</a:t>
            </a:r>
          </a:p>
          <a:p>
            <a:r>
              <a:rPr lang="en-US" dirty="0" err="1" smtClean="0"/>
              <a:t>git</a:t>
            </a:r>
            <a:r>
              <a:rPr lang="en-US" dirty="0" smtClean="0"/>
              <a:t> reset -- </a:t>
            </a:r>
            <a:r>
              <a:rPr lang="en-US" i="1" dirty="0" smtClean="0"/>
              <a:t>files</a:t>
            </a:r>
            <a:r>
              <a:rPr lang="en-US" dirty="0" smtClean="0"/>
              <a:t> </a:t>
            </a:r>
            <a:r>
              <a:rPr lang="en-US" dirty="0" err="1" smtClean="0"/>
              <a:t>unstages</a:t>
            </a:r>
            <a:r>
              <a:rPr lang="en-US" dirty="0" smtClean="0"/>
              <a:t> files; that is, it copies </a:t>
            </a:r>
            <a:r>
              <a:rPr lang="en-US" i="1" dirty="0" smtClean="0"/>
              <a:t>files</a:t>
            </a:r>
            <a:r>
              <a:rPr lang="en-US" dirty="0" smtClean="0"/>
              <a:t> from the latest commit to the stage. Use this command to "undo" a </a:t>
            </a:r>
            <a:r>
              <a:rPr lang="en-US" dirty="0" err="1" smtClean="0"/>
              <a:t>git</a:t>
            </a:r>
            <a:r>
              <a:rPr lang="en-US" dirty="0" smtClean="0"/>
              <a:t> add </a:t>
            </a:r>
            <a:r>
              <a:rPr lang="en-US" i="1" dirty="0" smtClean="0"/>
              <a:t>files</a:t>
            </a:r>
            <a:r>
              <a:rPr lang="en-US" dirty="0" smtClean="0"/>
              <a:t>. You can also </a:t>
            </a:r>
            <a:r>
              <a:rPr lang="en-US" dirty="0" err="1" smtClean="0"/>
              <a:t>git</a:t>
            </a:r>
            <a:r>
              <a:rPr lang="en-US" dirty="0" smtClean="0"/>
              <a:t> reset to </a:t>
            </a:r>
            <a:r>
              <a:rPr lang="en-US" dirty="0" err="1" smtClean="0"/>
              <a:t>unstage</a:t>
            </a:r>
            <a:r>
              <a:rPr lang="en-US" dirty="0" smtClean="0"/>
              <a:t> everything.</a:t>
            </a:r>
          </a:p>
          <a:p>
            <a:r>
              <a:rPr lang="en-US" dirty="0" err="1" smtClean="0"/>
              <a:t>git</a:t>
            </a:r>
            <a:r>
              <a:rPr lang="en-US" dirty="0" smtClean="0"/>
              <a:t> checkout -- </a:t>
            </a:r>
            <a:r>
              <a:rPr lang="en-US" i="1" dirty="0" smtClean="0"/>
              <a:t>files</a:t>
            </a:r>
            <a:r>
              <a:rPr lang="en-US" dirty="0" smtClean="0"/>
              <a:t> copies files from the stage to the working directory. Use this to throw away local changes.</a:t>
            </a:r>
          </a:p>
          <a:p>
            <a:r>
              <a:rPr lang="en-US" dirty="0" smtClean="0"/>
              <a:t>You can use </a:t>
            </a:r>
            <a:r>
              <a:rPr lang="en-US" dirty="0" err="1" smtClean="0"/>
              <a:t>git</a:t>
            </a:r>
            <a:r>
              <a:rPr lang="en-US" dirty="0" smtClean="0"/>
              <a:t> reset -</a:t>
            </a:r>
            <a:r>
              <a:rPr lang="en-US" dirty="0" err="1" smtClean="0"/>
              <a:t>p</a:t>
            </a:r>
            <a:r>
              <a:rPr lang="en-US" dirty="0" smtClean="0"/>
              <a:t>, </a:t>
            </a:r>
            <a:r>
              <a:rPr lang="en-US" dirty="0" err="1" smtClean="0"/>
              <a:t>git</a:t>
            </a:r>
            <a:r>
              <a:rPr lang="en-US" dirty="0" smtClean="0"/>
              <a:t> checkout -</a:t>
            </a:r>
            <a:r>
              <a:rPr lang="en-US" dirty="0" err="1" smtClean="0"/>
              <a:t>p</a:t>
            </a:r>
            <a:r>
              <a:rPr lang="en-US" dirty="0" smtClean="0"/>
              <a:t>, or </a:t>
            </a:r>
            <a:r>
              <a:rPr lang="en-US" dirty="0" err="1" smtClean="0"/>
              <a:t>git</a:t>
            </a:r>
            <a:r>
              <a:rPr lang="en-US" dirty="0" smtClean="0"/>
              <a:t> add -</a:t>
            </a:r>
            <a:r>
              <a:rPr lang="en-US" dirty="0" err="1" smtClean="0"/>
              <a:t>p</a:t>
            </a:r>
            <a:r>
              <a:rPr lang="en-US" dirty="0" smtClean="0"/>
              <a:t> instead of (or in addition to) specifying particular files to interactively choose which hunks copy.</a:t>
            </a:r>
          </a:p>
          <a:p>
            <a:endParaRPr lang="en-US" dirty="0" smtClean="0"/>
          </a:p>
          <a:p>
            <a:r>
              <a:rPr lang="en-US" dirty="0" smtClean="0"/>
              <a:t>The contents of files are not actually stored in the index (</a:t>
            </a:r>
            <a:r>
              <a:rPr lang="en-US" i="1" dirty="0" smtClean="0"/>
              <a:t>.</a:t>
            </a:r>
            <a:r>
              <a:rPr lang="en-US" i="1" dirty="0" err="1" smtClean="0"/>
              <a:t>git</a:t>
            </a:r>
            <a:r>
              <a:rPr lang="en-US" i="1" dirty="0" smtClean="0"/>
              <a:t>/index</a:t>
            </a:r>
            <a:r>
              <a:rPr lang="en-US" dirty="0" smtClean="0"/>
              <a:t>) or in commit objects. Rather, each file is stored in the object database (</a:t>
            </a:r>
            <a:r>
              <a:rPr lang="en-US" i="1" dirty="0" smtClean="0"/>
              <a:t>.</a:t>
            </a:r>
            <a:r>
              <a:rPr lang="en-US" i="1" dirty="0" err="1" smtClean="0"/>
              <a:t>git</a:t>
            </a:r>
            <a:r>
              <a:rPr lang="en-US" i="1" dirty="0" smtClean="0"/>
              <a:t>/objects</a:t>
            </a:r>
            <a:r>
              <a:rPr lang="en-US" dirty="0" smtClean="0"/>
              <a:t>) as a </a:t>
            </a:r>
            <a:r>
              <a:rPr lang="en-US" i="1" dirty="0" smtClean="0"/>
              <a:t>blob</a:t>
            </a:r>
            <a:r>
              <a:rPr lang="en-US" dirty="0" smtClean="0"/>
              <a:t>, identified by its SHA-1 hash. The index file lists the filenames along with the identifier of the associated blob, as well as some other data. For commits, there is an additional data type, a </a:t>
            </a:r>
            <a:r>
              <a:rPr lang="en-US" i="1" dirty="0" smtClean="0"/>
              <a:t>tree</a:t>
            </a:r>
            <a:r>
              <a:rPr lang="en-US" dirty="0" smtClean="0"/>
              <a:t>, also identified by its hash. Trees correspond to directories in the working directory, and contain a list of trees and blobs corresponding to each filename within that directory. Each commit stores the identifier of its top-level tree, which in turn contains all of the blobs and other trees associated with that commit.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diagram summarizes</a:t>
            </a:r>
            <a:r>
              <a:rPr lang="en-US" baseline="0" dirty="0" smtClean="0"/>
              <a:t> how some of the core </a:t>
            </a:r>
            <a:r>
              <a:rPr lang="en-US" baseline="0" dirty="0" err="1" smtClean="0"/>
              <a:t>Git</a:t>
            </a:r>
            <a:r>
              <a:rPr lang="en-US" baseline="0" dirty="0" smtClean="0"/>
              <a:t> commands affect the workspace, index, etc.</a:t>
            </a:r>
          </a:p>
          <a:p>
            <a:endParaRPr lang="en-US" baseline="0" dirty="0" smtClean="0"/>
          </a:p>
          <a:p>
            <a:r>
              <a:rPr lang="en-US" baseline="0" dirty="0" smtClean="0"/>
              <a:t>Workspace = working directory</a:t>
            </a:r>
          </a:p>
          <a:p>
            <a:r>
              <a:rPr lang="en-US" baseline="0" dirty="0" smtClean="0"/>
              <a:t>Index = staging area\</a:t>
            </a:r>
          </a:p>
          <a:p>
            <a:r>
              <a:rPr lang="en-US" baseline="0" dirty="0" smtClean="0"/>
              <a:t>Local repository = history</a:t>
            </a:r>
          </a:p>
          <a:p>
            <a:r>
              <a:rPr lang="en-US" baseline="0" dirty="0" smtClean="0"/>
              <a:t>Remote repository = upstream copy of history</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diagram, from </a:t>
            </a:r>
            <a:r>
              <a:rPr lang="en-US" dirty="0" err="1" smtClean="0"/>
              <a:t>http://utsl.gen.nz/talks/git-svn/git-model.png</a:t>
            </a:r>
            <a:r>
              <a:rPr lang="en-US" dirty="0" smtClean="0"/>
              <a:t>, shows the elements of </a:t>
            </a:r>
            <a:r>
              <a:rPr lang="en-US" dirty="0" err="1" smtClean="0"/>
              <a:t>git</a:t>
            </a:r>
            <a:r>
              <a:rPr lang="en-US" dirty="0" smtClean="0"/>
              <a:t> repository as a UML class diagram.</a:t>
            </a:r>
            <a:endParaRPr lang="en-US" dirty="0"/>
          </a:p>
        </p:txBody>
      </p:sp>
      <p:sp>
        <p:nvSpPr>
          <p:cNvPr id="4" name="Slide Number Placeholder 3"/>
          <p:cNvSpPr>
            <a:spLocks noGrp="1"/>
          </p:cNvSpPr>
          <p:nvPr>
            <p:ph type="sldNum" sz="quarter" idx="10"/>
          </p:nvPr>
        </p:nvSpPr>
        <p:spPr/>
        <p:txBody>
          <a:bodyPr/>
          <a:lstStyle/>
          <a:p>
            <a:fld id="{27798AE3-E038-F049-87F8-D1522AF7070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Commits are shown in green as 5-character IDs, and they point to their parents. Branches are shown in orange, and they point to particular commits. The current branch is identified by the special reference </a:t>
            </a:r>
            <a:r>
              <a:rPr lang="en-US" i="1" dirty="0" smtClean="0"/>
              <a:t>HEAD</a:t>
            </a:r>
            <a:r>
              <a:rPr lang="en-US" dirty="0" smtClean="0"/>
              <a:t>, which is "attached" to that branch. In this image, the five latest commits are shown, with </a:t>
            </a:r>
            <a:r>
              <a:rPr lang="en-US" i="1" dirty="0" smtClean="0"/>
              <a:t>ed489</a:t>
            </a:r>
            <a:r>
              <a:rPr lang="en-US" dirty="0" smtClean="0"/>
              <a:t> being the most recent. </a:t>
            </a:r>
            <a:r>
              <a:rPr lang="en-US" i="1" dirty="0" smtClean="0"/>
              <a:t>master</a:t>
            </a:r>
            <a:r>
              <a:rPr lang="en-US" dirty="0" smtClean="0"/>
              <a:t> (the current branch) points to this commit, while </a:t>
            </a:r>
            <a:r>
              <a:rPr lang="en-US" i="1" dirty="0" err="1" smtClean="0"/>
              <a:t>maint</a:t>
            </a:r>
            <a:r>
              <a:rPr lang="en-US" dirty="0" smtClean="0"/>
              <a:t> (another branch) points to an ancestor of </a:t>
            </a:r>
            <a:r>
              <a:rPr lang="en-US" i="1" dirty="0" smtClean="0"/>
              <a:t>master</a:t>
            </a:r>
            <a:r>
              <a:rPr lang="en-US" dirty="0" smtClean="0"/>
              <a:t>'s commit.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various ways to look at differences between commits. Below are some common examples. Any of these commands can optionally take extra filename arguments that limit the differences to the named files.</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you commit, </a:t>
            </a:r>
            <a:r>
              <a:rPr lang="en-US" dirty="0" err="1" smtClean="0"/>
              <a:t>git</a:t>
            </a:r>
            <a:r>
              <a:rPr lang="en-US" dirty="0" smtClean="0"/>
              <a:t> creates a new commit object using the files from the stage and sets the parent to the current commit. It then points the current branch to this new commit. In the image below, the current branch is </a:t>
            </a:r>
            <a:r>
              <a:rPr lang="en-US" i="1" dirty="0" smtClean="0"/>
              <a:t>master</a:t>
            </a:r>
            <a:r>
              <a:rPr lang="en-US" dirty="0" smtClean="0"/>
              <a:t>. Before the command was run, </a:t>
            </a:r>
            <a:r>
              <a:rPr lang="en-US" i="1" dirty="0" smtClean="0"/>
              <a:t>master</a:t>
            </a:r>
            <a:r>
              <a:rPr lang="en-US" dirty="0" smtClean="0"/>
              <a:t> pointed to </a:t>
            </a:r>
            <a:r>
              <a:rPr lang="en-US" i="1" dirty="0" smtClean="0"/>
              <a:t>ed489</a:t>
            </a:r>
            <a:r>
              <a:rPr lang="en-US" dirty="0" smtClean="0"/>
              <a:t>. Afterward, a new commit, </a:t>
            </a:r>
            <a:r>
              <a:rPr lang="en-US" i="1" dirty="0" smtClean="0"/>
              <a:t>f0cec</a:t>
            </a:r>
            <a:r>
              <a:rPr lang="en-US" dirty="0" smtClean="0"/>
              <a:t>, was created, with parent </a:t>
            </a:r>
            <a:r>
              <a:rPr lang="en-US" i="1" dirty="0" smtClean="0"/>
              <a:t>ed489</a:t>
            </a:r>
            <a:r>
              <a:rPr lang="en-US" dirty="0" smtClean="0"/>
              <a:t>, and then </a:t>
            </a:r>
            <a:r>
              <a:rPr lang="en-US" i="1" dirty="0" smtClean="0"/>
              <a:t>master</a:t>
            </a:r>
            <a:r>
              <a:rPr lang="en-US" dirty="0" smtClean="0"/>
              <a:t> was moved to the new commit.</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same process happens even when the current branch is an ancestor of another.</a:t>
            </a:r>
            <a:r>
              <a:rPr lang="en-US" baseline="0" dirty="0" smtClean="0"/>
              <a:t> Here</a:t>
            </a:r>
            <a:r>
              <a:rPr lang="en-US" dirty="0" smtClean="0"/>
              <a:t>, a commit occurs on branch </a:t>
            </a:r>
            <a:r>
              <a:rPr lang="en-US" i="1" dirty="0" err="1" smtClean="0"/>
              <a:t>maint</a:t>
            </a:r>
            <a:r>
              <a:rPr lang="en-US" dirty="0" smtClean="0"/>
              <a:t>, which was an ancestor of </a:t>
            </a:r>
            <a:r>
              <a:rPr lang="en-US" i="1" dirty="0" smtClean="0"/>
              <a:t>master</a:t>
            </a:r>
            <a:r>
              <a:rPr lang="en-US" dirty="0" smtClean="0"/>
              <a:t>, resulting in </a:t>
            </a:r>
            <a:r>
              <a:rPr lang="en-US" i="1" dirty="0" smtClean="0"/>
              <a:t>1800b</a:t>
            </a:r>
            <a:r>
              <a:rPr lang="en-US" dirty="0" smtClean="0"/>
              <a:t>. Afterward, </a:t>
            </a:r>
            <a:r>
              <a:rPr lang="en-US" i="1" dirty="0" err="1" smtClean="0"/>
              <a:t>maint</a:t>
            </a:r>
            <a:r>
              <a:rPr lang="en-US" dirty="0" smtClean="0"/>
              <a:t> is no longer an ancestor of </a:t>
            </a:r>
            <a:r>
              <a:rPr lang="en-US" i="1" dirty="0" smtClean="0"/>
              <a:t>master</a:t>
            </a:r>
            <a:r>
              <a:rPr lang="en-US" dirty="0" smtClean="0"/>
              <a:t>. To join the two histories, a </a:t>
            </a:r>
            <a:r>
              <a:rPr lang="en-US" dirty="0" smtClean="0">
                <a:hlinkClick r:id="rId3"/>
              </a:rPr>
              <a:t>merge</a:t>
            </a:r>
            <a:r>
              <a:rPr lang="en-US" dirty="0" smtClean="0"/>
              <a:t> (or rebase) will be necessary.</a:t>
            </a:r>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Sometimes a mistake is made in a commit, but this is easy to correct with </a:t>
            </a:r>
            <a:r>
              <a:rPr lang="en-US" dirty="0" err="1" smtClean="0"/>
              <a:t>git</a:t>
            </a:r>
            <a:r>
              <a:rPr lang="en-US" dirty="0" smtClean="0"/>
              <a:t> commit --amend. When you use this command, </a:t>
            </a:r>
            <a:r>
              <a:rPr lang="en-US" dirty="0" err="1" smtClean="0"/>
              <a:t>git</a:t>
            </a:r>
            <a:r>
              <a:rPr lang="en-US" dirty="0" smtClean="0"/>
              <a:t> creates a new commit with the same parent as the current commit. (The old commit will be discarded if nothing else references it.)</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fourth case is committing with a </a:t>
            </a:r>
            <a:r>
              <a:rPr lang="en-US" dirty="0" smtClean="0">
                <a:hlinkClick r:id="rId3"/>
              </a:rPr>
              <a:t>detached HEAD</a:t>
            </a:r>
            <a:r>
              <a:rPr lang="en-US" dirty="0" smtClean="0"/>
              <a:t>, as explained later.</a:t>
            </a:r>
          </a:p>
          <a:p>
            <a:endParaRPr lang="en-US" dirty="0"/>
          </a:p>
        </p:txBody>
      </p:sp>
      <p:sp>
        <p:nvSpPr>
          <p:cNvPr id="4" name="Slide Number Placeholder 3"/>
          <p:cNvSpPr>
            <a:spLocks noGrp="1"/>
          </p:cNvSpPr>
          <p:nvPr>
            <p:ph type="sldNum" sz="quarter" idx="10"/>
          </p:nvPr>
        </p:nvSpPr>
        <p:spPr/>
        <p:txBody>
          <a:bodyPr/>
          <a:lstStyle/>
          <a:p>
            <a:fld id="{1EA69BD2-A318-6641-A80E-676B23BCD54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B06DF4-044D-B14C-9DDB-55C5A254178E}"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06DF4-044D-B14C-9DDB-55C5A254178E}"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06DF4-044D-B14C-9DDB-55C5A254178E}"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B06DF4-044D-B14C-9DDB-55C5A254178E}"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B06DF4-044D-B14C-9DDB-55C5A254178E}" type="datetimeFigureOut">
              <a:rPr lang="en-US" smtClean="0"/>
              <a:pPr/>
              <a:t>2/23/10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B06DF4-044D-B14C-9DDB-55C5A254178E}"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B06DF4-044D-B14C-9DDB-55C5A254178E}" type="datetimeFigureOut">
              <a:rPr lang="en-US" smtClean="0"/>
              <a:pPr/>
              <a:t>2/23/10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B06DF4-044D-B14C-9DDB-55C5A254178E}" type="datetimeFigureOut">
              <a:rPr lang="en-US" smtClean="0"/>
              <a:pPr/>
              <a:t>2/23/10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06DF4-044D-B14C-9DDB-55C5A254178E}" type="datetimeFigureOut">
              <a:rPr lang="en-US" smtClean="0"/>
              <a:pPr/>
              <a:t>2/23/10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06DF4-044D-B14C-9DDB-55C5A254178E}"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06DF4-044D-B14C-9DDB-55C5A254178E}" type="datetimeFigureOut">
              <a:rPr lang="en-US" smtClean="0"/>
              <a:pPr/>
              <a:t>2/23/10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7F2180-3BD4-5B46-8CB6-7759EA5494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92679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28815" y="1167076"/>
            <a:ext cx="8706392" cy="49590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omic Sans MS"/>
                <a:cs typeface="Comic Sans MS"/>
              </a:defRPr>
            </a:lvl1pPr>
          </a:lstStyle>
          <a:p>
            <a:fld id="{7AB06DF4-044D-B14C-9DDB-55C5A254178E}" type="datetimeFigureOut">
              <a:rPr lang="en-US" smtClean="0"/>
              <a:pPr/>
              <a:t>2/23/10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omic Sans MS"/>
                <a:cs typeface="Comic Sans M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omic Sans MS"/>
                <a:cs typeface="Comic Sans MS"/>
              </a:defRPr>
            </a:lvl1pPr>
          </a:lstStyle>
          <a:p>
            <a:fld id="{597F2180-3BD4-5B46-8CB6-7759EA5494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000" kern="1200">
          <a:solidFill>
            <a:schemeClr val="tx1"/>
          </a:solidFill>
          <a:latin typeface="Comic Sans MS"/>
          <a:ea typeface="+mj-ea"/>
          <a:cs typeface="Comic Sans M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omic Sans MS"/>
          <a:ea typeface="+mn-ea"/>
          <a:cs typeface="Comic Sans MS"/>
        </a:defRPr>
      </a:lvl1pPr>
      <a:lvl2pPr marL="742950" indent="-285750" algn="l" defTabSz="457200" rtl="0" eaLnBrk="1" latinLnBrk="0" hangingPunct="1">
        <a:spcBef>
          <a:spcPct val="20000"/>
        </a:spcBef>
        <a:buFont typeface="Arial"/>
        <a:buChar char="–"/>
        <a:defRPr sz="2800" kern="1200">
          <a:solidFill>
            <a:schemeClr val="tx1"/>
          </a:solidFill>
          <a:latin typeface="Comic Sans MS"/>
          <a:ea typeface="+mn-ea"/>
          <a:cs typeface="Comic Sans MS"/>
        </a:defRPr>
      </a:lvl2pPr>
      <a:lvl3pPr marL="1143000" indent="-228600" algn="l" defTabSz="457200" rtl="0" eaLnBrk="1" latinLnBrk="0" hangingPunct="1">
        <a:spcBef>
          <a:spcPct val="20000"/>
        </a:spcBef>
        <a:buFont typeface="Arial"/>
        <a:buChar char="•"/>
        <a:defRPr sz="2400" kern="1200">
          <a:solidFill>
            <a:schemeClr val="tx1"/>
          </a:solidFill>
          <a:latin typeface="Comic Sans MS"/>
          <a:ea typeface="+mn-ea"/>
          <a:cs typeface="Comic Sans MS"/>
        </a:defRPr>
      </a:lvl3pPr>
      <a:lvl4pPr marL="1600200" indent="-228600" algn="l" defTabSz="457200" rtl="0" eaLnBrk="1" latinLnBrk="0" hangingPunct="1">
        <a:spcBef>
          <a:spcPct val="20000"/>
        </a:spcBef>
        <a:buFont typeface="Arial"/>
        <a:buChar char="–"/>
        <a:defRPr sz="2000" kern="1200">
          <a:solidFill>
            <a:schemeClr val="tx1"/>
          </a:solidFill>
          <a:latin typeface="Comic Sans MS"/>
          <a:ea typeface="+mn-ea"/>
          <a:cs typeface="Comic Sans MS"/>
        </a:defRPr>
      </a:lvl4pPr>
      <a:lvl5pPr marL="2057400" indent="-228600" algn="l" defTabSz="457200" rtl="0" eaLnBrk="1" latinLnBrk="0" hangingPunct="1">
        <a:spcBef>
          <a:spcPct val="20000"/>
        </a:spcBef>
        <a:buFont typeface="Arial"/>
        <a:buChar char="»"/>
        <a:defRPr sz="2000" kern="1200">
          <a:solidFill>
            <a:schemeClr val="tx1"/>
          </a:solidFill>
          <a:latin typeface="Comic Sans MS"/>
          <a:ea typeface="+mn-ea"/>
          <a:cs typeface="Comic Sans M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hyperlink" Target="http://marklodato.github.com/visual-git-guide/index-svg.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2.png"/></Relationships>
</file>

<file path=ppt/slides/_rels/slide14.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13.png"/></Relationships>
</file>

<file path=ppt/slides/_rels/slide15.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15.png"/></Relationships>
</file>

<file path=ppt/slides/_rels/slide17.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16.png"/></Relationships>
</file>

<file path=ppt/slides/_rels/slide18.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17.png"/></Relationships>
</file>

<file path=ppt/slides/_rels/slide19.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8.png"/></Relationships>
</file>

<file path=ppt/slides/_rels/slide2.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4" Type="http://schemas.openxmlformats.org/officeDocument/2006/relationships/hyperlink" Target="http://osteele.com/images/2008/git-transport.png" TargetMode="External"/><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4" Type="http://schemas.openxmlformats.org/officeDocument/2006/relationships/hyperlink" Target="http://utsl.gen.nz/talks/git-svn/git-model.png" TargetMode="External"/><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4" Type="http://schemas.openxmlformats.org/officeDocument/2006/relationships/hyperlink" Target="http://marklodato.github.com/visual-git-guide/index-svg.html" TargetMode="External"/><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Git</a:t>
            </a:r>
            <a:r>
              <a:rPr lang="en-US" dirty="0" smtClean="0"/>
              <a:t> commands</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These slides have been reformatted from Mark </a:t>
            </a:r>
            <a:r>
              <a:rPr lang="en-US" dirty="0" err="1" smtClean="0"/>
              <a:t>Lodato’s</a:t>
            </a:r>
            <a:r>
              <a:rPr lang="en-US" dirty="0" smtClean="0"/>
              <a:t> </a:t>
            </a:r>
            <a:r>
              <a:rPr lang="en-US" dirty="0" smtClean="0">
                <a:hlinkClick r:id="rId3"/>
              </a:rPr>
              <a:t>http://marklodato.github.com/visual-git-guide/index-svg.html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checkout</a:t>
            </a:r>
            <a:endParaRPr lang="en-US" dirty="0"/>
          </a:p>
        </p:txBody>
      </p:sp>
      <p:pic>
        <p:nvPicPr>
          <p:cNvPr id="4" name="Picture 3"/>
          <p:cNvPicPr>
            <a:picLocks noChangeAspect="1"/>
          </p:cNvPicPr>
          <p:nvPr/>
        </p:nvPicPr>
        <p:blipFill>
          <a:blip r:embed="rId3"/>
          <a:stretch>
            <a:fillRect/>
          </a:stretch>
        </p:blipFill>
        <p:spPr>
          <a:xfrm>
            <a:off x="254000" y="908050"/>
            <a:ext cx="8636000" cy="5041900"/>
          </a:xfrm>
          <a:prstGeom prst="rect">
            <a:avLst/>
          </a:prstGeom>
        </p:spPr>
      </p:pic>
      <p:sp>
        <p:nvSpPr>
          <p:cNvPr id="5" name="TextBox 4"/>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checkout that moves HEAD</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 with detached HEAD</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losing a commit</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loss of commit</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reset</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reset with no commit</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reset with filename</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 merge</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Basic model</a:t>
            </a:r>
            <a:endParaRPr lang="en-US" dirty="0"/>
          </a:p>
        </p:txBody>
      </p:sp>
      <p:pic>
        <p:nvPicPr>
          <p:cNvPr id="5" name="Picture 4"/>
          <p:cNvPicPr>
            <a:picLocks noChangeAspect="1"/>
          </p:cNvPicPr>
          <p:nvPr/>
        </p:nvPicPr>
        <p:blipFill>
          <a:blip r:embed="rId3"/>
          <a:stretch>
            <a:fillRect/>
          </a:stretch>
        </p:blipFill>
        <p:spPr>
          <a:xfrm>
            <a:off x="793750" y="1809750"/>
            <a:ext cx="7556500" cy="3238500"/>
          </a:xfrm>
          <a:prstGeom prst="rect">
            <a:avLst/>
          </a:prstGeom>
        </p:spPr>
      </p:pic>
      <p:sp>
        <p:nvSpPr>
          <p:cNvPr id="7" name="TextBox 6"/>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517650" y="539750"/>
            <a:ext cx="6108700" cy="5778500"/>
          </a:xfrm>
          <a:prstGeom prst="rect">
            <a:avLst/>
          </a:prstGeom>
        </p:spPr>
      </p:pic>
      <p:sp>
        <p:nvSpPr>
          <p:cNvPr id="4" name="TextBox 3"/>
          <p:cNvSpPr txBox="1"/>
          <p:nvPr/>
        </p:nvSpPr>
        <p:spPr>
          <a:xfrm>
            <a:off x="157238" y="6488668"/>
            <a:ext cx="4930932" cy="369332"/>
          </a:xfrm>
          <a:prstGeom prst="rect">
            <a:avLst/>
          </a:prstGeom>
          <a:noFill/>
        </p:spPr>
        <p:txBody>
          <a:bodyPr wrap="none" rtlCol="0">
            <a:spAutoFit/>
          </a:bodyPr>
          <a:lstStyle/>
          <a:p>
            <a:r>
              <a:rPr lang="en-US" dirty="0" smtClean="0">
                <a:hlinkClick r:id="rId4"/>
              </a:rPr>
              <a:t>http://osteele.com/images/2008/git-transport.png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Git</a:t>
            </a:r>
            <a:r>
              <a:rPr lang="en-US" dirty="0" smtClean="0"/>
              <a:t> object model</a:t>
            </a:r>
            <a:endParaRPr lang="en-US" dirty="0"/>
          </a:p>
        </p:txBody>
      </p:sp>
      <p:pic>
        <p:nvPicPr>
          <p:cNvPr id="5" name="Picture 4"/>
          <p:cNvPicPr>
            <a:picLocks noChangeAspect="1"/>
          </p:cNvPicPr>
          <p:nvPr/>
        </p:nvPicPr>
        <p:blipFill>
          <a:blip r:embed="rId3"/>
          <a:stretch>
            <a:fillRect/>
          </a:stretch>
        </p:blipFill>
        <p:spPr>
          <a:xfrm>
            <a:off x="613833" y="1397000"/>
            <a:ext cx="8077038" cy="4699000"/>
          </a:xfrm>
          <a:prstGeom prst="rect">
            <a:avLst/>
          </a:prstGeom>
        </p:spPr>
      </p:pic>
      <p:sp>
        <p:nvSpPr>
          <p:cNvPr id="6" name="TextBox 5"/>
          <p:cNvSpPr txBox="1"/>
          <p:nvPr/>
        </p:nvSpPr>
        <p:spPr>
          <a:xfrm>
            <a:off x="0" y="6488668"/>
            <a:ext cx="4442667" cy="369332"/>
          </a:xfrm>
          <a:prstGeom prst="rect">
            <a:avLst/>
          </a:prstGeom>
          <a:noFill/>
        </p:spPr>
        <p:txBody>
          <a:bodyPr wrap="none" rtlCol="0">
            <a:spAutoFit/>
          </a:bodyPr>
          <a:lstStyle/>
          <a:p>
            <a:r>
              <a:rPr lang="en-US" dirty="0" err="1" smtClean="0">
                <a:hlinkClick r:id="rId4"/>
              </a:rPr>
              <a:t>http://utsl.gen.nz/talks/git-svn/git-model.png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diagrams</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ommit below HEAD</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 --amend</a:t>
            </a:r>
            <a:endParaRPr lang="en-US" dirty="0"/>
          </a:p>
        </p:txBody>
      </p:sp>
      <p:pic>
        <p:nvPicPr>
          <p:cNvPr id="3" name="Picture 2"/>
          <p:cNvPicPr>
            <a:picLocks noChangeAspect="1"/>
          </p:cNvPicPr>
          <p:nvPr/>
        </p:nvPicPr>
        <p:blipFill>
          <a:blip r:embed="rId3"/>
          <a:stretch>
            <a:fillRect/>
          </a:stretch>
        </p:blipFill>
        <p:spPr>
          <a:xfrm>
            <a:off x="254000" y="908050"/>
            <a:ext cx="8636000" cy="5041900"/>
          </a:xfrm>
          <a:prstGeom prst="rect">
            <a:avLst/>
          </a:prstGeom>
        </p:spPr>
      </p:pic>
      <p:sp>
        <p:nvSpPr>
          <p:cNvPr id="4" name="TextBox 3"/>
          <p:cNvSpPr txBox="1"/>
          <p:nvPr/>
        </p:nvSpPr>
        <p:spPr>
          <a:xfrm>
            <a:off x="0" y="6488668"/>
            <a:ext cx="5980949" cy="369332"/>
          </a:xfrm>
          <a:prstGeom prst="rect">
            <a:avLst/>
          </a:prstGeom>
          <a:noFill/>
        </p:spPr>
        <p:txBody>
          <a:bodyPr wrap="none" rtlCol="0">
            <a:spAutoFit/>
          </a:bodyPr>
          <a:lstStyle/>
          <a:p>
            <a:r>
              <a:rPr lang="en-US" dirty="0" smtClean="0">
                <a:hlinkClick r:id="rId4"/>
              </a:rPr>
              <a:t>http://marklodato.github.com/visual-git-guide/index-svg.html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TotalTime>
  <Words>1975</Words>
  <Application>Microsoft Macintosh PowerPoint</Application>
  <PresentationFormat>On-screen Show (4:3)</PresentationFormat>
  <Paragraphs>92</Paragraphs>
  <Slides>20</Slides>
  <Notes>19</Notes>
  <HiddenSlides>0</HiddenSlides>
  <MMClips>0</MMClips>
  <ScaleCrop>false</ScaleCrop>
  <HeadingPairs>
    <vt:vector size="4" baseType="variant">
      <vt:variant>
        <vt:lpstr>Design Template</vt:lpstr>
      </vt:variant>
      <vt:variant>
        <vt:i4>1</vt:i4>
      </vt:variant>
      <vt:variant>
        <vt:lpstr>Slide Titles</vt:lpstr>
      </vt:variant>
      <vt:variant>
        <vt:i4>20</vt:i4>
      </vt:variant>
    </vt:vector>
  </HeadingPairs>
  <TitlesOfParts>
    <vt:vector size="21" baseType="lpstr">
      <vt:lpstr>Office Theme</vt:lpstr>
      <vt:lpstr>Git commands</vt:lpstr>
      <vt:lpstr>Basic model</vt:lpstr>
      <vt:lpstr>Slide 3</vt:lpstr>
      <vt:lpstr>Git object model</vt:lpstr>
      <vt:lpstr>Elements of diagrams</vt:lpstr>
      <vt:lpstr>diff</vt:lpstr>
      <vt:lpstr>commit</vt:lpstr>
      <vt:lpstr>commit below HEAD</vt:lpstr>
      <vt:lpstr>commit --amend</vt:lpstr>
      <vt:lpstr>checkout</vt:lpstr>
      <vt:lpstr>checkout that moves HEAD</vt:lpstr>
      <vt:lpstr>commit with detached HEAD</vt:lpstr>
      <vt:lpstr>losing a commit</vt:lpstr>
      <vt:lpstr>avoiding loss of commit</vt:lpstr>
      <vt:lpstr>reset</vt:lpstr>
      <vt:lpstr>reset with no commit</vt:lpstr>
      <vt:lpstr>reset with filename</vt:lpstr>
      <vt:lpstr>merge</vt:lpstr>
      <vt:lpstr>“recursive” merge</vt:lpstr>
      <vt:lpstr>Slide 20</vt:lpstr>
    </vt:vector>
  </TitlesOfParts>
  <Company>Florida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Theodore Baker</dc:creator>
  <cp:lastModifiedBy>Theodore Baker</cp:lastModifiedBy>
  <cp:revision>5</cp:revision>
  <dcterms:created xsi:type="dcterms:W3CDTF">2010-02-23T22:05:27Z</dcterms:created>
  <dcterms:modified xsi:type="dcterms:W3CDTF">2010-02-23T22:19:34Z</dcterms:modified>
</cp:coreProperties>
</file>