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sldIdLst>
    <p:sldId id="350" r:id="rId2"/>
    <p:sldId id="393" r:id="rId3"/>
    <p:sldId id="353" r:id="rId4"/>
    <p:sldId id="352" r:id="rId5"/>
    <p:sldId id="380" r:id="rId6"/>
    <p:sldId id="381" r:id="rId7"/>
    <p:sldId id="382" r:id="rId8"/>
    <p:sldId id="383" r:id="rId9"/>
    <p:sldId id="384" r:id="rId10"/>
    <p:sldId id="385" r:id="rId11"/>
    <p:sldId id="386" r:id="rId12"/>
    <p:sldId id="388" r:id="rId13"/>
    <p:sldId id="389" r:id="rId14"/>
    <p:sldId id="354" r:id="rId15"/>
    <p:sldId id="367" r:id="rId16"/>
    <p:sldId id="394" r:id="rId17"/>
    <p:sldId id="364" r:id="rId18"/>
    <p:sldId id="365" r:id="rId19"/>
    <p:sldId id="414" r:id="rId20"/>
    <p:sldId id="415" r:id="rId21"/>
    <p:sldId id="416" r:id="rId22"/>
    <p:sldId id="417" r:id="rId23"/>
    <p:sldId id="418" r:id="rId24"/>
    <p:sldId id="419" r:id="rId25"/>
    <p:sldId id="420" r:id="rId26"/>
    <p:sldId id="421" r:id="rId27"/>
    <p:sldId id="422" r:id="rId28"/>
    <p:sldId id="423" r:id="rId29"/>
    <p:sldId id="424" r:id="rId30"/>
    <p:sldId id="425" r:id="rId31"/>
    <p:sldId id="432" r:id="rId32"/>
    <p:sldId id="426" r:id="rId33"/>
    <p:sldId id="427" r:id="rId34"/>
    <p:sldId id="433" r:id="rId35"/>
    <p:sldId id="428" r:id="rId36"/>
    <p:sldId id="431" r:id="rId37"/>
    <p:sldId id="429" r:id="rId38"/>
    <p:sldId id="430" r:id="rId39"/>
    <p:sldId id="39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ECD88"/>
    <a:srgbClr val="D26457"/>
    <a:srgbClr val="D96E70"/>
    <a:srgbClr val="F0E3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498" autoAdjust="0"/>
    <p:restoredTop sz="62567" autoAdjust="0"/>
  </p:normalViewPr>
  <p:slideViewPr>
    <p:cSldViewPr snapToGrid="0" snapToObjects="1">
      <p:cViewPr varScale="1">
        <p:scale>
          <a:sx n="70" d="100"/>
          <a:sy n="70" d="100"/>
        </p:scale>
        <p:origin x="-17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DF73F-E04C-0F4A-8220-BCCB5F62234B}" type="datetimeFigureOut">
              <a:rPr lang="en-US" smtClean="0"/>
              <a:pPr/>
              <a:t>2/23/10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98AE3-E038-F049-87F8-D1522AF707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Rot="1" noChangeAspec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separate</a:t>
            </a:r>
            <a:r>
              <a:rPr lang="en-US" baseline="0" dirty="0" smtClean="0"/>
              <a:t> slides, detailing this branching workflow, which is intended for a single shared repository.</a:t>
            </a:r>
            <a:endParaRPr lang="en-US" dirty="0"/>
          </a:p>
        </p:txBody>
      </p:sp>
      <p:sp>
        <p:nvSpPr>
          <p:cNvPr id="4" name="Slide Number Placeholder 3"/>
          <p:cNvSpPr>
            <a:spLocks noGrp="1"/>
          </p:cNvSpPr>
          <p:nvPr>
            <p:ph type="sldNum" sz="quarter" idx="10"/>
          </p:nvPr>
        </p:nvSpPr>
        <p:spPr/>
        <p:txBody>
          <a:bodyPr/>
          <a:lstStyle/>
          <a:p>
            <a:fld id="{27798AE3-E038-F049-87F8-D1522AF70702}"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could be adapted</a:t>
            </a:r>
            <a:r>
              <a:rPr lang="en-US" baseline="0" dirty="0" smtClean="0"/>
              <a:t> to an Agile team by having a “virtual” integration manager.  That is, there may be several team members who are trusted to perform this function, who jump in to perform it as needed.</a:t>
            </a:r>
            <a:endParaRPr lang="en-US" dirty="0"/>
          </a:p>
        </p:txBody>
      </p:sp>
      <p:sp>
        <p:nvSpPr>
          <p:cNvPr id="4" name="Slide Number Placeholder 3"/>
          <p:cNvSpPr>
            <a:spLocks noGrp="1"/>
          </p:cNvSpPr>
          <p:nvPr>
            <p:ph type="sldNum" sz="quarter" idx="10"/>
          </p:nvPr>
        </p:nvSpPr>
        <p:spPr/>
        <p:txBody>
          <a:bodyPr/>
          <a:lstStyle/>
          <a:p>
            <a:fld id="{27798AE3-E038-F049-87F8-D1522AF70702}"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suggests an alternate</a:t>
            </a:r>
            <a:r>
              <a:rPr lang="en-US" baseline="0" dirty="0" smtClean="0"/>
              <a:t> way of sharing, with a  single repository (instead of each developer having a separate published repository).  Instead each developer may maintain his/her own branch or branches within a single repository.  Integration with the main branch can be limited to one person who is the designated Integration Manager.  Problems with this and all methods that put the onus of integration one person include: (1) the integrator can become a bottleneck; (2) if there are integration problems, the integration manager may not be the best qualified to resolve them (not being the author of the code that is causing the problem).  The integration manager will end up passing the problem back to the author.  This means further delay.</a:t>
            </a:r>
            <a:endParaRPr lang="en-US" dirty="0"/>
          </a:p>
        </p:txBody>
      </p:sp>
      <p:sp>
        <p:nvSpPr>
          <p:cNvPr id="4" name="Slide Number Placeholder 3"/>
          <p:cNvSpPr>
            <a:spLocks noGrp="1"/>
          </p:cNvSpPr>
          <p:nvPr>
            <p:ph type="sldNum" sz="quarter" idx="10"/>
          </p:nvPr>
        </p:nvSpPr>
        <p:spPr/>
        <p:txBody>
          <a:bodyPr/>
          <a:lstStyle/>
          <a:p>
            <a:fld id="{27798AE3-E038-F049-87F8-D1522AF70702}"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3346" name="Rectangle 2"/>
          <p:cNvSpPr>
            <a:spLocks noGrp="1" noRot="1" noChangeAspect="1" noChangeArrowheads="1" noTextEdit="1"/>
          </p:cNvSpPr>
          <p:nvPr>
            <p:ph type="sldImg"/>
          </p:nvPr>
        </p:nvSpPr>
        <p:spPr>
          <a:ln/>
        </p:spPr>
      </p:sp>
      <p:sp>
        <p:nvSpPr>
          <p:cNvPr id="95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assumes that all developers are peers.</a:t>
            </a:r>
          </a:p>
          <a:p>
            <a:r>
              <a:rPr lang="en-US" baseline="0" dirty="0" smtClean="0"/>
              <a:t>Advantages include continual integration, and elimination of bottlenecks that might be caused by a gatekeeper for the shared repository.</a:t>
            </a:r>
          </a:p>
          <a:p>
            <a:r>
              <a:rPr lang="en-US" baseline="0" dirty="0" smtClean="0"/>
              <a:t>The shared repository may contain multiple working branches, as illustrated two slides down..</a:t>
            </a:r>
          </a:p>
          <a:p>
            <a:endParaRPr lang="en-US" dirty="0"/>
          </a:p>
        </p:txBody>
      </p:sp>
      <p:sp>
        <p:nvSpPr>
          <p:cNvPr id="4" name="Slide Number Placeholder 3"/>
          <p:cNvSpPr>
            <a:spLocks noGrp="1"/>
          </p:cNvSpPr>
          <p:nvPr>
            <p:ph type="sldNum" sz="quarter" idx="10"/>
          </p:nvPr>
        </p:nvSpPr>
        <p:spPr/>
        <p:txBody>
          <a:bodyPr/>
          <a:lstStyle/>
          <a:p>
            <a:fld id="{27798AE3-E038-F049-87F8-D1522AF70702}"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E02B07-A6B9-A048-B99E-299717AF2FE9}" type="datetimeFigureOut">
              <a:rPr lang="en-US" smtClean="0"/>
              <a:pPr/>
              <a:t>2/23/10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2B07-A6B9-A048-B99E-299717AF2FE9}" type="datetimeFigureOut">
              <a:rPr lang="en-US" smtClean="0"/>
              <a:pPr/>
              <a:t>2/23/10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2B07-A6B9-A048-B99E-299717AF2FE9}" type="datetimeFigureOut">
              <a:rPr lang="en-US" smtClean="0"/>
              <a:pPr/>
              <a:t>2/23/10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2B07-A6B9-A048-B99E-299717AF2FE9}" type="datetimeFigureOut">
              <a:rPr lang="en-US" smtClean="0"/>
              <a:pPr/>
              <a:t>2/23/10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E02B07-A6B9-A048-B99E-299717AF2FE9}" type="datetimeFigureOut">
              <a:rPr lang="en-US" smtClean="0"/>
              <a:pPr/>
              <a:t>2/23/10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E02B07-A6B9-A048-B99E-299717AF2FE9}" type="datetimeFigureOut">
              <a:rPr lang="en-US" smtClean="0"/>
              <a:pPr/>
              <a:t>2/23/10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E02B07-A6B9-A048-B99E-299717AF2FE9}" type="datetimeFigureOut">
              <a:rPr lang="en-US" smtClean="0"/>
              <a:pPr/>
              <a:t>2/23/10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E02B07-A6B9-A048-B99E-299717AF2FE9}" type="datetimeFigureOut">
              <a:rPr lang="en-US" smtClean="0"/>
              <a:pPr/>
              <a:t>2/23/10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02B07-A6B9-A048-B99E-299717AF2FE9}" type="datetimeFigureOut">
              <a:rPr lang="en-US" smtClean="0"/>
              <a:pPr/>
              <a:t>2/23/10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02B07-A6B9-A048-B99E-299717AF2FE9}" type="datetimeFigureOut">
              <a:rPr lang="en-US" smtClean="0"/>
              <a:pPr/>
              <a:t>2/23/10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02B07-A6B9-A048-B99E-299717AF2FE9}" type="datetimeFigureOut">
              <a:rPr lang="en-US" smtClean="0"/>
              <a:pPr/>
              <a:t>2/23/10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DFAC-89F6-574A-8CCD-C5EEF71388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6564" y="1375758"/>
            <a:ext cx="8739532" cy="47504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a:cs typeface="Comic Sans MS"/>
              </a:defRPr>
            </a:lvl1pPr>
          </a:lstStyle>
          <a:p>
            <a:fld id="{43E02B07-A6B9-A048-B99E-299717AF2FE9}" type="datetimeFigureOut">
              <a:rPr lang="en-US" smtClean="0"/>
              <a:pPr/>
              <a:t>2/23/10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a:cs typeface="Comic Sans M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mic Sans MS"/>
                <a:cs typeface="Comic Sans MS"/>
              </a:defRPr>
            </a:lvl1pPr>
          </a:lstStyle>
          <a:p>
            <a:fld id="{5897DFAC-89F6-574A-8CCD-C5EEF71388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Comic Sans MS"/>
          <a:ea typeface="+mj-ea"/>
          <a:cs typeface="Comic Sans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hyperlink" Target="http://edgyu.excess.org/git-tutorial/2008-07-09/intro-to-gi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hyperlink" Target="http://edgyu.excess.org/git-tutorial/2008-07-09/intro-to-git.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hyperlink" Target="http://edgyu.excess.org/git-tutorial/2008-07-09/intro-to-git.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hyperlink" Target="http://edgyu.excess.org/git-tutorial/2008-07-09/intro-to-gi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hyperlink" Target="http://edgyu.excess.org/git-tutorial/2008-07-09/intro-to-git.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hyperlink" Target="http://edgyu.excess.org/git-tutorial/2008-07-09/intro-to-gi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5" Type="http://schemas.openxmlformats.org/officeDocument/2006/relationships/hyperlink" Target="file://localhost/tp/::progit.org:book:ch5-1.htm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4" Type="http://schemas.openxmlformats.org/officeDocument/2006/relationships/hyperlink" Target="http://nvie.com/wp-content/uploads/2009/12/Screen-shot-2009-12-24-at-11.32.03.p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4" Type="http://schemas.openxmlformats.org/officeDocument/2006/relationships/hyperlink" Target="file://localhost/tp/::progit.org:book:ch5-1.html"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4" Type="http://schemas.openxmlformats.org/officeDocument/2006/relationships/hyperlink" Target="http://agentdero.cachefly.net/unethicalblogger.com/images/basic_slide_workflow.png"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hyperlink" Target="https://codebeamer.com/cb/displayDocument/workflow-c.png?object_comment_id=529&amp;history=false&amp;notification=fals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hyperlink" Target="http://source.android.com/submit-patches/workflow"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hyperlink" Target="http://en.wikipedia.org/wiki/Software" TargetMode="External"/><Relationship Id="rId5" Type="http://schemas.openxmlformats.org/officeDocument/2006/relationships/hyperlink" Target="http://en.wikipedia.org/wiki/Firmware" TargetMode="External"/><Relationship Id="rId7" Type="http://schemas.openxmlformats.org/officeDocument/2006/relationships/hyperlink" Target="http://en.wikipedia.org/wiki/Revision_control"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en.wikipedia.org/wiki/Hardware" TargetMode="External"/><Relationship Id="rId6" Type="http://schemas.openxmlformats.org/officeDocument/2006/relationships/hyperlink" Target="http://en.wikipedia.org/wiki/Document" TargetMode="External"/></Relationships>
</file>

<file path=ppt/slides/_rels/slide6.xml.rels><?xml version="1.0" encoding="UTF-8" standalone="yes"?>
<Relationships xmlns="http://schemas.openxmlformats.org/package/2006/relationships"><Relationship Id="rId6" Type="http://schemas.openxmlformats.org/officeDocument/2006/relationships/hyperlink" Target="http://en.wikipedia.org/wiki/Document" TargetMode="External"/><Relationship Id="rId4" Type="http://schemas.openxmlformats.org/officeDocument/2006/relationships/hyperlink" Target="http://en.wikipedia.org/wiki/Software"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en.wikipedia.org/wiki/Hardware" TargetMode="External"/><Relationship Id="rId5" Type="http://schemas.openxmlformats.org/officeDocument/2006/relationships/hyperlink" Target="http://en.wikipedia.org/wiki/Firmwar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Software </a:t>
            </a:r>
            <a:r>
              <a:rPr lang="en-US" u="sng" dirty="0" smtClean="0"/>
              <a:t>Configuration</a:t>
            </a:r>
            <a:r>
              <a:rPr lang="en-US" dirty="0" smtClean="0"/>
              <a:t> Management</a:t>
            </a:r>
            <a:endParaRPr lang="en-US" dirty="0"/>
          </a:p>
        </p:txBody>
      </p:sp>
      <p:sp>
        <p:nvSpPr>
          <p:cNvPr id="5" name="Subtitle 4"/>
          <p:cNvSpPr>
            <a:spLocks noGrp="1"/>
          </p:cNvSpPr>
          <p:nvPr>
            <p:ph type="subTitle" idx="1"/>
          </p:nvPr>
        </p:nvSpPr>
        <p:spPr/>
        <p:txBody>
          <a:bodyPr>
            <a:normAutofit fontScale="92500" lnSpcReduction="20000"/>
          </a:bodyPr>
          <a:lstStyle/>
          <a:p>
            <a:r>
              <a:rPr lang="en-US" sz="4400" dirty="0" smtClean="0">
                <a:solidFill>
                  <a:schemeClr val="tx2">
                    <a:lumMod val="75000"/>
                  </a:schemeClr>
                </a:solidFill>
              </a:rPr>
              <a:t>Slides derived from Dr. Sara </a:t>
            </a:r>
            <a:r>
              <a:rPr lang="en-US" sz="4400" dirty="0" err="1" smtClean="0">
                <a:solidFill>
                  <a:schemeClr val="tx2">
                    <a:lumMod val="75000"/>
                  </a:schemeClr>
                </a:solidFill>
              </a:rPr>
              <a:t>Stoecklin’s</a:t>
            </a:r>
            <a:r>
              <a:rPr lang="en-US" sz="4400" dirty="0" smtClean="0">
                <a:solidFill>
                  <a:schemeClr val="tx2">
                    <a:lumMod val="75000"/>
                  </a:schemeClr>
                </a:solidFill>
              </a:rPr>
              <a:t> notes and various web sources.</a:t>
            </a:r>
            <a:endParaRPr lang="en-US" sz="44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1" y="0"/>
            <a:ext cx="9163130" cy="855657"/>
          </a:xfrm>
        </p:spPr>
        <p:txBody>
          <a:bodyPr>
            <a:normAutofit/>
          </a:bodyPr>
          <a:lstStyle/>
          <a:p>
            <a:r>
              <a:rPr lang="en-US" dirty="0" smtClean="0">
                <a:solidFill>
                  <a:srgbClr val="000000"/>
                </a:solidFill>
              </a:rPr>
              <a:t>What are the artifacts?</a:t>
            </a:r>
            <a:endParaRPr lang="en-US" dirty="0">
              <a:solidFill>
                <a:srgbClr val="000000"/>
              </a:solidFill>
            </a:endParaRPr>
          </a:p>
        </p:txBody>
      </p:sp>
      <p:sp>
        <p:nvSpPr>
          <p:cNvPr id="936963" name="Rectangle 3"/>
          <p:cNvSpPr>
            <a:spLocks noChangeArrowheads="1"/>
          </p:cNvSpPr>
          <p:nvPr/>
        </p:nvSpPr>
        <p:spPr bwMode="auto">
          <a:xfrm>
            <a:off x="304396" y="1111133"/>
            <a:ext cx="8264033" cy="4401565"/>
          </a:xfrm>
          <a:prstGeom prst="rect">
            <a:avLst/>
          </a:prstGeom>
          <a:noFill/>
          <a:ln w="12700">
            <a:noFill/>
            <a:miter lim="800000"/>
            <a:headEnd/>
            <a:tailEnd/>
          </a:ln>
          <a:effectLst/>
        </p:spPr>
        <p:txBody>
          <a:bodyPr lIns="91797" tIns="45898" rIns="91797" bIns="45898">
            <a:prstTxWarp prst="textNoShape">
              <a:avLst/>
            </a:prstTxWarp>
            <a:spAutoFit/>
          </a:bodyPr>
          <a:lstStyle/>
          <a:p>
            <a:pPr marL="458983" indent="-458983"/>
            <a:r>
              <a:rPr lang="en-US" sz="2800" dirty="0" smtClean="0">
                <a:solidFill>
                  <a:srgbClr val="3366FF"/>
                </a:solidFill>
                <a:latin typeface="Comic Sans MS"/>
                <a:cs typeface="Comic Sans MS"/>
              </a:rPr>
              <a:t>Hardware</a:t>
            </a:r>
            <a:r>
              <a:rPr lang="en-US" sz="2800" dirty="0" smtClean="0">
                <a:solidFill>
                  <a:srgbClr val="000000"/>
                </a:solidFill>
                <a:latin typeface="Comic Sans MS"/>
                <a:cs typeface="Comic Sans MS"/>
              </a:rPr>
              <a:t> </a:t>
            </a:r>
            <a:r>
              <a:rPr lang="en-US" sz="2800" dirty="0">
                <a:solidFill>
                  <a:srgbClr val="000000"/>
                </a:solidFill>
                <a:latin typeface="Comic Sans MS"/>
                <a:cs typeface="Comic Sans MS"/>
              </a:rPr>
              <a:t>– ANY hardware that is used by the system.</a:t>
            </a:r>
          </a:p>
          <a:p>
            <a:pPr marL="458983" indent="-458983"/>
            <a:r>
              <a:rPr lang="en-US" sz="2800" dirty="0">
                <a:solidFill>
                  <a:srgbClr val="3366FF"/>
                </a:solidFill>
                <a:latin typeface="Comic Sans MS"/>
                <a:cs typeface="Comic Sans MS"/>
              </a:rPr>
              <a:t>Software</a:t>
            </a:r>
            <a:r>
              <a:rPr lang="en-US" sz="2800" dirty="0">
                <a:solidFill>
                  <a:srgbClr val="000000"/>
                </a:solidFill>
                <a:latin typeface="Comic Sans MS"/>
                <a:cs typeface="Comic Sans MS"/>
              </a:rPr>
              <a:t> – system software (OS, DB, Compiler, etc), supporting software (sorters, mergers, utilities), application software (you wrote or you use).</a:t>
            </a:r>
          </a:p>
          <a:p>
            <a:pPr marL="458983" indent="-458983"/>
            <a:r>
              <a:rPr lang="en-US" sz="2800" dirty="0">
                <a:solidFill>
                  <a:srgbClr val="3366FF"/>
                </a:solidFill>
                <a:latin typeface="Comic Sans MS"/>
                <a:cs typeface="Comic Sans MS"/>
              </a:rPr>
              <a:t>Firmware</a:t>
            </a:r>
            <a:r>
              <a:rPr lang="en-US" sz="2800" dirty="0">
                <a:solidFill>
                  <a:srgbClr val="000000"/>
                </a:solidFill>
                <a:latin typeface="Comic Sans MS"/>
                <a:cs typeface="Comic Sans MS"/>
              </a:rPr>
              <a:t> – ANY firmware used by the system.</a:t>
            </a:r>
          </a:p>
          <a:p>
            <a:pPr marL="458983" indent="-458983"/>
            <a:r>
              <a:rPr lang="en-US" sz="2800" dirty="0">
                <a:solidFill>
                  <a:srgbClr val="3366FF"/>
                </a:solidFill>
                <a:latin typeface="Comic Sans MS"/>
                <a:cs typeface="Comic Sans MS"/>
              </a:rPr>
              <a:t>Documentation</a:t>
            </a:r>
            <a:r>
              <a:rPr lang="en-US" sz="2800" dirty="0">
                <a:solidFill>
                  <a:srgbClr val="000000"/>
                </a:solidFill>
                <a:latin typeface="Comic Sans MS"/>
                <a:cs typeface="Comic Sans MS"/>
              </a:rPr>
              <a:t> – deliverables for development, documentation maintained for the operation of the system, etc.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0" y="0"/>
            <a:ext cx="9144000" cy="793666"/>
          </a:xfrm>
        </p:spPr>
        <p:txBody>
          <a:bodyPr>
            <a:normAutofit fontScale="90000"/>
          </a:bodyPr>
          <a:lstStyle/>
          <a:p>
            <a:r>
              <a:rPr lang="en-US" dirty="0"/>
              <a:t>Configuration Management</a:t>
            </a:r>
            <a:r>
              <a:rPr lang="en-US" dirty="0" smtClean="0"/>
              <a:t> Includes</a:t>
            </a:r>
            <a:endParaRPr lang="en-US" dirty="0"/>
          </a:p>
        </p:txBody>
      </p:sp>
      <p:sp>
        <p:nvSpPr>
          <p:cNvPr id="948227" name="Text Box 3"/>
          <p:cNvSpPr txBox="1">
            <a:spLocks noChangeArrowheads="1"/>
          </p:cNvSpPr>
          <p:nvPr/>
        </p:nvSpPr>
        <p:spPr bwMode="auto">
          <a:xfrm>
            <a:off x="538314" y="995691"/>
            <a:ext cx="7651883" cy="5263338"/>
          </a:xfrm>
          <a:prstGeom prst="rect">
            <a:avLst/>
          </a:prstGeom>
          <a:noFill/>
          <a:ln w="12700">
            <a:noFill/>
            <a:miter lim="800000"/>
            <a:headEnd/>
            <a:tailEnd/>
          </a:ln>
          <a:effectLst/>
        </p:spPr>
        <p:txBody>
          <a:bodyPr lIns="91797" tIns="45898" rIns="91797" bIns="45898">
            <a:prstTxWarp prst="textNoShape">
              <a:avLst/>
            </a:prstTxWarp>
            <a:spAutoFit/>
          </a:bodyPr>
          <a:lstStyle/>
          <a:p>
            <a:pPr marL="458983" indent="-458983"/>
            <a:r>
              <a:rPr lang="en-US" sz="2400" dirty="0" smtClean="0">
                <a:solidFill>
                  <a:srgbClr val="3366FF"/>
                </a:solidFill>
                <a:latin typeface="Comic Sans MS"/>
                <a:cs typeface="Comic Sans MS"/>
              </a:rPr>
              <a:t>Change</a:t>
            </a:r>
            <a:r>
              <a:rPr lang="en-US" sz="2400" dirty="0" smtClean="0">
                <a:solidFill>
                  <a:srgbClr val="000000"/>
                </a:solidFill>
                <a:latin typeface="Comic Sans MS"/>
                <a:cs typeface="Comic Sans MS"/>
              </a:rPr>
              <a:t> </a:t>
            </a:r>
            <a:r>
              <a:rPr lang="en-US" sz="2400" dirty="0">
                <a:solidFill>
                  <a:srgbClr val="000000"/>
                </a:solidFill>
                <a:latin typeface="Comic Sans MS"/>
                <a:cs typeface="Comic Sans MS"/>
              </a:rPr>
              <a:t>management </a:t>
            </a:r>
            <a:r>
              <a:rPr lang="en-US" sz="2400" dirty="0" smtClean="0">
                <a:solidFill>
                  <a:srgbClr val="000000"/>
                </a:solidFill>
                <a:latin typeface="Comic Sans MS"/>
                <a:cs typeface="Comic Sans MS"/>
              </a:rPr>
              <a:t>- </a:t>
            </a:r>
            <a:r>
              <a:rPr lang="en-US" sz="2400" dirty="0">
                <a:solidFill>
                  <a:srgbClr val="000000"/>
                </a:solidFill>
                <a:latin typeface="Comic Sans MS"/>
                <a:cs typeface="Comic Sans MS"/>
              </a:rPr>
              <a:t>of changes to the specifications of a potential software </a:t>
            </a:r>
            <a:r>
              <a:rPr lang="en-US" sz="2400" dirty="0" smtClean="0">
                <a:solidFill>
                  <a:srgbClr val="000000"/>
                </a:solidFill>
                <a:latin typeface="Comic Sans MS"/>
                <a:cs typeface="Comic Sans MS"/>
              </a:rPr>
              <a:t>system</a:t>
            </a:r>
          </a:p>
          <a:p>
            <a:pPr marL="458983" indent="-458983"/>
            <a:r>
              <a:rPr lang="en-US" sz="2400" dirty="0">
                <a:solidFill>
                  <a:srgbClr val="3366FF"/>
                </a:solidFill>
                <a:latin typeface="Comic Sans MS"/>
                <a:cs typeface="Comic Sans MS"/>
              </a:rPr>
              <a:t>Documentation</a:t>
            </a:r>
            <a:r>
              <a:rPr lang="en-US" sz="2400" dirty="0" smtClean="0">
                <a:solidFill>
                  <a:srgbClr val="000000"/>
                </a:solidFill>
                <a:latin typeface="Comic Sans MS"/>
                <a:cs typeface="Comic Sans MS"/>
              </a:rPr>
              <a:t> management –of </a:t>
            </a:r>
            <a:r>
              <a:rPr lang="en-US" sz="2400" dirty="0">
                <a:solidFill>
                  <a:srgbClr val="000000"/>
                </a:solidFill>
                <a:latin typeface="Comic Sans MS"/>
                <a:cs typeface="Comic Sans MS"/>
              </a:rPr>
              <a:t>all documentation </a:t>
            </a:r>
            <a:r>
              <a:rPr lang="en-US" sz="2400" dirty="0" smtClean="0">
                <a:solidFill>
                  <a:srgbClr val="000000"/>
                </a:solidFill>
                <a:latin typeface="Comic Sans MS"/>
                <a:cs typeface="Comic Sans MS"/>
              </a:rPr>
              <a:t>including </a:t>
            </a:r>
            <a:r>
              <a:rPr lang="en-US" sz="2400" dirty="0">
                <a:solidFill>
                  <a:srgbClr val="000000"/>
                </a:solidFill>
                <a:latin typeface="Comic Sans MS"/>
                <a:cs typeface="Comic Sans MS"/>
              </a:rPr>
              <a:t>defects, specification, testing, purchasing, emails, memos, agendas…every single documentation </a:t>
            </a:r>
            <a:r>
              <a:rPr lang="en-US" sz="2400" dirty="0" smtClean="0">
                <a:solidFill>
                  <a:srgbClr val="000000"/>
                </a:solidFill>
                <a:latin typeface="Comic Sans MS"/>
                <a:cs typeface="Comic Sans MS"/>
              </a:rPr>
              <a:t>detail</a:t>
            </a:r>
          </a:p>
          <a:p>
            <a:pPr marL="458983" indent="-458983"/>
            <a:r>
              <a:rPr lang="en-US" sz="2400" dirty="0">
                <a:solidFill>
                  <a:srgbClr val="3366FF"/>
                </a:solidFill>
                <a:latin typeface="Comic Sans MS"/>
                <a:cs typeface="Comic Sans MS"/>
              </a:rPr>
              <a:t>Hardware</a:t>
            </a:r>
            <a:r>
              <a:rPr lang="en-US" sz="2400" dirty="0" smtClean="0">
                <a:solidFill>
                  <a:srgbClr val="3366FF"/>
                </a:solidFill>
                <a:latin typeface="Comic Sans MS"/>
                <a:cs typeface="Comic Sans MS"/>
              </a:rPr>
              <a:t>/firmware </a:t>
            </a:r>
            <a:r>
              <a:rPr lang="en-US" sz="2400" dirty="0">
                <a:solidFill>
                  <a:srgbClr val="000000"/>
                </a:solidFill>
                <a:latin typeface="Comic Sans MS"/>
                <a:cs typeface="Comic Sans MS"/>
              </a:rPr>
              <a:t>c</a:t>
            </a:r>
            <a:r>
              <a:rPr lang="en-US" sz="2400" dirty="0" smtClean="0">
                <a:solidFill>
                  <a:srgbClr val="000000"/>
                </a:solidFill>
                <a:latin typeface="Comic Sans MS"/>
                <a:cs typeface="Comic Sans MS"/>
              </a:rPr>
              <a:t>onfiguration management </a:t>
            </a:r>
            <a:r>
              <a:rPr lang="en-US" sz="2400" dirty="0">
                <a:solidFill>
                  <a:srgbClr val="000000"/>
                </a:solidFill>
                <a:latin typeface="Comic Sans MS"/>
                <a:cs typeface="Comic Sans MS"/>
              </a:rPr>
              <a:t>-</a:t>
            </a:r>
            <a:r>
              <a:rPr lang="en-US" sz="2400" dirty="0" smtClean="0">
                <a:solidFill>
                  <a:srgbClr val="000000"/>
                </a:solidFill>
                <a:latin typeface="Comic Sans MS"/>
                <a:cs typeface="Comic Sans MS"/>
              </a:rPr>
              <a:t> of </a:t>
            </a:r>
            <a:r>
              <a:rPr lang="en-US" sz="2400" dirty="0">
                <a:solidFill>
                  <a:srgbClr val="000000"/>
                </a:solidFill>
                <a:latin typeface="Comic Sans MS"/>
                <a:cs typeface="Comic Sans MS"/>
              </a:rPr>
              <a:t>all the hardware and firmware</a:t>
            </a:r>
            <a:r>
              <a:rPr lang="en-US" sz="2400" dirty="0" smtClean="0">
                <a:solidFill>
                  <a:srgbClr val="000000"/>
                </a:solidFill>
                <a:latin typeface="Comic Sans MS"/>
                <a:cs typeface="Comic Sans MS"/>
              </a:rPr>
              <a:t>.</a:t>
            </a:r>
          </a:p>
          <a:p>
            <a:pPr marL="458983" indent="-458983"/>
            <a:r>
              <a:rPr lang="en-US" sz="2400" dirty="0" smtClean="0">
                <a:solidFill>
                  <a:srgbClr val="3366FF"/>
                </a:solidFill>
                <a:latin typeface="Comic Sans MS"/>
                <a:cs typeface="Comic Sans MS"/>
              </a:rPr>
              <a:t>Source code </a:t>
            </a:r>
            <a:r>
              <a:rPr lang="en-US" sz="2400" dirty="0" smtClean="0">
                <a:solidFill>
                  <a:srgbClr val="000000"/>
                </a:solidFill>
                <a:latin typeface="Comic Sans MS"/>
                <a:cs typeface="Comic Sans MS"/>
              </a:rPr>
              <a:t>management –of changes to the source code including the application code, operating system, compilers, utilities, database management system, communication system, middleware, etc.  </a:t>
            </a:r>
          </a:p>
          <a:p>
            <a:pPr marL="458983" indent="-458983"/>
            <a:endParaRPr lang="en-US" sz="2400" dirty="0">
              <a:solidFill>
                <a:srgbClr val="000000"/>
              </a:solidFill>
              <a:latin typeface="Comic Sans MS"/>
              <a:cs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0" y="0"/>
            <a:ext cx="9144000" cy="1058019"/>
          </a:xfrm>
        </p:spPr>
        <p:txBody>
          <a:bodyPr>
            <a:normAutofit fontScale="90000"/>
          </a:bodyPr>
          <a:lstStyle/>
          <a:p>
            <a:r>
              <a:rPr lang="en-US" dirty="0">
                <a:solidFill>
                  <a:srgbClr val="000000"/>
                </a:solidFill>
              </a:rPr>
              <a:t>Configuration Management</a:t>
            </a:r>
            <a:r>
              <a:rPr lang="en-US" dirty="0" smtClean="0">
                <a:solidFill>
                  <a:srgbClr val="000000"/>
                </a:solidFill>
              </a:rPr>
              <a:t> Standards</a:t>
            </a:r>
            <a:endParaRPr lang="en-US" dirty="0">
              <a:solidFill>
                <a:srgbClr val="000000"/>
              </a:solidFill>
            </a:endParaRPr>
          </a:p>
        </p:txBody>
      </p:sp>
      <p:sp>
        <p:nvSpPr>
          <p:cNvPr id="952323" name="Text Box 3"/>
          <p:cNvSpPr txBox="1">
            <a:spLocks noChangeArrowheads="1"/>
          </p:cNvSpPr>
          <p:nvPr/>
        </p:nvSpPr>
        <p:spPr bwMode="auto">
          <a:xfrm>
            <a:off x="593021" y="1342018"/>
            <a:ext cx="8034477" cy="4093788"/>
          </a:xfrm>
          <a:prstGeom prst="rect">
            <a:avLst/>
          </a:prstGeom>
          <a:noFill/>
          <a:ln w="12700">
            <a:noFill/>
            <a:miter lim="800000"/>
            <a:headEnd/>
            <a:tailEnd/>
          </a:ln>
          <a:effectLst/>
        </p:spPr>
        <p:txBody>
          <a:bodyPr wrap="square" lIns="91797" tIns="45898" rIns="91797" bIns="45898">
            <a:prstTxWarp prst="textNoShape">
              <a:avLst/>
            </a:prstTxWarp>
            <a:spAutoFit/>
          </a:bodyPr>
          <a:lstStyle/>
          <a:p>
            <a:pPr marL="458983" indent="-458983"/>
            <a:r>
              <a:rPr lang="en-US" sz="2000" dirty="0" smtClean="0">
                <a:solidFill>
                  <a:srgbClr val="000000"/>
                </a:solidFill>
                <a:latin typeface="Comic Sans MS"/>
                <a:cs typeface="Comic Sans MS"/>
              </a:rPr>
              <a:t>e.g.</a:t>
            </a:r>
          </a:p>
          <a:p>
            <a:pPr marL="458983" indent="-458983"/>
            <a:endParaRPr lang="en-US" sz="2000" dirty="0">
              <a:solidFill>
                <a:srgbClr val="000000"/>
              </a:solidFill>
              <a:latin typeface="Comic Sans MS"/>
              <a:cs typeface="Comic Sans MS"/>
            </a:endParaRPr>
          </a:p>
          <a:p>
            <a:pPr marL="458983" indent="-458983"/>
            <a:r>
              <a:rPr lang="en-US" sz="2000" dirty="0">
                <a:solidFill>
                  <a:srgbClr val="000000"/>
                </a:solidFill>
                <a:latin typeface="Comic Sans MS"/>
                <a:cs typeface="Comic Sans MS"/>
              </a:rPr>
              <a:t>IEEE Std. 828-1998 IEEE Standard for Software Configuration Management Plans </a:t>
            </a:r>
          </a:p>
          <a:p>
            <a:pPr marL="458983" indent="-458983"/>
            <a:endParaRPr lang="en-US" sz="2000" dirty="0">
              <a:solidFill>
                <a:srgbClr val="000000"/>
              </a:solidFill>
              <a:latin typeface="Comic Sans MS"/>
              <a:cs typeface="Comic Sans MS"/>
            </a:endParaRPr>
          </a:p>
          <a:p>
            <a:pPr marL="458983" indent="-458983"/>
            <a:r>
              <a:rPr lang="en-US" sz="2000" dirty="0">
                <a:solidFill>
                  <a:srgbClr val="000000"/>
                </a:solidFill>
                <a:latin typeface="Comic Sans MS"/>
                <a:cs typeface="Comic Sans MS"/>
              </a:rPr>
              <a:t>ANSI/EIA-649-1998 National Consensus Standard for Configuration Management </a:t>
            </a:r>
          </a:p>
          <a:p>
            <a:pPr marL="458983" indent="-458983"/>
            <a:endParaRPr lang="en-US" sz="2000" dirty="0">
              <a:solidFill>
                <a:srgbClr val="000000"/>
              </a:solidFill>
              <a:latin typeface="Comic Sans MS"/>
              <a:cs typeface="Comic Sans MS"/>
            </a:endParaRPr>
          </a:p>
          <a:p>
            <a:pPr marL="458983" indent="-458983"/>
            <a:r>
              <a:rPr lang="en-US" sz="2000" dirty="0">
                <a:solidFill>
                  <a:srgbClr val="000000"/>
                </a:solidFill>
                <a:latin typeface="Comic Sans MS"/>
                <a:cs typeface="Comic Sans MS"/>
              </a:rPr>
              <a:t>MIL-STD-973 Military Standard for Configuration Management</a:t>
            </a:r>
            <a:r>
              <a:rPr lang="en-US" sz="2000" dirty="0">
                <a:solidFill>
                  <a:srgbClr val="000000"/>
                </a:solidFill>
                <a:latin typeface="Comic Sans MS"/>
                <a:cs typeface="Comic Sans MS"/>
                <a:hlinkClick r:id="" action="ppaction://noaction"/>
              </a:rPr>
              <a:t>[1]</a:t>
            </a:r>
            <a:r>
              <a:rPr lang="en-US" sz="2000" dirty="0">
                <a:solidFill>
                  <a:srgbClr val="000000"/>
                </a:solidFill>
                <a:latin typeface="Comic Sans MS"/>
                <a:cs typeface="Comic Sans MS"/>
              </a:rPr>
              <a:t> (cancelled, but still good reference) </a:t>
            </a:r>
          </a:p>
          <a:p>
            <a:pPr marL="458983" indent="-458983"/>
            <a:endParaRPr lang="en-US" sz="2000" dirty="0">
              <a:solidFill>
                <a:srgbClr val="000000"/>
              </a:solidFill>
              <a:latin typeface="Comic Sans MS"/>
              <a:cs typeface="Comic Sans MS"/>
            </a:endParaRPr>
          </a:p>
          <a:p>
            <a:pPr marL="458983" indent="-458983"/>
            <a:r>
              <a:rPr lang="en-US" sz="2000" dirty="0">
                <a:solidFill>
                  <a:srgbClr val="000000"/>
                </a:solidFill>
                <a:latin typeface="Comic Sans MS"/>
                <a:cs typeface="Comic Sans MS"/>
              </a:rPr>
              <a:t>GEIA Standard 836-2002 Configuration Management Data Exchange and Interoperability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a:xfrm>
            <a:off x="1" y="1"/>
            <a:ext cx="7326678" cy="966830"/>
          </a:xfrm>
        </p:spPr>
        <p:txBody>
          <a:bodyPr>
            <a:normAutofit/>
          </a:bodyPr>
          <a:lstStyle/>
          <a:p>
            <a:r>
              <a:rPr lang="en-US" dirty="0">
                <a:solidFill>
                  <a:srgbClr val="000000"/>
                </a:solidFill>
              </a:rPr>
              <a:t>Source Code </a:t>
            </a:r>
            <a:r>
              <a:rPr lang="en-US" dirty="0" smtClean="0">
                <a:solidFill>
                  <a:srgbClr val="000000"/>
                </a:solidFill>
              </a:rPr>
              <a:t>Management</a:t>
            </a:r>
            <a:endParaRPr lang="en-US" dirty="0">
              <a:solidFill>
                <a:srgbClr val="000000"/>
              </a:solidFill>
              <a:latin typeface="36 Helvetica ThinItalic" charset="0"/>
            </a:endParaRPr>
          </a:p>
        </p:txBody>
      </p:sp>
      <p:sp>
        <p:nvSpPr>
          <p:cNvPr id="823299" name="Rectangle 3"/>
          <p:cNvSpPr>
            <a:spLocks noGrp="1" noChangeArrowheads="1"/>
          </p:cNvSpPr>
          <p:nvPr>
            <p:ph type="body" idx="1"/>
          </p:nvPr>
        </p:nvSpPr>
        <p:spPr>
          <a:xfrm>
            <a:off x="432937" y="1226576"/>
            <a:ext cx="7781679" cy="4879340"/>
          </a:xfrm>
        </p:spPr>
        <p:txBody>
          <a:bodyPr/>
          <a:lstStyle/>
          <a:p>
            <a:pPr>
              <a:spcBef>
                <a:spcPct val="0"/>
              </a:spcBef>
            </a:pPr>
            <a:r>
              <a:rPr lang="en-US" dirty="0">
                <a:solidFill>
                  <a:srgbClr val="000000"/>
                </a:solidFill>
              </a:rPr>
              <a:t>One of the important parts of configuration </a:t>
            </a:r>
            <a:r>
              <a:rPr lang="en-US" dirty="0" smtClean="0">
                <a:solidFill>
                  <a:srgbClr val="000000"/>
                </a:solidFill>
              </a:rPr>
              <a:t>management</a:t>
            </a:r>
          </a:p>
          <a:p>
            <a:pPr>
              <a:spcBef>
                <a:spcPct val="0"/>
              </a:spcBef>
            </a:pPr>
            <a:r>
              <a:rPr lang="en-US" dirty="0" smtClean="0">
                <a:solidFill>
                  <a:srgbClr val="000000"/>
                </a:solidFill>
              </a:rPr>
              <a:t>For any development project you need </a:t>
            </a:r>
            <a:r>
              <a:rPr lang="en-US" dirty="0">
                <a:solidFill>
                  <a:srgbClr val="000000"/>
                </a:solidFill>
              </a:rPr>
              <a:t>to have a</a:t>
            </a:r>
            <a:r>
              <a:rPr lang="en-US" dirty="0" smtClean="0">
                <a:solidFill>
                  <a:srgbClr val="000000"/>
                </a:solidFill>
              </a:rPr>
              <a:t> SCM plan</a:t>
            </a:r>
          </a:p>
          <a:p>
            <a:pPr>
              <a:spcBef>
                <a:spcPct val="0"/>
              </a:spcBef>
            </a:pPr>
            <a:r>
              <a:rPr lang="en-US" dirty="0" smtClean="0">
                <a:solidFill>
                  <a:srgbClr val="000000"/>
                </a:solidFill>
              </a:rPr>
              <a:t>SCM is closely connected with </a:t>
            </a:r>
            <a:r>
              <a:rPr lang="en-US" u="sng" dirty="0" smtClean="0">
                <a:solidFill>
                  <a:srgbClr val="000000"/>
                </a:solidFill>
              </a:rPr>
              <a:t>team workflow</a:t>
            </a:r>
          </a:p>
          <a:p>
            <a:pPr lvl="1">
              <a:spcBef>
                <a:spcPct val="0"/>
              </a:spcBef>
            </a:pPr>
            <a:r>
              <a:rPr lang="en-US" dirty="0" smtClean="0">
                <a:solidFill>
                  <a:srgbClr val="3366FF"/>
                </a:solidFill>
              </a:rPr>
              <a:t>Workflow defines how SCM is done</a:t>
            </a:r>
          </a:p>
          <a:p>
            <a:pPr lvl="1">
              <a:spcBef>
                <a:spcPct val="0"/>
              </a:spcBef>
            </a:pPr>
            <a:r>
              <a:rPr lang="en-US" dirty="0" smtClean="0">
                <a:solidFill>
                  <a:srgbClr val="3366FF"/>
                </a:solidFill>
              </a:rPr>
              <a:t>How tools are used</a:t>
            </a:r>
          </a:p>
          <a:p>
            <a:endParaRPr lang="en-US" dirty="0">
              <a:solidFill>
                <a:srgbClr val="000000"/>
              </a:solidFill>
            </a:endParaRPr>
          </a:p>
          <a:p>
            <a:pPr>
              <a:spcBef>
                <a:spcPct val="0"/>
              </a:spcBef>
            </a:pPr>
            <a:endParaRPr lang="en-US" i="1" dirty="0">
              <a:solidFill>
                <a:srgbClr val="000000"/>
              </a:solidFill>
            </a:endParaRPr>
          </a:p>
          <a:p>
            <a:pPr>
              <a:spcBef>
                <a:spcPct val="0"/>
              </a:spcBef>
            </a:pPr>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Complicating factors for SCM</a:t>
            </a:r>
            <a:endParaRPr lang="en-US" dirty="0"/>
          </a:p>
        </p:txBody>
      </p:sp>
      <p:sp>
        <p:nvSpPr>
          <p:cNvPr id="3" name="Content Placeholder 2"/>
          <p:cNvSpPr>
            <a:spLocks noGrp="1"/>
          </p:cNvSpPr>
          <p:nvPr>
            <p:ph idx="1"/>
          </p:nvPr>
        </p:nvSpPr>
        <p:spPr/>
        <p:txBody>
          <a:bodyPr/>
          <a:lstStyle/>
          <a:p>
            <a:r>
              <a:rPr lang="en-US" dirty="0" smtClean="0"/>
              <a:t>Multiple versions</a:t>
            </a:r>
          </a:p>
          <a:p>
            <a:r>
              <a:rPr lang="en-US" dirty="0" smtClean="0"/>
              <a:t>Multiple branches (e.g., development, bug fix, old releases)</a:t>
            </a:r>
          </a:p>
          <a:p>
            <a:r>
              <a:rPr lang="en-US" dirty="0" smtClean="0"/>
              <a:t>Multiple authors</a:t>
            </a:r>
          </a:p>
          <a:p>
            <a:r>
              <a:rPr lang="en-US" dirty="0" smtClean="0"/>
              <a:t>Concurrent activities</a:t>
            </a:r>
          </a:p>
          <a:p>
            <a:r>
              <a:rPr lang="en-US" dirty="0" smtClean="0"/>
              <a:t>Geographical distribution</a:t>
            </a:r>
          </a:p>
          <a:p>
            <a:r>
              <a:rPr lang="en-US" dirty="0" smtClean="0"/>
              <a:t>Disk crashes, human errors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SCM Model Differences</a:t>
            </a:r>
            <a:endParaRPr lang="en-US" dirty="0"/>
          </a:p>
        </p:txBody>
      </p:sp>
      <p:sp>
        <p:nvSpPr>
          <p:cNvPr id="3" name="Content Placeholder 2"/>
          <p:cNvSpPr>
            <a:spLocks noGrp="1"/>
          </p:cNvSpPr>
          <p:nvPr>
            <p:ph idx="1"/>
          </p:nvPr>
        </p:nvSpPr>
        <p:spPr/>
        <p:txBody>
          <a:bodyPr/>
          <a:lstStyle/>
          <a:p>
            <a:r>
              <a:rPr lang="en-US" dirty="0" smtClean="0"/>
              <a:t>Centralized vs. Distributed</a:t>
            </a:r>
          </a:p>
          <a:p>
            <a:r>
              <a:rPr lang="en-US" dirty="0" smtClean="0"/>
              <a:t>Pushed vs. pulled updates</a:t>
            </a:r>
          </a:p>
          <a:p>
            <a:r>
              <a:rPr lang="en-US" dirty="0" smtClean="0"/>
              <a:t>Handling of concurrent updates</a:t>
            </a:r>
          </a:p>
          <a:p>
            <a:pPr lvl="1"/>
            <a:r>
              <a:rPr lang="en-US" dirty="0" smtClean="0">
                <a:solidFill>
                  <a:srgbClr val="558ED5"/>
                </a:solidFill>
              </a:rPr>
              <a:t>Atomic commit operations (transactions)</a:t>
            </a:r>
          </a:p>
          <a:p>
            <a:pPr lvl="1"/>
            <a:r>
              <a:rPr lang="en-US" dirty="0" smtClean="0">
                <a:solidFill>
                  <a:srgbClr val="558ED5"/>
                </a:solidFill>
              </a:rPr>
              <a:t>File locking</a:t>
            </a:r>
          </a:p>
          <a:p>
            <a:pPr lvl="1"/>
            <a:r>
              <a:rPr lang="en-US" dirty="0" smtClean="0">
                <a:solidFill>
                  <a:srgbClr val="558ED5"/>
                </a:solidFill>
              </a:rPr>
              <a:t>Version merging</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many SCM tools</a:t>
            </a:r>
            <a:endParaRPr lang="en-US" dirty="0"/>
          </a:p>
        </p:txBody>
      </p:sp>
      <p:sp>
        <p:nvSpPr>
          <p:cNvPr id="3" name="Content Placeholder 2"/>
          <p:cNvSpPr>
            <a:spLocks noGrp="1"/>
          </p:cNvSpPr>
          <p:nvPr>
            <p:ph idx="1"/>
          </p:nvPr>
        </p:nvSpPr>
        <p:spPr/>
        <p:txBody>
          <a:bodyPr/>
          <a:lstStyle/>
          <a:p>
            <a:r>
              <a:rPr lang="en-US" dirty="0" smtClean="0"/>
              <a:t>RCS</a:t>
            </a:r>
          </a:p>
          <a:p>
            <a:r>
              <a:rPr lang="en-US" dirty="0" smtClean="0"/>
              <a:t>CVS</a:t>
            </a:r>
          </a:p>
          <a:p>
            <a:r>
              <a:rPr lang="en-US" dirty="0" smtClean="0"/>
              <a:t>Subversion (</a:t>
            </a:r>
            <a:r>
              <a:rPr lang="en-US" dirty="0" err="1" smtClean="0"/>
              <a:t>svn</a:t>
            </a:r>
            <a:r>
              <a:rPr lang="en-US" dirty="0" smtClean="0"/>
              <a:t>)</a:t>
            </a:r>
          </a:p>
          <a:p>
            <a:r>
              <a:rPr lang="en-US" dirty="0" err="1" smtClean="0"/>
              <a:t>Git</a:t>
            </a:r>
            <a:endParaRPr lang="en-US" dirty="0" smtClean="0"/>
          </a:p>
          <a:p>
            <a:r>
              <a:rPr lang="en-US" dirty="0" smtClean="0"/>
              <a:t>Mercurial (hg)</a:t>
            </a:r>
          </a:p>
          <a:p>
            <a:r>
              <a:rPr lang="en-US" dirty="0" smtClean="0"/>
              <a:t>Bazaar (</a:t>
            </a:r>
            <a:r>
              <a:rPr lang="en-US" dirty="0" err="1" smtClean="0"/>
              <a:t>bzr</a:t>
            </a:r>
            <a:r>
              <a:rPr lang="en-US" dirty="0" smtClean="0"/>
              <a:t>)</a:t>
            </a:r>
          </a:p>
          <a:p>
            <a:r>
              <a:rPr lang="en-US" dirty="0" smtClean="0"/>
              <a:t>… many more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and concepts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File vs. configuration</a:t>
            </a:r>
          </a:p>
          <a:p>
            <a:r>
              <a:rPr lang="en-US" dirty="0" smtClean="0"/>
              <a:t>Version/revision numbers</a:t>
            </a:r>
          </a:p>
          <a:p>
            <a:r>
              <a:rPr lang="en-US" dirty="0" smtClean="0"/>
              <a:t>Timestamps</a:t>
            </a:r>
          </a:p>
          <a:p>
            <a:r>
              <a:rPr lang="en-US" dirty="0" smtClean="0"/>
              <a:t>Releases</a:t>
            </a:r>
          </a:p>
          <a:p>
            <a:r>
              <a:rPr lang="en-US" dirty="0" smtClean="0"/>
              <a:t>Repository</a:t>
            </a:r>
          </a:p>
          <a:p>
            <a:r>
              <a:rPr lang="en-US" dirty="0" smtClean="0"/>
              <a:t>Working copy, or sandbox</a:t>
            </a:r>
          </a:p>
          <a:p>
            <a:r>
              <a:rPr lang="en-US" dirty="0" smtClean="0"/>
              <a:t>Baseline/trunk/mainline/master</a:t>
            </a:r>
          </a:p>
          <a:p>
            <a:r>
              <a:rPr lang="en-US" dirty="0" smtClean="0"/>
              <a:t>Branches/forks</a:t>
            </a:r>
          </a:p>
          <a:p>
            <a:r>
              <a:rPr lang="en-US" dirty="0" smtClean="0"/>
              <a:t>Change list or patch</a:t>
            </a:r>
          </a:p>
        </p:txBody>
      </p:sp>
      <p:pic>
        <p:nvPicPr>
          <p:cNvPr id="5" name="Picture 4"/>
          <p:cNvPicPr>
            <a:picLocks noChangeAspect="1"/>
          </p:cNvPicPr>
          <p:nvPr/>
        </p:nvPicPr>
        <p:blipFill>
          <a:blip r:embed="rId2"/>
          <a:stretch>
            <a:fillRect/>
          </a:stretch>
        </p:blipFill>
        <p:spPr>
          <a:xfrm>
            <a:off x="6446762" y="512763"/>
            <a:ext cx="2286000" cy="5613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terms and concepts</a:t>
            </a:r>
            <a:endParaRPr lang="en-US" dirty="0"/>
          </a:p>
        </p:txBody>
      </p:sp>
      <p:sp>
        <p:nvSpPr>
          <p:cNvPr id="3" name="Content Placeholder 2"/>
          <p:cNvSpPr>
            <a:spLocks noGrp="1"/>
          </p:cNvSpPr>
          <p:nvPr>
            <p:ph idx="1"/>
          </p:nvPr>
        </p:nvSpPr>
        <p:spPr/>
        <p:txBody>
          <a:bodyPr>
            <a:normAutofit lnSpcReduction="10000"/>
          </a:bodyPr>
          <a:lstStyle/>
          <a:p>
            <a:r>
              <a:rPr lang="en-US" dirty="0" smtClean="0"/>
              <a:t>“Checkout” </a:t>
            </a:r>
            <a:r>
              <a:rPr lang="en-US" dirty="0" smtClean="0">
                <a:solidFill>
                  <a:srgbClr val="D96E70"/>
                </a:solidFill>
              </a:rPr>
              <a:t>has multiple meanings</a:t>
            </a:r>
          </a:p>
          <a:p>
            <a:pPr lvl="1"/>
            <a:r>
              <a:rPr lang="en-US" dirty="0" smtClean="0">
                <a:solidFill>
                  <a:schemeClr val="tx2">
                    <a:lumMod val="60000"/>
                    <a:lumOff val="40000"/>
                  </a:schemeClr>
                </a:solidFill>
              </a:rPr>
              <a:t>Get local working copy (or make it visible?)</a:t>
            </a:r>
          </a:p>
          <a:p>
            <a:pPr lvl="1"/>
            <a:r>
              <a:rPr lang="en-US" dirty="0" smtClean="0">
                <a:solidFill>
                  <a:schemeClr val="tx2">
                    <a:lumMod val="60000"/>
                    <a:lumOff val="40000"/>
                  </a:schemeClr>
                </a:solidFill>
              </a:rPr>
              <a:t>Locked, or not?</a:t>
            </a:r>
          </a:p>
          <a:p>
            <a:pPr lvl="1"/>
            <a:r>
              <a:rPr lang="en-US" dirty="0" smtClean="0">
                <a:solidFill>
                  <a:schemeClr val="tx2">
                    <a:lumMod val="60000"/>
                    <a:lumOff val="40000"/>
                  </a:schemeClr>
                </a:solidFill>
              </a:rPr>
              <a:t>Configuration versus file</a:t>
            </a:r>
          </a:p>
          <a:p>
            <a:r>
              <a:rPr lang="en-US" dirty="0" smtClean="0"/>
              <a:t>Export/import</a:t>
            </a:r>
          </a:p>
          <a:p>
            <a:r>
              <a:rPr lang="en-US" dirty="0" smtClean="0"/>
              <a:t>Commit</a:t>
            </a:r>
          </a:p>
          <a:p>
            <a:r>
              <a:rPr lang="en-US" dirty="0" smtClean="0"/>
              <a:t>Conflict (superficial, or deep)</a:t>
            </a:r>
          </a:p>
          <a:p>
            <a:r>
              <a:rPr lang="en-US" dirty="0" smtClean="0"/>
              <a:t>Merge</a:t>
            </a:r>
          </a:p>
          <a:p>
            <a:r>
              <a:rPr lang="en-US" dirty="0" smtClean="0"/>
              <a:t>Tags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Centralized vs. distributed SCM models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is SCM?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SCM</a:t>
            </a:r>
            <a:endParaRPr lang="en-US" dirty="0"/>
          </a:p>
        </p:txBody>
      </p:sp>
      <p:sp>
        <p:nvSpPr>
          <p:cNvPr id="3" name="Content Placeholder 2"/>
          <p:cNvSpPr>
            <a:spLocks noGrp="1"/>
          </p:cNvSpPr>
          <p:nvPr>
            <p:ph idx="1"/>
          </p:nvPr>
        </p:nvSpPr>
        <p:spPr>
          <a:xfrm>
            <a:off x="196564" y="5176762"/>
            <a:ext cx="8739532" cy="1257905"/>
          </a:xfrm>
        </p:spPr>
        <p:txBody>
          <a:bodyPr>
            <a:normAutofit fontScale="85000" lnSpcReduction="20000"/>
          </a:bodyPr>
          <a:lstStyle/>
          <a:p>
            <a:pPr>
              <a:buNone/>
            </a:pPr>
            <a:r>
              <a:rPr lang="en-US" sz="3294" dirty="0" smtClean="0"/>
              <a:t>Operations require </a:t>
            </a:r>
            <a:r>
              <a:rPr lang="en-US" sz="3294" dirty="0" smtClean="0">
                <a:solidFill>
                  <a:srgbClr val="FF0000"/>
                </a:solidFill>
              </a:rPr>
              <a:t>server</a:t>
            </a:r>
          </a:p>
          <a:p>
            <a:pPr lvl="1"/>
            <a:r>
              <a:rPr lang="en-US" dirty="0" smtClean="0"/>
              <a:t>single point of failure</a:t>
            </a:r>
          </a:p>
          <a:p>
            <a:pPr lvl="1"/>
            <a:r>
              <a:rPr lang="en-US" dirty="0" smtClean="0"/>
              <a:t>bottleneck</a:t>
            </a:r>
          </a:p>
          <a:p>
            <a:endParaRPr lang="en-US" dirty="0"/>
          </a:p>
        </p:txBody>
      </p:sp>
      <p:pic>
        <p:nvPicPr>
          <p:cNvPr id="4" name="Picture 3"/>
          <p:cNvPicPr>
            <a:picLocks noChangeAspect="1"/>
          </p:cNvPicPr>
          <p:nvPr/>
        </p:nvPicPr>
        <p:blipFill>
          <a:blip r:embed="rId2"/>
          <a:stretch>
            <a:fillRect/>
          </a:stretch>
        </p:blipFill>
        <p:spPr>
          <a:xfrm>
            <a:off x="2431925" y="1143001"/>
            <a:ext cx="6458593" cy="4033761"/>
          </a:xfrm>
          <a:prstGeom prst="rect">
            <a:avLst/>
          </a:prstGeom>
        </p:spPr>
      </p:pic>
      <p:sp>
        <p:nvSpPr>
          <p:cNvPr id="5" name="TextBox 4"/>
          <p:cNvSpPr txBox="1"/>
          <p:nvPr/>
        </p:nvSpPr>
        <p:spPr>
          <a:xfrm>
            <a:off x="979714" y="6434667"/>
            <a:ext cx="6147837" cy="369332"/>
          </a:xfrm>
          <a:prstGeom prst="rect">
            <a:avLst/>
          </a:prstGeom>
          <a:noFill/>
        </p:spPr>
        <p:txBody>
          <a:bodyPr wrap="none" rtlCol="0">
            <a:spAutoFit/>
          </a:bodyPr>
          <a:lstStyle/>
          <a:p>
            <a:r>
              <a:rPr lang="en-US" dirty="0" smtClean="0">
                <a:hlinkClick r:id="rId3"/>
              </a:rPr>
              <a:t>http://edgyu.excess.org/git-tutorial/2008-07-09/intro-to-git.pdf</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Decentralized SCM</a:t>
            </a:r>
            <a:endParaRPr lang="en-US" dirty="0"/>
          </a:p>
        </p:txBody>
      </p:sp>
      <p:sp>
        <p:nvSpPr>
          <p:cNvPr id="3" name="Content Placeholder 2"/>
          <p:cNvSpPr>
            <a:spLocks noGrp="1"/>
          </p:cNvSpPr>
          <p:nvPr>
            <p:ph idx="1"/>
          </p:nvPr>
        </p:nvSpPr>
        <p:spPr>
          <a:xfrm>
            <a:off x="196564" y="5400524"/>
            <a:ext cx="8739532" cy="737810"/>
          </a:xfrm>
        </p:spPr>
        <p:txBody>
          <a:bodyPr>
            <a:normAutofit/>
          </a:bodyPr>
          <a:lstStyle/>
          <a:p>
            <a:pPr>
              <a:buNone/>
            </a:pPr>
            <a:r>
              <a:rPr lang="en-US" sz="2800" dirty="0" smtClean="0"/>
              <a:t>Anyone can be a server</a:t>
            </a:r>
          </a:p>
          <a:p>
            <a:pPr>
              <a:buNone/>
            </a:pPr>
            <a:endParaRPr lang="en-US" sz="2800" dirty="0"/>
          </a:p>
        </p:txBody>
      </p:sp>
      <p:pic>
        <p:nvPicPr>
          <p:cNvPr id="4" name="Picture 3"/>
          <p:cNvPicPr>
            <a:picLocks noChangeAspect="1"/>
          </p:cNvPicPr>
          <p:nvPr/>
        </p:nvPicPr>
        <p:blipFill>
          <a:blip r:embed="rId2"/>
          <a:stretch>
            <a:fillRect/>
          </a:stretch>
        </p:blipFill>
        <p:spPr>
          <a:xfrm>
            <a:off x="1854357" y="1143000"/>
            <a:ext cx="7081739" cy="4257524"/>
          </a:xfrm>
          <a:prstGeom prst="rect">
            <a:avLst/>
          </a:prstGeom>
        </p:spPr>
      </p:pic>
      <p:sp>
        <p:nvSpPr>
          <p:cNvPr id="5" name="TextBox 4"/>
          <p:cNvSpPr txBox="1"/>
          <p:nvPr/>
        </p:nvSpPr>
        <p:spPr>
          <a:xfrm>
            <a:off x="979714" y="6434667"/>
            <a:ext cx="6147837" cy="369332"/>
          </a:xfrm>
          <a:prstGeom prst="rect">
            <a:avLst/>
          </a:prstGeom>
          <a:noFill/>
        </p:spPr>
        <p:txBody>
          <a:bodyPr wrap="none" rtlCol="0">
            <a:spAutoFit/>
          </a:bodyPr>
          <a:lstStyle/>
          <a:p>
            <a:r>
              <a:rPr lang="en-US" dirty="0" smtClean="0">
                <a:hlinkClick r:id="rId3"/>
              </a:rPr>
              <a:t>http://edgyu.excess.org/git-tutorial/2008-07-09/intro-to-git.pdf</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decentralized SCM works.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a global repository</a:t>
            </a:r>
            <a:endParaRPr lang="en-US" dirty="0"/>
          </a:p>
        </p:txBody>
      </p:sp>
      <p:pic>
        <p:nvPicPr>
          <p:cNvPr id="5" name="Picture 4"/>
          <p:cNvPicPr>
            <a:picLocks noChangeAspect="1"/>
          </p:cNvPicPr>
          <p:nvPr/>
        </p:nvPicPr>
        <p:blipFill>
          <a:blip r:embed="rId2"/>
          <a:stretch>
            <a:fillRect/>
          </a:stretch>
        </p:blipFill>
        <p:spPr>
          <a:xfrm>
            <a:off x="515862" y="991810"/>
            <a:ext cx="3225800" cy="1320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Clone</a:t>
            </a:r>
            <a:r>
              <a:rPr lang="en-US" dirty="0" smtClean="0"/>
              <a:t> it</a:t>
            </a:r>
            <a:endParaRPr lang="en-US" dirty="0"/>
          </a:p>
        </p:txBody>
      </p:sp>
      <p:pic>
        <p:nvPicPr>
          <p:cNvPr id="4" name="Picture 3"/>
          <p:cNvPicPr>
            <a:picLocks noChangeAspect="1"/>
          </p:cNvPicPr>
          <p:nvPr/>
        </p:nvPicPr>
        <p:blipFill>
          <a:blip r:embed="rId2"/>
          <a:stretch>
            <a:fillRect/>
          </a:stretch>
        </p:blipFill>
        <p:spPr>
          <a:xfrm>
            <a:off x="423333" y="1143000"/>
            <a:ext cx="4363582" cy="433058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make cheap local clones via links</a:t>
            </a:r>
            <a:endParaRPr lang="en-US" dirty="0"/>
          </a:p>
        </p:txBody>
      </p:sp>
      <p:pic>
        <p:nvPicPr>
          <p:cNvPr id="4" name="Picture 3"/>
          <p:cNvPicPr>
            <a:picLocks noChangeAspect="1"/>
          </p:cNvPicPr>
          <p:nvPr/>
        </p:nvPicPr>
        <p:blipFill>
          <a:blip r:embed="rId2"/>
          <a:stretch>
            <a:fillRect/>
          </a:stretch>
        </p:blipFill>
        <p:spPr>
          <a:xfrm>
            <a:off x="2588381" y="1143000"/>
            <a:ext cx="5304668" cy="5314811"/>
          </a:xfrm>
          <a:prstGeom prst="rect">
            <a:avLst/>
          </a:prstGeom>
        </p:spPr>
      </p:pic>
      <p:sp>
        <p:nvSpPr>
          <p:cNvPr id="5" name="TextBox 4"/>
          <p:cNvSpPr txBox="1"/>
          <p:nvPr/>
        </p:nvSpPr>
        <p:spPr>
          <a:xfrm>
            <a:off x="979714" y="6434667"/>
            <a:ext cx="6147837" cy="369332"/>
          </a:xfrm>
          <a:prstGeom prst="rect">
            <a:avLst/>
          </a:prstGeom>
          <a:noFill/>
        </p:spPr>
        <p:txBody>
          <a:bodyPr wrap="none" rtlCol="0">
            <a:spAutoFit/>
          </a:bodyPr>
          <a:lstStyle/>
          <a:p>
            <a:r>
              <a:rPr lang="en-US" dirty="0" smtClean="0">
                <a:hlinkClick r:id="rId3"/>
              </a:rPr>
              <a:t>http://edgyu.excess.org/git-tutorial/2008-07-09/intro-to-git.pdf</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can be </a:t>
            </a:r>
            <a:r>
              <a:rPr lang="en-US" u="sng" dirty="0" smtClean="0"/>
              <a:t>pushed </a:t>
            </a:r>
            <a:r>
              <a:rPr lang="en-US" dirty="0" smtClean="0"/>
              <a:t>back upstream</a:t>
            </a:r>
            <a:endParaRPr lang="en-US" u="sng" dirty="0"/>
          </a:p>
        </p:txBody>
      </p:sp>
      <p:pic>
        <p:nvPicPr>
          <p:cNvPr id="4" name="Picture 3"/>
          <p:cNvPicPr>
            <a:picLocks noChangeAspect="1"/>
          </p:cNvPicPr>
          <p:nvPr/>
        </p:nvPicPr>
        <p:blipFill>
          <a:blip r:embed="rId2"/>
          <a:stretch>
            <a:fillRect/>
          </a:stretch>
        </p:blipFill>
        <p:spPr>
          <a:xfrm>
            <a:off x="2612572" y="1143000"/>
            <a:ext cx="5475212" cy="5454433"/>
          </a:xfrm>
          <a:prstGeom prst="rect">
            <a:avLst/>
          </a:prstGeom>
        </p:spPr>
      </p:pic>
      <p:sp>
        <p:nvSpPr>
          <p:cNvPr id="5" name="TextBox 4"/>
          <p:cNvSpPr txBox="1"/>
          <p:nvPr/>
        </p:nvSpPr>
        <p:spPr>
          <a:xfrm>
            <a:off x="979714" y="6434667"/>
            <a:ext cx="6147837" cy="369332"/>
          </a:xfrm>
          <a:prstGeom prst="rect">
            <a:avLst/>
          </a:prstGeom>
          <a:noFill/>
        </p:spPr>
        <p:txBody>
          <a:bodyPr wrap="none" rtlCol="0">
            <a:spAutoFit/>
          </a:bodyPr>
          <a:lstStyle/>
          <a:p>
            <a:r>
              <a:rPr lang="en-US" dirty="0" smtClean="0">
                <a:hlinkClick r:id="rId3"/>
              </a:rPr>
              <a:t>http://edgyu.excess.org/git-tutorial/2008-07-09/intro-to-git.pdf</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published to web</a:t>
            </a:r>
            <a:endParaRPr lang="en-US" dirty="0"/>
          </a:p>
        </p:txBody>
      </p:sp>
      <p:pic>
        <p:nvPicPr>
          <p:cNvPr id="4" name="Picture 3"/>
          <p:cNvPicPr>
            <a:picLocks noChangeAspect="1"/>
          </p:cNvPicPr>
          <p:nvPr/>
        </p:nvPicPr>
        <p:blipFill>
          <a:blip r:embed="rId2"/>
          <a:stretch>
            <a:fillRect/>
          </a:stretch>
        </p:blipFill>
        <p:spPr>
          <a:xfrm>
            <a:off x="1022594" y="1375758"/>
            <a:ext cx="7660102" cy="5191956"/>
          </a:xfrm>
          <a:prstGeom prst="rect">
            <a:avLst/>
          </a:prstGeom>
        </p:spPr>
      </p:pic>
      <p:sp>
        <p:nvSpPr>
          <p:cNvPr id="5" name="TextBox 4"/>
          <p:cNvSpPr txBox="1"/>
          <p:nvPr/>
        </p:nvSpPr>
        <p:spPr>
          <a:xfrm>
            <a:off x="979714" y="6434667"/>
            <a:ext cx="6147837" cy="369332"/>
          </a:xfrm>
          <a:prstGeom prst="rect">
            <a:avLst/>
          </a:prstGeom>
          <a:noFill/>
        </p:spPr>
        <p:txBody>
          <a:bodyPr wrap="none" rtlCol="0">
            <a:spAutoFit/>
          </a:bodyPr>
          <a:lstStyle/>
          <a:p>
            <a:r>
              <a:rPr lang="en-US" dirty="0" smtClean="0">
                <a:hlinkClick r:id="rId3"/>
              </a:rPr>
              <a:t>http://edgyu.excess.org/git-tutorial/2008-07-09/intro-to-git.pdf</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 shared with trusted peers</a:t>
            </a:r>
            <a:endParaRPr lang="en-US" dirty="0"/>
          </a:p>
        </p:txBody>
      </p:sp>
      <p:pic>
        <p:nvPicPr>
          <p:cNvPr id="4" name="Picture 3"/>
          <p:cNvPicPr>
            <a:picLocks noChangeAspect="1"/>
          </p:cNvPicPr>
          <p:nvPr/>
        </p:nvPicPr>
        <p:blipFill>
          <a:blip r:embed="rId2"/>
          <a:stretch>
            <a:fillRect/>
          </a:stretch>
        </p:blipFill>
        <p:spPr>
          <a:xfrm>
            <a:off x="1182883" y="2004790"/>
            <a:ext cx="7525500" cy="3917384"/>
          </a:xfrm>
          <a:prstGeom prst="rect">
            <a:avLst/>
          </a:prstGeom>
        </p:spPr>
      </p:pic>
      <p:sp>
        <p:nvSpPr>
          <p:cNvPr id="5" name="TextBox 4"/>
          <p:cNvSpPr txBox="1"/>
          <p:nvPr/>
        </p:nvSpPr>
        <p:spPr>
          <a:xfrm>
            <a:off x="979714" y="6434667"/>
            <a:ext cx="6147837" cy="369332"/>
          </a:xfrm>
          <a:prstGeom prst="rect">
            <a:avLst/>
          </a:prstGeom>
          <a:noFill/>
        </p:spPr>
        <p:txBody>
          <a:bodyPr wrap="none" rtlCol="0">
            <a:spAutoFit/>
          </a:bodyPr>
          <a:lstStyle/>
          <a:p>
            <a:r>
              <a:rPr lang="en-US" dirty="0" smtClean="0">
                <a:hlinkClick r:id="rId3"/>
              </a:rPr>
              <a:t>http://edgyu.excess.org/git-tutorial/2008-07-09/intro-to-git.pdf</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decentralization</a:t>
            </a:r>
            <a:endParaRPr lang="en-US" dirty="0"/>
          </a:p>
        </p:txBody>
      </p:sp>
      <p:sp>
        <p:nvSpPr>
          <p:cNvPr id="3" name="Content Placeholder 2"/>
          <p:cNvSpPr>
            <a:spLocks noGrp="1"/>
          </p:cNvSpPr>
          <p:nvPr>
            <p:ph idx="1"/>
          </p:nvPr>
        </p:nvSpPr>
        <p:spPr/>
        <p:txBody>
          <a:bodyPr/>
          <a:lstStyle/>
          <a:p>
            <a:r>
              <a:rPr lang="en-US" dirty="0" smtClean="0"/>
              <a:t>Non-intrusive micro-commits</a:t>
            </a:r>
          </a:p>
          <a:p>
            <a:r>
              <a:rPr lang="en-US" dirty="0" smtClean="0"/>
              <a:t>Detached operation (off net)</a:t>
            </a:r>
          </a:p>
          <a:p>
            <a:r>
              <a:rPr lang="en-US" dirty="0" smtClean="0"/>
              <a:t>No single point of failure</a:t>
            </a:r>
          </a:p>
          <a:p>
            <a:r>
              <a:rPr lang="en-US" dirty="0" smtClean="0"/>
              <a:t>Backups are trivial</a:t>
            </a:r>
          </a:p>
          <a:p>
            <a:r>
              <a:rPr lang="en-US" dirty="0" smtClean="0"/>
              <a:t>Very flexible</a:t>
            </a:r>
          </a:p>
          <a:p>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SCM goals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3366FF"/>
                </a:solidFill>
              </a:rPr>
              <a:t>Manage the changes </a:t>
            </a:r>
            <a:r>
              <a:rPr lang="en-US" dirty="0" smtClean="0"/>
              <a:t>to documents, programs, files, etc.</a:t>
            </a:r>
          </a:p>
          <a:p>
            <a:r>
              <a:rPr lang="en-US" dirty="0" smtClean="0">
                <a:solidFill>
                  <a:srgbClr val="3366FF"/>
                </a:solidFill>
              </a:rPr>
              <a:t>Track history</a:t>
            </a:r>
          </a:p>
          <a:p>
            <a:r>
              <a:rPr lang="en-US" dirty="0" smtClean="0">
                <a:solidFill>
                  <a:srgbClr val="3366FF"/>
                </a:solidFill>
              </a:rPr>
              <a:t>Identify person responsible </a:t>
            </a:r>
            <a:r>
              <a:rPr lang="en-US" dirty="0" smtClean="0"/>
              <a:t>for each change, and reasons</a:t>
            </a:r>
          </a:p>
          <a:p>
            <a:r>
              <a:rPr lang="en-US" dirty="0" smtClean="0">
                <a:solidFill>
                  <a:srgbClr val="3366FF"/>
                </a:solidFill>
              </a:rPr>
              <a:t>Recover</a:t>
            </a:r>
            <a:r>
              <a:rPr lang="en-US" dirty="0" smtClean="0"/>
              <a:t> (roll back to) previous versions as necessary</a:t>
            </a:r>
          </a:p>
          <a:p>
            <a:r>
              <a:rPr lang="en-US" dirty="0" smtClean="0">
                <a:solidFill>
                  <a:srgbClr val="3366FF"/>
                </a:solidFill>
              </a:rPr>
              <a:t>Maintain sets of compatible versions</a:t>
            </a:r>
            <a:r>
              <a:rPr lang="en-US" dirty="0" smtClean="0"/>
              <a:t> of files (configurations)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with decentralization</a:t>
            </a:r>
            <a:endParaRPr lang="en-US" dirty="0"/>
          </a:p>
        </p:txBody>
      </p:sp>
      <p:sp>
        <p:nvSpPr>
          <p:cNvPr id="3" name="Content Placeholder 2"/>
          <p:cNvSpPr>
            <a:spLocks noGrp="1"/>
          </p:cNvSpPr>
          <p:nvPr>
            <p:ph idx="1"/>
          </p:nvPr>
        </p:nvSpPr>
        <p:spPr/>
        <p:txBody>
          <a:bodyPr/>
          <a:lstStyle/>
          <a:p>
            <a:r>
              <a:rPr lang="en-US" dirty="0" smtClean="0"/>
              <a:t>No “locking”</a:t>
            </a:r>
          </a:p>
          <a:p>
            <a:r>
              <a:rPr lang="en-US" dirty="0" smtClean="0"/>
              <a:t>No single authoritative version</a:t>
            </a:r>
          </a:p>
          <a:p>
            <a:r>
              <a:rPr lang="en-US" dirty="0" smtClean="0"/>
              <a:t>Relies on clock synchronization</a:t>
            </a:r>
          </a:p>
          <a:p>
            <a:r>
              <a:rPr lang="en-US" dirty="0" smtClean="0"/>
              <a:t>Requires greater discipline, imposed by team </a:t>
            </a:r>
            <a:r>
              <a:rPr lang="en-US" u="sng" dirty="0" smtClean="0"/>
              <a:t>workflow rules</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Example workflow models</a:t>
            </a:r>
            <a:endParaRPr lang="en-US" dirty="0"/>
          </a:p>
        </p:txBody>
      </p:sp>
      <p:sp>
        <p:nvSpPr>
          <p:cNvPr id="5" name="Subtitle 4"/>
          <p:cNvSpPr>
            <a:spLocks noGrp="1"/>
          </p:cNvSpPr>
          <p:nvPr>
            <p:ph type="subTitle" idx="1"/>
          </p:nvPr>
        </p:nvSpPr>
        <p:spPr/>
        <p:txBody>
          <a:bodyPr/>
          <a:lstStyle/>
          <a:p>
            <a:r>
              <a:rPr lang="en-US" dirty="0" smtClean="0"/>
              <a:t>Suitable for use with </a:t>
            </a:r>
            <a:r>
              <a:rPr lang="en-US" dirty="0" err="1" smtClean="0"/>
              <a:t>Git</a:t>
            </a:r>
            <a:r>
              <a:rPr lang="en-US" dirty="0" smtClean="0"/>
              <a:t> or other distributed SCM tool.</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36750" y="2101850"/>
            <a:ext cx="5270500" cy="2654300"/>
          </a:xfrm>
          <a:prstGeom prst="rect">
            <a:avLst/>
          </a:prstGeom>
        </p:spPr>
      </p:pic>
      <p:pic>
        <p:nvPicPr>
          <p:cNvPr id="3" name="Picture 2"/>
          <p:cNvPicPr>
            <a:picLocks noChangeAspect="1"/>
          </p:cNvPicPr>
          <p:nvPr/>
        </p:nvPicPr>
        <p:blipFill>
          <a:blip r:embed="rId4"/>
          <a:stretch>
            <a:fillRect/>
          </a:stretch>
        </p:blipFill>
        <p:spPr>
          <a:xfrm>
            <a:off x="1397000" y="1841500"/>
            <a:ext cx="6350000" cy="3175000"/>
          </a:xfrm>
          <a:prstGeom prst="rect">
            <a:avLst/>
          </a:prstGeom>
        </p:spPr>
      </p:pic>
      <p:sp>
        <p:nvSpPr>
          <p:cNvPr id="4" name="TextBox 3"/>
          <p:cNvSpPr txBox="1"/>
          <p:nvPr/>
        </p:nvSpPr>
        <p:spPr>
          <a:xfrm>
            <a:off x="605997" y="362857"/>
            <a:ext cx="2661506" cy="584776"/>
          </a:xfrm>
          <a:prstGeom prst="rect">
            <a:avLst/>
          </a:prstGeom>
          <a:noFill/>
        </p:spPr>
        <p:txBody>
          <a:bodyPr wrap="none" rtlCol="0">
            <a:spAutoFit/>
          </a:bodyPr>
          <a:lstStyle/>
          <a:p>
            <a:r>
              <a:rPr lang="en-US" sz="3200" dirty="0" smtClean="0"/>
              <a:t>Agile workflow</a:t>
            </a:r>
            <a:endParaRPr lang="en-US" sz="3200" dirty="0"/>
          </a:p>
        </p:txBody>
      </p:sp>
      <p:sp>
        <p:nvSpPr>
          <p:cNvPr id="5" name="TextBox 4"/>
          <p:cNvSpPr txBox="1"/>
          <p:nvPr/>
        </p:nvSpPr>
        <p:spPr>
          <a:xfrm>
            <a:off x="762000" y="5508954"/>
            <a:ext cx="5939359" cy="646331"/>
          </a:xfrm>
          <a:prstGeom prst="rect">
            <a:avLst/>
          </a:prstGeom>
          <a:noFill/>
        </p:spPr>
        <p:txBody>
          <a:bodyPr wrap="none" rtlCol="0">
            <a:spAutoFit/>
          </a:bodyPr>
          <a:lstStyle/>
          <a:p>
            <a:r>
              <a:rPr lang="en-US" dirty="0" smtClean="0"/>
              <a:t>All developers are equal, all push changes to same repository.</a:t>
            </a:r>
          </a:p>
          <a:p>
            <a:r>
              <a:rPr lang="en-US" dirty="0" smtClean="0"/>
              <a:t>Repository is always up to date with the current “wave front”.</a:t>
            </a:r>
            <a:endParaRPr lang="en-US" dirty="0"/>
          </a:p>
        </p:txBody>
      </p:sp>
      <p:sp>
        <p:nvSpPr>
          <p:cNvPr id="6" name="Rectangle 5"/>
          <p:cNvSpPr/>
          <p:nvPr/>
        </p:nvSpPr>
        <p:spPr>
          <a:xfrm>
            <a:off x="51809" y="6488668"/>
            <a:ext cx="3215694" cy="369332"/>
          </a:xfrm>
          <a:prstGeom prst="rect">
            <a:avLst/>
          </a:prstGeom>
        </p:spPr>
        <p:txBody>
          <a:bodyPr wrap="none">
            <a:spAutoFit/>
          </a:bodyPr>
          <a:lstStyle/>
          <a:p>
            <a:r>
              <a:rPr lang="en-US" dirty="0" smtClean="0">
                <a:hlinkClick r:id="rId5" action="ppaction://hlinkfile"/>
              </a:rPr>
              <a:t>tp://progit.org/book/ch5-1.htm</a:t>
            </a:r>
            <a:r>
              <a:rPr lang="en-US" dirty="0" smtClean="0"/>
              <a:t>l</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3000" y="215900"/>
            <a:ext cx="5461000" cy="6426200"/>
          </a:xfrm>
          <a:prstGeom prst="rect">
            <a:avLst/>
          </a:prstGeom>
        </p:spPr>
      </p:pic>
      <p:sp>
        <p:nvSpPr>
          <p:cNvPr id="3" name="TextBox 2"/>
          <p:cNvSpPr txBox="1"/>
          <p:nvPr/>
        </p:nvSpPr>
        <p:spPr>
          <a:xfrm>
            <a:off x="338667" y="532190"/>
            <a:ext cx="2428519" cy="646331"/>
          </a:xfrm>
          <a:prstGeom prst="rect">
            <a:avLst/>
          </a:prstGeom>
          <a:noFill/>
        </p:spPr>
        <p:txBody>
          <a:bodyPr wrap="none" rtlCol="0">
            <a:spAutoFit/>
          </a:bodyPr>
          <a:lstStyle/>
          <a:p>
            <a:r>
              <a:rPr lang="en-US" dirty="0" smtClean="0"/>
              <a:t>UML Sequence Diagram</a:t>
            </a:r>
          </a:p>
          <a:p>
            <a:r>
              <a:rPr lang="en-US" dirty="0" smtClean="0"/>
              <a:t>for an Agile team.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42101" y="423334"/>
            <a:ext cx="4493995" cy="5994444"/>
          </a:xfrm>
          <a:prstGeom prst="rect">
            <a:avLst/>
          </a:prstGeom>
        </p:spPr>
      </p:pic>
      <p:sp>
        <p:nvSpPr>
          <p:cNvPr id="3" name="TextBox 2"/>
          <p:cNvSpPr txBox="1"/>
          <p:nvPr/>
        </p:nvSpPr>
        <p:spPr>
          <a:xfrm>
            <a:off x="605997" y="362857"/>
            <a:ext cx="2661506" cy="584776"/>
          </a:xfrm>
          <a:prstGeom prst="rect">
            <a:avLst/>
          </a:prstGeom>
          <a:noFill/>
        </p:spPr>
        <p:txBody>
          <a:bodyPr wrap="none" rtlCol="0">
            <a:spAutoFit/>
          </a:bodyPr>
          <a:lstStyle/>
          <a:p>
            <a:r>
              <a:rPr lang="en-US" sz="3200" dirty="0" smtClean="0"/>
              <a:t>Agile workflow</a:t>
            </a:r>
            <a:endParaRPr lang="en-US" sz="3200" dirty="0"/>
          </a:p>
        </p:txBody>
      </p:sp>
      <p:sp>
        <p:nvSpPr>
          <p:cNvPr id="5" name="TextBox 4"/>
          <p:cNvSpPr txBox="1"/>
          <p:nvPr/>
        </p:nvSpPr>
        <p:spPr>
          <a:xfrm>
            <a:off x="605997" y="6417778"/>
            <a:ext cx="8432304" cy="369332"/>
          </a:xfrm>
          <a:prstGeom prst="rect">
            <a:avLst/>
          </a:prstGeom>
          <a:noFill/>
        </p:spPr>
        <p:txBody>
          <a:bodyPr wrap="none" rtlCol="0">
            <a:spAutoFit/>
          </a:bodyPr>
          <a:lstStyle/>
          <a:p>
            <a:r>
              <a:rPr lang="en-US" dirty="0" smtClean="0">
                <a:hlinkClick r:id="rId4"/>
              </a:rPr>
              <a:t>http://nvie.com/wp-content/uploads/2009/12/Screen-shot-2009-12-24-at-11.32.03.png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000" y="2146300"/>
            <a:ext cx="6350000" cy="2565400"/>
          </a:xfrm>
          <a:prstGeom prst="rect">
            <a:avLst/>
          </a:prstGeom>
        </p:spPr>
      </p:pic>
      <p:sp>
        <p:nvSpPr>
          <p:cNvPr id="4" name="TextBox 3"/>
          <p:cNvSpPr txBox="1"/>
          <p:nvPr/>
        </p:nvSpPr>
        <p:spPr>
          <a:xfrm>
            <a:off x="608056" y="362857"/>
            <a:ext cx="3555781" cy="584776"/>
          </a:xfrm>
          <a:prstGeom prst="rect">
            <a:avLst/>
          </a:prstGeom>
          <a:noFill/>
        </p:spPr>
        <p:txBody>
          <a:bodyPr wrap="none" rtlCol="0">
            <a:spAutoFit/>
          </a:bodyPr>
          <a:lstStyle/>
          <a:p>
            <a:r>
              <a:rPr lang="en-US" sz="3200" dirty="0" smtClean="0"/>
              <a:t>Managed repository</a:t>
            </a:r>
            <a:endParaRPr lang="en-US" sz="3200" dirty="0"/>
          </a:p>
        </p:txBody>
      </p:sp>
      <p:sp>
        <p:nvSpPr>
          <p:cNvPr id="5" name="TextBox 4"/>
          <p:cNvSpPr txBox="1"/>
          <p:nvPr/>
        </p:nvSpPr>
        <p:spPr>
          <a:xfrm>
            <a:off x="762000" y="5878286"/>
            <a:ext cx="242938"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762000" y="5600095"/>
            <a:ext cx="6115639" cy="646331"/>
          </a:xfrm>
          <a:prstGeom prst="rect">
            <a:avLst/>
          </a:prstGeom>
          <a:noFill/>
        </p:spPr>
        <p:txBody>
          <a:bodyPr wrap="none" rtlCol="0">
            <a:spAutoFit/>
          </a:bodyPr>
          <a:lstStyle/>
          <a:p>
            <a:r>
              <a:rPr lang="en-US" dirty="0" smtClean="0"/>
              <a:t>Only one person can push changes to the blessed repository.</a:t>
            </a:r>
          </a:p>
          <a:p>
            <a:r>
              <a:rPr lang="en-US" dirty="0" smtClean="0"/>
              <a:t>Means less chance for accidents, but we now have a bottleneck.</a:t>
            </a:r>
            <a:endParaRPr lang="en-US" dirty="0"/>
          </a:p>
        </p:txBody>
      </p:sp>
      <p:sp>
        <p:nvSpPr>
          <p:cNvPr id="7" name="Rectangle 6"/>
          <p:cNvSpPr/>
          <p:nvPr/>
        </p:nvSpPr>
        <p:spPr>
          <a:xfrm>
            <a:off x="0" y="6488668"/>
            <a:ext cx="3162720" cy="369332"/>
          </a:xfrm>
          <a:prstGeom prst="rect">
            <a:avLst/>
          </a:prstGeom>
        </p:spPr>
        <p:txBody>
          <a:bodyPr wrap="none">
            <a:spAutoFit/>
          </a:bodyPr>
          <a:lstStyle/>
          <a:p>
            <a:r>
              <a:rPr lang="en-US" dirty="0" smtClean="0">
                <a:hlinkClick r:id="rId4" action="ppaction://hlinkfile"/>
              </a:rPr>
              <a:t>tp://progit.org/book/ch5-1.htm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1149350"/>
            <a:ext cx="8077200" cy="4559300"/>
          </a:xfrm>
          <a:prstGeom prst="rect">
            <a:avLst/>
          </a:prstGeom>
        </p:spPr>
      </p:pic>
      <p:sp>
        <p:nvSpPr>
          <p:cNvPr id="3" name="TextBox 2"/>
          <p:cNvSpPr txBox="1"/>
          <p:nvPr/>
        </p:nvSpPr>
        <p:spPr>
          <a:xfrm>
            <a:off x="533400" y="350762"/>
            <a:ext cx="5479723" cy="369332"/>
          </a:xfrm>
          <a:prstGeom prst="rect">
            <a:avLst/>
          </a:prstGeom>
          <a:noFill/>
        </p:spPr>
        <p:txBody>
          <a:bodyPr wrap="none" rtlCol="0">
            <a:spAutoFit/>
          </a:bodyPr>
          <a:lstStyle/>
          <a:p>
            <a:r>
              <a:rPr lang="en-US" dirty="0" smtClean="0"/>
              <a:t>An alternate way of sharing a repository, using branches.</a:t>
            </a:r>
            <a:endParaRPr lang="en-US" dirty="0"/>
          </a:p>
        </p:txBody>
      </p:sp>
      <p:sp>
        <p:nvSpPr>
          <p:cNvPr id="4" name="TextBox 3"/>
          <p:cNvSpPr txBox="1"/>
          <p:nvPr/>
        </p:nvSpPr>
        <p:spPr>
          <a:xfrm>
            <a:off x="0" y="6488668"/>
            <a:ext cx="8296036" cy="369332"/>
          </a:xfrm>
          <a:prstGeom prst="rect">
            <a:avLst/>
          </a:prstGeom>
          <a:noFill/>
        </p:spPr>
        <p:txBody>
          <a:bodyPr wrap="none" rtlCol="0">
            <a:spAutoFit/>
          </a:bodyPr>
          <a:lstStyle/>
          <a:p>
            <a:r>
              <a:rPr lang="en-US" dirty="0" err="1" smtClean="0">
                <a:hlinkClick r:id="rId4"/>
              </a:rPr>
              <a:t>http://agentdero.cachefly.net/unethicalblogger.com/images/basic_slide_workflow.png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300" y="1504950"/>
            <a:ext cx="7137400" cy="3848100"/>
          </a:xfrm>
          <a:prstGeom prst="rect">
            <a:avLst/>
          </a:prstGeom>
        </p:spPr>
      </p:pic>
      <p:sp>
        <p:nvSpPr>
          <p:cNvPr id="3" name="TextBox 2"/>
          <p:cNvSpPr txBox="1"/>
          <p:nvPr/>
        </p:nvSpPr>
        <p:spPr>
          <a:xfrm>
            <a:off x="608056" y="362857"/>
            <a:ext cx="4909517" cy="584776"/>
          </a:xfrm>
          <a:prstGeom prst="rect">
            <a:avLst/>
          </a:prstGeom>
          <a:noFill/>
        </p:spPr>
        <p:txBody>
          <a:bodyPr wrap="none" rtlCol="0">
            <a:spAutoFit/>
          </a:bodyPr>
          <a:lstStyle/>
          <a:p>
            <a:r>
              <a:rPr lang="en-US" sz="3200" dirty="0" smtClean="0"/>
              <a:t>Linux-like hierarchical model</a:t>
            </a:r>
            <a:endParaRPr lang="en-US" sz="3200" dirty="0"/>
          </a:p>
        </p:txBody>
      </p:sp>
      <p:sp>
        <p:nvSpPr>
          <p:cNvPr id="4" name="Rectangle 3"/>
          <p:cNvSpPr/>
          <p:nvPr/>
        </p:nvSpPr>
        <p:spPr>
          <a:xfrm>
            <a:off x="0" y="6186714"/>
            <a:ext cx="9144000" cy="671286"/>
          </a:xfrm>
          <a:prstGeom prst="rect">
            <a:avLst/>
          </a:prstGeom>
        </p:spPr>
        <p:txBody>
          <a:bodyPr wrap="square">
            <a:spAutoFit/>
          </a:bodyPr>
          <a:lstStyle/>
          <a:p>
            <a:r>
              <a:rPr lang="en-US" dirty="0" err="1" smtClean="0">
                <a:hlinkClick r:id="rId3"/>
              </a:rPr>
              <a:t>https://codebeamer.com/cb/displayDocument/workflow-c.png?object_comment_id</a:t>
            </a:r>
            <a:r>
              <a:rPr lang="en-US" dirty="0" smtClean="0">
                <a:hlinkClick r:id="rId3"/>
              </a:rPr>
              <a:t>=529&amp;history=</a:t>
            </a:r>
            <a:r>
              <a:rPr lang="en-US" dirty="0" err="1" smtClean="0">
                <a:hlinkClick r:id="rId3"/>
              </a:rPr>
              <a:t>false&amp;notification</a:t>
            </a:r>
            <a:r>
              <a:rPr lang="en-US" dirty="0" smtClean="0">
                <a:hlinkClick r:id="rId3"/>
              </a:rPr>
              <a:t>=false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32755" y="152400"/>
            <a:ext cx="5181600" cy="6705600"/>
          </a:xfrm>
          <a:prstGeom prst="rect">
            <a:avLst/>
          </a:prstGeom>
        </p:spPr>
      </p:pic>
      <p:sp>
        <p:nvSpPr>
          <p:cNvPr id="5" name="TextBox 4"/>
          <p:cNvSpPr txBox="1"/>
          <p:nvPr/>
        </p:nvSpPr>
        <p:spPr>
          <a:xfrm>
            <a:off x="85830" y="2007810"/>
            <a:ext cx="3879002" cy="1077218"/>
          </a:xfrm>
          <a:prstGeom prst="rect">
            <a:avLst/>
          </a:prstGeom>
          <a:noFill/>
        </p:spPr>
        <p:txBody>
          <a:bodyPr wrap="square" rtlCol="0">
            <a:spAutoFit/>
          </a:bodyPr>
          <a:lstStyle/>
          <a:p>
            <a:r>
              <a:rPr lang="en-US" sz="3200" dirty="0" smtClean="0"/>
              <a:t>Android </a:t>
            </a:r>
            <a:r>
              <a:rPr lang="en-US" sz="3200" dirty="0" err="1" smtClean="0"/>
              <a:t>Git</a:t>
            </a:r>
            <a:r>
              <a:rPr lang="en-US" sz="3200" dirty="0" smtClean="0"/>
              <a:t> Workflow</a:t>
            </a:r>
          </a:p>
          <a:p>
            <a:r>
              <a:rPr lang="en-US" sz="1600" dirty="0" smtClean="0">
                <a:hlinkClick r:id="rId3"/>
              </a:rPr>
              <a:t>http://</a:t>
            </a:r>
            <a:r>
              <a:rPr lang="en-US" sz="1600" dirty="0" err="1" smtClean="0">
                <a:hlinkClick r:id="rId3"/>
              </a:rPr>
              <a:t>source.android.com</a:t>
            </a:r>
            <a:r>
              <a:rPr lang="en-US" sz="1600" dirty="0" smtClean="0">
                <a:hlinkClick r:id="rId3"/>
              </a:rPr>
              <a:t>/submit-patches/workflow</a:t>
            </a:r>
            <a:endParaRPr lang="en-US" sz="1600" dirty="0"/>
          </a:p>
        </p:txBody>
      </p:sp>
      <p:sp>
        <p:nvSpPr>
          <p:cNvPr id="6" name="TextBox 5"/>
          <p:cNvSpPr txBox="1"/>
          <p:nvPr/>
        </p:nvSpPr>
        <p:spPr>
          <a:xfrm>
            <a:off x="85830" y="3628571"/>
            <a:ext cx="4284308" cy="646331"/>
          </a:xfrm>
          <a:prstGeom prst="rect">
            <a:avLst/>
          </a:prstGeom>
          <a:noFill/>
        </p:spPr>
        <p:txBody>
          <a:bodyPr wrap="none" rtlCol="0">
            <a:spAutoFit/>
          </a:bodyPr>
          <a:lstStyle/>
          <a:p>
            <a:r>
              <a:rPr lang="en-US" dirty="0" smtClean="0"/>
              <a:t>Two kinds of review, verification by multiple</a:t>
            </a:r>
            <a:br>
              <a:rPr lang="en-US" dirty="0" smtClean="0"/>
            </a:br>
            <a:r>
              <a:rPr lang="en-US" dirty="0" smtClean="0"/>
              <a:t>testers before admission to repository.</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a:xfrm>
            <a:off x="0" y="0"/>
            <a:ext cx="9143999" cy="1183285"/>
          </a:xfrm>
        </p:spPr>
        <p:txBody>
          <a:bodyPr>
            <a:normAutofit/>
          </a:bodyPr>
          <a:lstStyle/>
          <a:p>
            <a:r>
              <a:rPr lang="en-US" sz="3600" dirty="0" smtClean="0">
                <a:solidFill>
                  <a:srgbClr val="000000"/>
                </a:solidFill>
              </a:rPr>
              <a:t>In this course</a:t>
            </a:r>
            <a:endParaRPr lang="en-US" sz="3600" dirty="0">
              <a:solidFill>
                <a:srgbClr val="000000"/>
              </a:solidFill>
              <a:latin typeface="36 Helvetica ThinItalic" charset="0"/>
            </a:endParaRPr>
          </a:p>
        </p:txBody>
      </p:sp>
      <p:sp>
        <p:nvSpPr>
          <p:cNvPr id="941059" name="Rectangle 3"/>
          <p:cNvSpPr>
            <a:spLocks noGrp="1" noChangeArrowheads="1"/>
          </p:cNvSpPr>
          <p:nvPr>
            <p:ph type="body" idx="1"/>
          </p:nvPr>
        </p:nvSpPr>
        <p:spPr>
          <a:xfrm>
            <a:off x="505094" y="1183285"/>
            <a:ext cx="7709522" cy="4531114"/>
          </a:xfrm>
        </p:spPr>
        <p:txBody>
          <a:bodyPr>
            <a:noAutofit/>
          </a:bodyPr>
          <a:lstStyle/>
          <a:p>
            <a:pPr>
              <a:spcBef>
                <a:spcPct val="0"/>
              </a:spcBef>
            </a:pPr>
            <a:r>
              <a:rPr lang="en-US" sz="2400" dirty="0">
                <a:solidFill>
                  <a:srgbClr val="000000"/>
                </a:solidFill>
              </a:rPr>
              <a:t>If you use an IDE such as VB Studio or Eclipse then</a:t>
            </a:r>
            <a:r>
              <a:rPr lang="en-US" sz="2400" dirty="0" smtClean="0">
                <a:solidFill>
                  <a:srgbClr val="000000"/>
                </a:solidFill>
              </a:rPr>
              <a:t> you can use a SCM plug-in</a:t>
            </a:r>
          </a:p>
          <a:p>
            <a:pPr lvl="1">
              <a:spcBef>
                <a:spcPct val="0"/>
              </a:spcBef>
            </a:pPr>
            <a:r>
              <a:rPr lang="en-US" sz="2400" dirty="0" smtClean="0">
                <a:solidFill>
                  <a:srgbClr val="3366FF"/>
                </a:solidFill>
              </a:rPr>
              <a:t>Several are available. </a:t>
            </a:r>
            <a:endParaRPr lang="en-US" dirty="0" smtClean="0">
              <a:solidFill>
                <a:srgbClr val="000000"/>
              </a:solidFill>
            </a:endParaRPr>
          </a:p>
          <a:p>
            <a:pPr>
              <a:spcBef>
                <a:spcPct val="0"/>
              </a:spcBef>
            </a:pPr>
            <a:r>
              <a:rPr lang="en-US" sz="2400" dirty="0">
                <a:solidFill>
                  <a:srgbClr val="000000"/>
                </a:solidFill>
              </a:rPr>
              <a:t>However, if you are not using an IDE you will</a:t>
            </a:r>
            <a:r>
              <a:rPr lang="en-US" sz="2400" dirty="0" smtClean="0">
                <a:solidFill>
                  <a:srgbClr val="000000"/>
                </a:solidFill>
              </a:rPr>
              <a:t> need to use command-line operations, scripts, or a separate GUI tool for </a:t>
            </a:r>
            <a:r>
              <a:rPr lang="en-US" sz="2400" dirty="0">
                <a:solidFill>
                  <a:srgbClr val="000000"/>
                </a:solidFill>
              </a:rPr>
              <a:t>version control</a:t>
            </a:r>
            <a:r>
              <a:rPr lang="en-US" sz="2400" dirty="0" smtClean="0">
                <a:solidFill>
                  <a:srgbClr val="000000"/>
                </a:solidFill>
              </a:rPr>
              <a:t>.</a:t>
            </a:r>
          </a:p>
          <a:p>
            <a:r>
              <a:rPr lang="en-US" sz="2800" dirty="0" smtClean="0">
                <a:solidFill>
                  <a:srgbClr val="000000"/>
                </a:solidFill>
              </a:rPr>
              <a:t>For  Spring 2010 we will use </a:t>
            </a:r>
            <a:r>
              <a:rPr lang="en-US" sz="2800" dirty="0" err="1" smtClean="0">
                <a:solidFill>
                  <a:srgbClr val="FF0000"/>
                </a:solidFill>
              </a:rPr>
              <a:t>Git</a:t>
            </a:r>
            <a:r>
              <a:rPr lang="en-US" sz="2800" dirty="0" smtClean="0">
                <a:solidFill>
                  <a:srgbClr val="000000"/>
                </a:solidFill>
              </a:rPr>
              <a:t>.</a:t>
            </a:r>
          </a:p>
          <a:p>
            <a:pPr lvl="1"/>
            <a:r>
              <a:rPr lang="en-US" sz="2400" dirty="0" smtClean="0">
                <a:solidFill>
                  <a:srgbClr val="3366FF"/>
                </a:solidFill>
              </a:rPr>
              <a:t>So, you will need to learn it.</a:t>
            </a:r>
          </a:p>
          <a:p>
            <a:pPr lvl="1"/>
            <a:r>
              <a:rPr lang="en-US" sz="2400" dirty="0" smtClean="0">
                <a:solidFill>
                  <a:srgbClr val="3366FF"/>
                </a:solidFill>
              </a:rPr>
              <a:t>During your career you will probably need to learn and use several others</a:t>
            </a:r>
            <a:r>
              <a:rPr lang="en-US" sz="2400" dirty="0" smtClean="0">
                <a:solidFill>
                  <a:srgbClr val="000000"/>
                </a:solidFill>
              </a:rPr>
              <a:t>.</a:t>
            </a:r>
            <a:endParaRPr lang="en-US" sz="24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related concepts &amp; terms</a:t>
            </a:r>
            <a:endParaRPr lang="en-US" dirty="0"/>
          </a:p>
        </p:txBody>
      </p:sp>
      <p:sp>
        <p:nvSpPr>
          <p:cNvPr id="3" name="Content Placeholder 2"/>
          <p:cNvSpPr>
            <a:spLocks noGrp="1"/>
          </p:cNvSpPr>
          <p:nvPr>
            <p:ph idx="1"/>
          </p:nvPr>
        </p:nvSpPr>
        <p:spPr/>
        <p:txBody>
          <a:bodyPr/>
          <a:lstStyle/>
          <a:p>
            <a:r>
              <a:rPr lang="en-US" dirty="0" smtClean="0">
                <a:solidFill>
                  <a:srgbClr val="008000"/>
                </a:solidFill>
              </a:rPr>
              <a:t>Source code </a:t>
            </a:r>
            <a:r>
              <a:rPr lang="en-US" dirty="0" smtClean="0">
                <a:solidFill>
                  <a:srgbClr val="3366FF"/>
                </a:solidFill>
              </a:rPr>
              <a:t>vs. configuration</a:t>
            </a:r>
            <a:r>
              <a:rPr lang="en-US" dirty="0" smtClean="0"/>
              <a:t> management </a:t>
            </a:r>
          </a:p>
          <a:p>
            <a:pPr lvl="1"/>
            <a:r>
              <a:rPr lang="en-US" dirty="0" smtClean="0"/>
              <a:t>both called SCM</a:t>
            </a:r>
          </a:p>
          <a:p>
            <a:r>
              <a:rPr lang="en-US" dirty="0" smtClean="0"/>
              <a:t>Revision control ≈ version control</a:t>
            </a:r>
          </a:p>
          <a:p>
            <a:r>
              <a:rPr lang="en-US" dirty="0" smtClean="0"/>
              <a:t>Web content management</a:t>
            </a:r>
          </a:p>
          <a:p>
            <a:r>
              <a:rPr lang="en-US" dirty="0" smtClean="0"/>
              <a:t>Work flows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5587" name="Rectangle 3"/>
          <p:cNvSpPr>
            <a:spLocks noGrp="1" noChangeArrowheads="1"/>
          </p:cNvSpPr>
          <p:nvPr>
            <p:ph type="title"/>
          </p:nvPr>
        </p:nvSpPr>
        <p:spPr>
          <a:xfrm>
            <a:off x="1" y="0"/>
            <a:ext cx="9163130" cy="855657"/>
          </a:xfrm>
        </p:spPr>
        <p:txBody>
          <a:bodyPr>
            <a:normAutofit/>
          </a:bodyPr>
          <a:lstStyle/>
          <a:p>
            <a:r>
              <a:rPr lang="en-US" dirty="0" smtClean="0"/>
              <a:t>Definition according to Wiki</a:t>
            </a:r>
            <a:endParaRPr lang="en-US" dirty="0"/>
          </a:p>
        </p:txBody>
      </p:sp>
      <p:sp>
        <p:nvSpPr>
          <p:cNvPr id="835589" name="Rectangle 5"/>
          <p:cNvSpPr>
            <a:spLocks noChangeArrowheads="1"/>
          </p:cNvSpPr>
          <p:nvPr/>
        </p:nvSpPr>
        <p:spPr bwMode="auto">
          <a:xfrm>
            <a:off x="593021" y="1053412"/>
            <a:ext cx="8264033" cy="4401565"/>
          </a:xfrm>
          <a:prstGeom prst="rect">
            <a:avLst/>
          </a:prstGeom>
          <a:noFill/>
          <a:ln w="12700">
            <a:noFill/>
            <a:miter lim="800000"/>
            <a:headEnd/>
            <a:tailEnd/>
          </a:ln>
          <a:effectLst/>
        </p:spPr>
        <p:txBody>
          <a:bodyPr lIns="91797" tIns="45898" rIns="91797" bIns="45898">
            <a:prstTxWarp prst="textNoShape">
              <a:avLst/>
            </a:prstTxWarp>
            <a:spAutoFit/>
          </a:bodyPr>
          <a:lstStyle/>
          <a:p>
            <a:pPr marL="458983" indent="-458983"/>
            <a:r>
              <a:rPr lang="en-US" sz="2800" dirty="0" smtClean="0">
                <a:solidFill>
                  <a:srgbClr val="008000"/>
                </a:solidFill>
                <a:latin typeface="Comic Sans MS"/>
                <a:cs typeface="Comic Sans MS"/>
              </a:rPr>
              <a:t>Configuration</a:t>
            </a:r>
            <a:r>
              <a:rPr lang="en-US" sz="2800" dirty="0" smtClean="0">
                <a:latin typeface="Comic Sans MS"/>
                <a:cs typeface="Comic Sans MS"/>
              </a:rPr>
              <a:t> </a:t>
            </a:r>
            <a:r>
              <a:rPr lang="en-US" sz="2800" dirty="0">
                <a:solidFill>
                  <a:srgbClr val="008000"/>
                </a:solidFill>
                <a:latin typeface="Comic Sans MS"/>
                <a:cs typeface="Comic Sans MS"/>
              </a:rPr>
              <a:t>management</a:t>
            </a:r>
            <a:r>
              <a:rPr lang="en-US" sz="2800" dirty="0">
                <a:latin typeface="Comic Sans MS"/>
                <a:cs typeface="Comic Sans MS"/>
              </a:rPr>
              <a:t> is the management of features and assurances through control of changes made to </a:t>
            </a:r>
            <a:r>
              <a:rPr lang="en-US" sz="2800" dirty="0">
                <a:latin typeface="Comic Sans MS"/>
                <a:cs typeface="Comic Sans MS"/>
                <a:hlinkClick r:id="rId3" tooltip="Hardware"/>
              </a:rPr>
              <a:t>hardware</a:t>
            </a:r>
            <a:r>
              <a:rPr lang="en-US" sz="2800" dirty="0">
                <a:latin typeface="Comic Sans MS"/>
                <a:cs typeface="Comic Sans MS"/>
              </a:rPr>
              <a:t>, </a:t>
            </a:r>
            <a:r>
              <a:rPr lang="en-US" sz="2800" dirty="0">
                <a:latin typeface="Comic Sans MS"/>
                <a:cs typeface="Comic Sans MS"/>
                <a:hlinkClick r:id="rId4" tooltip="Software"/>
              </a:rPr>
              <a:t>software</a:t>
            </a:r>
            <a:r>
              <a:rPr lang="en-US" sz="2800" dirty="0">
                <a:latin typeface="Comic Sans MS"/>
                <a:cs typeface="Comic Sans MS"/>
              </a:rPr>
              <a:t>, </a:t>
            </a:r>
            <a:r>
              <a:rPr lang="en-US" sz="2800" dirty="0">
                <a:latin typeface="Comic Sans MS"/>
                <a:cs typeface="Comic Sans MS"/>
                <a:hlinkClick r:id="rId5" tooltip="Firmware"/>
              </a:rPr>
              <a:t>firmware</a:t>
            </a:r>
            <a:r>
              <a:rPr lang="en-US" sz="2800" dirty="0">
                <a:latin typeface="Comic Sans MS"/>
                <a:cs typeface="Comic Sans MS"/>
              </a:rPr>
              <a:t>, </a:t>
            </a:r>
            <a:r>
              <a:rPr lang="en-US" sz="2800" dirty="0">
                <a:latin typeface="Comic Sans MS"/>
                <a:cs typeface="Comic Sans MS"/>
                <a:hlinkClick r:id="rId6" tooltip="Document"/>
              </a:rPr>
              <a:t>documentation</a:t>
            </a:r>
            <a:r>
              <a:rPr lang="en-US" sz="2800" dirty="0">
                <a:latin typeface="Comic Sans MS"/>
                <a:cs typeface="Comic Sans MS"/>
              </a:rPr>
              <a:t>, test, test fixtures and test documentation of an system, throughout the development and operational life of a system. </a:t>
            </a:r>
          </a:p>
          <a:p>
            <a:pPr marL="458983" indent="-458983"/>
            <a:endParaRPr lang="en-US" sz="2800" dirty="0">
              <a:latin typeface="Comic Sans MS"/>
              <a:cs typeface="Comic Sans MS"/>
            </a:endParaRPr>
          </a:p>
          <a:p>
            <a:pPr marL="458983" indent="-458983"/>
            <a:r>
              <a:rPr lang="en-US" sz="2800" dirty="0">
                <a:solidFill>
                  <a:srgbClr val="008000"/>
                </a:solidFill>
                <a:latin typeface="Comic Sans MS"/>
                <a:cs typeface="Comic Sans MS"/>
              </a:rPr>
              <a:t>Source Code Management </a:t>
            </a:r>
            <a:r>
              <a:rPr lang="en-US" sz="2800" dirty="0">
                <a:latin typeface="Comic Sans MS"/>
                <a:cs typeface="Comic Sans MS"/>
              </a:rPr>
              <a:t>or </a:t>
            </a:r>
            <a:r>
              <a:rPr lang="en-US" sz="2800" i="1" dirty="0">
                <a:latin typeface="Comic Sans MS"/>
                <a:cs typeface="Comic Sans MS"/>
                <a:hlinkClick r:id="rId7" tooltip="Revision control"/>
              </a:rPr>
              <a:t>revision control</a:t>
            </a:r>
            <a:r>
              <a:rPr lang="en-US" sz="2800" dirty="0">
                <a:latin typeface="Comic Sans MS"/>
                <a:cs typeface="Comic Sans MS"/>
              </a:rPr>
              <a:t> is part of this.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 y="0"/>
            <a:ext cx="9163130" cy="855657"/>
          </a:xfrm>
        </p:spPr>
        <p:txBody>
          <a:bodyPr>
            <a:normAutofit/>
          </a:bodyPr>
          <a:lstStyle/>
          <a:p>
            <a:r>
              <a:rPr lang="en-US" dirty="0" smtClean="0">
                <a:solidFill>
                  <a:srgbClr val="000000"/>
                </a:solidFill>
              </a:rPr>
              <a:t>Definition According to Dennis</a:t>
            </a:r>
            <a:endParaRPr lang="en-US" dirty="0">
              <a:solidFill>
                <a:srgbClr val="000000"/>
              </a:solidFill>
            </a:endParaRPr>
          </a:p>
        </p:txBody>
      </p:sp>
      <p:sp>
        <p:nvSpPr>
          <p:cNvPr id="932867" name="Rectangle 3"/>
          <p:cNvSpPr>
            <a:spLocks noChangeArrowheads="1"/>
          </p:cNvSpPr>
          <p:nvPr/>
        </p:nvSpPr>
        <p:spPr bwMode="auto">
          <a:xfrm>
            <a:off x="593021" y="1443030"/>
            <a:ext cx="8264033" cy="4032232"/>
          </a:xfrm>
          <a:prstGeom prst="rect">
            <a:avLst/>
          </a:prstGeom>
          <a:noFill/>
          <a:ln w="12700">
            <a:noFill/>
            <a:miter lim="800000"/>
            <a:headEnd/>
            <a:tailEnd/>
          </a:ln>
          <a:effectLst/>
        </p:spPr>
        <p:txBody>
          <a:bodyPr lIns="91797" tIns="45898" rIns="91797" bIns="45898">
            <a:prstTxWarp prst="textNoShape">
              <a:avLst/>
            </a:prstTxWarp>
            <a:spAutoFit/>
          </a:bodyPr>
          <a:lstStyle/>
          <a:p>
            <a:pPr marL="458983" indent="-458983"/>
            <a:r>
              <a:rPr lang="en-US" sz="3200" dirty="0" smtClean="0">
                <a:solidFill>
                  <a:srgbClr val="000000"/>
                </a:solidFill>
                <a:latin typeface="Comic Sans MS"/>
                <a:cs typeface="Comic Sans MS"/>
              </a:rPr>
              <a:t>Configuration </a:t>
            </a:r>
            <a:r>
              <a:rPr lang="en-US" sz="3200" dirty="0">
                <a:solidFill>
                  <a:srgbClr val="000000"/>
                </a:solidFill>
                <a:latin typeface="Comic Sans MS"/>
                <a:cs typeface="Comic Sans MS"/>
              </a:rPr>
              <a:t>and change management is the tracking of the state of the artifacts (</a:t>
            </a:r>
            <a:r>
              <a:rPr lang="en-US" sz="3200" dirty="0">
                <a:solidFill>
                  <a:srgbClr val="000000"/>
                </a:solidFill>
                <a:latin typeface="Comic Sans MS"/>
                <a:cs typeface="Comic Sans MS"/>
                <a:hlinkClick r:id="rId3" tooltip="Hardware"/>
              </a:rPr>
              <a:t>hardware</a:t>
            </a:r>
            <a:r>
              <a:rPr lang="en-US" sz="3200" dirty="0">
                <a:solidFill>
                  <a:srgbClr val="000000"/>
                </a:solidFill>
                <a:latin typeface="Comic Sans MS"/>
                <a:cs typeface="Comic Sans MS"/>
              </a:rPr>
              <a:t>, </a:t>
            </a:r>
            <a:r>
              <a:rPr lang="en-US" sz="3200" dirty="0">
                <a:solidFill>
                  <a:srgbClr val="000000"/>
                </a:solidFill>
                <a:latin typeface="Comic Sans MS"/>
                <a:cs typeface="Comic Sans MS"/>
                <a:hlinkClick r:id="rId4" tooltip="Software"/>
              </a:rPr>
              <a:t>software</a:t>
            </a:r>
            <a:r>
              <a:rPr lang="en-US" sz="3200" dirty="0">
                <a:solidFill>
                  <a:srgbClr val="000000"/>
                </a:solidFill>
                <a:latin typeface="Comic Sans MS"/>
                <a:cs typeface="Comic Sans MS"/>
              </a:rPr>
              <a:t>, </a:t>
            </a:r>
            <a:r>
              <a:rPr lang="en-US" sz="3200" dirty="0">
                <a:solidFill>
                  <a:srgbClr val="000000"/>
                </a:solidFill>
                <a:latin typeface="Comic Sans MS"/>
                <a:cs typeface="Comic Sans MS"/>
                <a:hlinkClick r:id="rId5" tooltip="Firmware"/>
              </a:rPr>
              <a:t>firmware</a:t>
            </a:r>
            <a:r>
              <a:rPr lang="en-US" sz="3200" dirty="0">
                <a:solidFill>
                  <a:srgbClr val="000000"/>
                </a:solidFill>
                <a:latin typeface="Comic Sans MS"/>
                <a:cs typeface="Comic Sans MS"/>
              </a:rPr>
              <a:t>, </a:t>
            </a:r>
            <a:r>
              <a:rPr lang="en-US" sz="3200" dirty="0">
                <a:solidFill>
                  <a:srgbClr val="000000"/>
                </a:solidFill>
                <a:latin typeface="Comic Sans MS"/>
                <a:cs typeface="Comic Sans MS"/>
                <a:hlinkClick r:id="rId6" tooltip="Document"/>
              </a:rPr>
              <a:t>documentation</a:t>
            </a:r>
            <a:r>
              <a:rPr lang="en-US" sz="3200" dirty="0">
                <a:solidFill>
                  <a:srgbClr val="000000"/>
                </a:solidFill>
                <a:latin typeface="Comic Sans MS"/>
                <a:cs typeface="Comic Sans MS"/>
              </a:rPr>
              <a:t>, test, test fixtures and test documentation of an system) throughout the development of a system. </a:t>
            </a:r>
          </a:p>
          <a:p>
            <a:pPr marL="458983" indent="-458983"/>
            <a:endParaRPr lang="en-US" sz="3200" dirty="0">
              <a:solidFill>
                <a:srgbClr val="000000"/>
              </a:solidFill>
              <a:latin typeface="Comic Sans MS"/>
              <a:cs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a:xfrm>
            <a:off x="0" y="0"/>
            <a:ext cx="9144000" cy="1058019"/>
          </a:xfrm>
        </p:spPr>
        <p:txBody>
          <a:bodyPr>
            <a:normAutofit fontScale="90000"/>
          </a:bodyPr>
          <a:lstStyle/>
          <a:p>
            <a:r>
              <a:rPr lang="en-US" dirty="0">
                <a:solidFill>
                  <a:srgbClr val="000000"/>
                </a:solidFill>
              </a:rPr>
              <a:t>Configuration Management Defined</a:t>
            </a:r>
          </a:p>
        </p:txBody>
      </p:sp>
      <p:sp>
        <p:nvSpPr>
          <p:cNvPr id="946179" name="Text Box 3"/>
          <p:cNvSpPr txBox="1">
            <a:spLocks noChangeArrowheads="1"/>
          </p:cNvSpPr>
          <p:nvPr/>
        </p:nvSpPr>
        <p:spPr bwMode="auto">
          <a:xfrm>
            <a:off x="899096" y="1058019"/>
            <a:ext cx="7651883" cy="4832452"/>
          </a:xfrm>
          <a:prstGeom prst="rect">
            <a:avLst/>
          </a:prstGeom>
          <a:noFill/>
          <a:ln w="12700">
            <a:noFill/>
            <a:miter lim="800000"/>
            <a:headEnd/>
            <a:tailEnd/>
          </a:ln>
          <a:effectLst/>
        </p:spPr>
        <p:txBody>
          <a:bodyPr lIns="91797" tIns="45898" rIns="91797" bIns="45898">
            <a:prstTxWarp prst="textNoShape">
              <a:avLst/>
            </a:prstTxWarp>
            <a:spAutoFit/>
          </a:bodyPr>
          <a:lstStyle/>
          <a:p>
            <a:pPr marL="458983" indent="-458983"/>
            <a:r>
              <a:rPr lang="en-US" sz="2800" dirty="0" smtClean="0">
                <a:latin typeface="Comic Sans MS"/>
                <a:cs typeface="Comic Sans MS"/>
              </a:rPr>
              <a:t>The </a:t>
            </a:r>
            <a:r>
              <a:rPr lang="en-US" sz="2800" dirty="0" smtClean="0">
                <a:solidFill>
                  <a:srgbClr val="000000"/>
                </a:solidFill>
                <a:latin typeface="Comic Sans MS"/>
                <a:cs typeface="Comic Sans MS"/>
              </a:rPr>
              <a:t>management </a:t>
            </a:r>
            <a:r>
              <a:rPr lang="en-US" sz="2800" dirty="0">
                <a:solidFill>
                  <a:srgbClr val="000000"/>
                </a:solidFill>
                <a:latin typeface="Comic Sans MS"/>
                <a:cs typeface="Comic Sans MS"/>
              </a:rPr>
              <a:t>and control of all any changes made to any and all features of the software development activity.  This includes hardware, software, documentation, and firmware. </a:t>
            </a:r>
          </a:p>
          <a:p>
            <a:pPr marL="458983" indent="-458983"/>
            <a:endParaRPr lang="en-US" sz="2800" dirty="0">
              <a:solidFill>
                <a:srgbClr val="000000"/>
              </a:solidFill>
              <a:latin typeface="Comic Sans MS"/>
              <a:cs typeface="Comic Sans MS"/>
            </a:endParaRPr>
          </a:p>
          <a:p>
            <a:pPr marL="458983" indent="-458983"/>
            <a:r>
              <a:rPr lang="en-US" sz="2800" dirty="0">
                <a:solidFill>
                  <a:srgbClr val="000000"/>
                </a:solidFill>
                <a:latin typeface="Comic Sans MS"/>
                <a:cs typeface="Comic Sans MS"/>
              </a:rPr>
              <a:t>Configuration management can be done with a tool.  These tools range in price from</a:t>
            </a:r>
            <a:r>
              <a:rPr lang="en-US" sz="2800" dirty="0" smtClean="0">
                <a:solidFill>
                  <a:srgbClr val="000000"/>
                </a:solidFill>
                <a:latin typeface="Comic Sans MS"/>
                <a:cs typeface="Comic Sans MS"/>
              </a:rPr>
              <a:t> $0 </a:t>
            </a:r>
            <a:r>
              <a:rPr lang="en-US" sz="2800" dirty="0">
                <a:solidFill>
                  <a:srgbClr val="000000"/>
                </a:solidFill>
                <a:latin typeface="Comic Sans MS"/>
                <a:cs typeface="Comic Sans MS"/>
              </a:rPr>
              <a:t>to</a:t>
            </a:r>
            <a:r>
              <a:rPr lang="en-US" sz="2800" dirty="0" smtClean="0">
                <a:solidFill>
                  <a:srgbClr val="000000"/>
                </a:solidFill>
                <a:latin typeface="Comic Sans MS"/>
                <a:cs typeface="Comic Sans MS"/>
              </a:rPr>
              <a:t> $400,000.  </a:t>
            </a:r>
            <a:r>
              <a:rPr lang="en-US" sz="2800" dirty="0">
                <a:solidFill>
                  <a:srgbClr val="000000"/>
                </a:solidFill>
                <a:latin typeface="Comic Sans MS"/>
                <a:cs typeface="Comic Sans MS"/>
              </a:rPr>
              <a:t>It depends on how many features you wish to manage and how well you want to manage them.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1" y="0"/>
            <a:ext cx="9163130" cy="855657"/>
          </a:xfrm>
        </p:spPr>
        <p:txBody>
          <a:bodyPr>
            <a:normAutofit/>
          </a:bodyPr>
          <a:lstStyle/>
          <a:p>
            <a:r>
              <a:rPr lang="en-US" dirty="0" smtClean="0">
                <a:solidFill>
                  <a:srgbClr val="000000"/>
                </a:solidFill>
              </a:rPr>
              <a:t>Why do we care?</a:t>
            </a:r>
            <a:endParaRPr lang="en-US" dirty="0">
              <a:solidFill>
                <a:srgbClr val="000000"/>
              </a:solidFill>
            </a:endParaRPr>
          </a:p>
        </p:txBody>
      </p:sp>
      <p:sp>
        <p:nvSpPr>
          <p:cNvPr id="934915" name="Rectangle 3"/>
          <p:cNvSpPr>
            <a:spLocks noChangeArrowheads="1"/>
          </p:cNvSpPr>
          <p:nvPr/>
        </p:nvSpPr>
        <p:spPr bwMode="auto">
          <a:xfrm>
            <a:off x="593021" y="1168854"/>
            <a:ext cx="8264033" cy="4832452"/>
          </a:xfrm>
          <a:prstGeom prst="rect">
            <a:avLst/>
          </a:prstGeom>
          <a:noFill/>
          <a:ln w="12700">
            <a:noFill/>
            <a:miter lim="800000"/>
            <a:headEnd/>
            <a:tailEnd/>
          </a:ln>
          <a:effectLst/>
        </p:spPr>
        <p:txBody>
          <a:bodyPr lIns="91797" tIns="45898" rIns="91797" bIns="45898">
            <a:prstTxWarp prst="textNoShape">
              <a:avLst/>
            </a:prstTxWarp>
            <a:spAutoFit/>
          </a:bodyPr>
          <a:lstStyle/>
          <a:p>
            <a:pPr marL="458983" indent="-458983"/>
            <a:r>
              <a:rPr lang="en-US" sz="2800" i="1" dirty="0" smtClean="0">
                <a:solidFill>
                  <a:srgbClr val="3366FF"/>
                </a:solidFill>
                <a:latin typeface="Comic Sans MS"/>
                <a:cs typeface="Comic Sans MS"/>
              </a:rPr>
              <a:t>Remember </a:t>
            </a:r>
            <a:r>
              <a:rPr lang="en-US" sz="2800" i="1" dirty="0">
                <a:solidFill>
                  <a:srgbClr val="3366FF"/>
                </a:solidFill>
                <a:latin typeface="Comic Sans MS"/>
                <a:cs typeface="Comic Sans MS"/>
              </a:rPr>
              <a:t>Apollo 13.  </a:t>
            </a:r>
          </a:p>
          <a:p>
            <a:pPr marL="458983" indent="-458983"/>
            <a:r>
              <a:rPr lang="en-US" sz="2800" dirty="0">
                <a:solidFill>
                  <a:srgbClr val="000000"/>
                </a:solidFill>
                <a:latin typeface="Comic Sans MS"/>
                <a:cs typeface="Comic Sans MS"/>
              </a:rPr>
              <a:t>If a change needs to be made to ANY artifact then when you put them all together again you had better make it right.  Suppose you have a programming error and need to change it, recompile and use that software.</a:t>
            </a:r>
          </a:p>
          <a:p>
            <a:pPr marL="458983" indent="-458983"/>
            <a:r>
              <a:rPr lang="en-US" sz="2800" dirty="0">
                <a:solidFill>
                  <a:srgbClr val="000000"/>
                </a:solidFill>
                <a:latin typeface="Comic Sans MS"/>
                <a:cs typeface="Comic Sans MS"/>
              </a:rPr>
              <a:t>What version of the hardware did you use for the </a:t>
            </a:r>
            <a:r>
              <a:rPr lang="en-US" sz="2800" dirty="0" smtClean="0">
                <a:solidFill>
                  <a:srgbClr val="000000"/>
                </a:solidFill>
                <a:latin typeface="Comic Sans MS"/>
                <a:cs typeface="Comic Sans MS"/>
              </a:rPr>
              <a:t>original? </a:t>
            </a:r>
            <a:r>
              <a:rPr lang="en-US" sz="2800" dirty="0">
                <a:solidFill>
                  <a:srgbClr val="000000"/>
                </a:solidFill>
                <a:latin typeface="Comic Sans MS"/>
                <a:cs typeface="Comic Sans MS"/>
              </a:rPr>
              <a:t>W</a:t>
            </a:r>
            <a:r>
              <a:rPr lang="en-US" sz="2800" dirty="0" smtClean="0">
                <a:solidFill>
                  <a:srgbClr val="000000"/>
                </a:solidFill>
                <a:latin typeface="Comic Sans MS"/>
                <a:cs typeface="Comic Sans MS"/>
              </a:rPr>
              <a:t>hat </a:t>
            </a:r>
            <a:r>
              <a:rPr lang="en-US" sz="2800" dirty="0">
                <a:solidFill>
                  <a:srgbClr val="000000"/>
                </a:solidFill>
                <a:latin typeface="Comic Sans MS"/>
                <a:cs typeface="Comic Sans MS"/>
              </a:rPr>
              <a:t>version of the OS, DB, </a:t>
            </a:r>
            <a:r>
              <a:rPr lang="en-US" sz="2800" dirty="0" smtClean="0">
                <a:solidFill>
                  <a:srgbClr val="000000"/>
                </a:solidFill>
                <a:latin typeface="Comic Sans MS"/>
                <a:cs typeface="Comic Sans MS"/>
              </a:rPr>
              <a:t>compiler? What </a:t>
            </a:r>
            <a:r>
              <a:rPr lang="en-US" sz="2800" dirty="0">
                <a:solidFill>
                  <a:srgbClr val="000000"/>
                </a:solidFill>
                <a:latin typeface="Comic Sans MS"/>
                <a:cs typeface="Comic Sans MS"/>
              </a:rPr>
              <a:t>version of the file management </a:t>
            </a:r>
            <a:r>
              <a:rPr lang="en-US" sz="2800" dirty="0" smtClean="0">
                <a:solidFill>
                  <a:srgbClr val="000000"/>
                </a:solidFill>
                <a:latin typeface="Comic Sans MS"/>
                <a:cs typeface="Comic Sans MS"/>
              </a:rPr>
              <a:t>software?  </a:t>
            </a:r>
            <a:r>
              <a:rPr lang="en-US" sz="2800" dirty="0">
                <a:solidFill>
                  <a:srgbClr val="000000"/>
                </a:solidFill>
                <a:latin typeface="Comic Sans MS"/>
                <a:cs typeface="Comic Sans MS"/>
              </a:rPr>
              <a:t>All that should be the same to recompile.  So we must manage.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1" y="0"/>
            <a:ext cx="9163130" cy="855657"/>
          </a:xfrm>
        </p:spPr>
        <p:txBody>
          <a:bodyPr>
            <a:normAutofit/>
          </a:bodyPr>
          <a:lstStyle/>
          <a:p>
            <a:r>
              <a:rPr lang="en-US" dirty="0" smtClean="0">
                <a:solidFill>
                  <a:srgbClr val="000000"/>
                </a:solidFill>
              </a:rPr>
              <a:t>Why do we care?</a:t>
            </a:r>
            <a:endParaRPr lang="en-US" dirty="0">
              <a:solidFill>
                <a:srgbClr val="000000"/>
              </a:solidFill>
            </a:endParaRPr>
          </a:p>
        </p:txBody>
      </p:sp>
      <p:sp>
        <p:nvSpPr>
          <p:cNvPr id="939011" name="Rectangle 3"/>
          <p:cNvSpPr>
            <a:spLocks noChangeArrowheads="1"/>
          </p:cNvSpPr>
          <p:nvPr/>
        </p:nvSpPr>
        <p:spPr bwMode="auto">
          <a:xfrm>
            <a:off x="347690" y="1774927"/>
            <a:ext cx="8264033" cy="3539790"/>
          </a:xfrm>
          <a:prstGeom prst="rect">
            <a:avLst/>
          </a:prstGeom>
          <a:noFill/>
          <a:ln w="12700">
            <a:noFill/>
            <a:miter lim="800000"/>
            <a:headEnd/>
            <a:tailEnd/>
          </a:ln>
          <a:effectLst/>
        </p:spPr>
        <p:txBody>
          <a:bodyPr lIns="91797" tIns="45898" rIns="91797" bIns="45898">
            <a:prstTxWarp prst="textNoShape">
              <a:avLst/>
            </a:prstTxWarp>
            <a:spAutoFit/>
          </a:bodyPr>
          <a:lstStyle/>
          <a:p>
            <a:pPr marL="458983" indent="-458983"/>
            <a:r>
              <a:rPr lang="en-US" sz="3200" dirty="0" smtClean="0">
                <a:solidFill>
                  <a:srgbClr val="000000"/>
                </a:solidFill>
                <a:latin typeface="Comic Sans MS"/>
                <a:cs typeface="Comic Sans MS"/>
              </a:rPr>
              <a:t>Suppose </a:t>
            </a:r>
            <a:r>
              <a:rPr lang="en-US" sz="3200" dirty="0">
                <a:solidFill>
                  <a:srgbClr val="000000"/>
                </a:solidFill>
                <a:latin typeface="Comic Sans MS"/>
                <a:cs typeface="Comic Sans MS"/>
              </a:rPr>
              <a:t>we change requirements and get a new use case </a:t>
            </a:r>
            <a:r>
              <a:rPr lang="en-US" sz="3200" dirty="0" smtClean="0">
                <a:solidFill>
                  <a:srgbClr val="000000"/>
                </a:solidFill>
                <a:latin typeface="Comic Sans MS"/>
                <a:cs typeface="Comic Sans MS"/>
              </a:rPr>
              <a:t>diagram. Do </a:t>
            </a:r>
            <a:r>
              <a:rPr lang="en-US" sz="3200" dirty="0">
                <a:solidFill>
                  <a:srgbClr val="000000"/>
                </a:solidFill>
                <a:latin typeface="Comic Sans MS"/>
                <a:cs typeface="Comic Sans MS"/>
              </a:rPr>
              <a:t>other things have to </a:t>
            </a:r>
            <a:r>
              <a:rPr lang="en-US" sz="3200" dirty="0" smtClean="0">
                <a:solidFill>
                  <a:srgbClr val="000000"/>
                </a:solidFill>
                <a:latin typeface="Comic Sans MS"/>
                <a:cs typeface="Comic Sans MS"/>
              </a:rPr>
              <a:t>change?  </a:t>
            </a:r>
            <a:r>
              <a:rPr lang="en-US" sz="3200" dirty="0">
                <a:solidFill>
                  <a:srgbClr val="000000"/>
                </a:solidFill>
                <a:latin typeface="Comic Sans MS"/>
                <a:cs typeface="Comic Sans MS"/>
              </a:rPr>
              <a:t>Will we have more actors, attributes, </a:t>
            </a:r>
            <a:r>
              <a:rPr lang="en-US" sz="3200" dirty="0" smtClean="0">
                <a:solidFill>
                  <a:srgbClr val="000000"/>
                </a:solidFill>
                <a:latin typeface="Comic Sans MS"/>
                <a:cs typeface="Comic Sans MS"/>
              </a:rPr>
              <a:t>screen?.  </a:t>
            </a:r>
            <a:r>
              <a:rPr lang="en-US" sz="3200" dirty="0">
                <a:solidFill>
                  <a:srgbClr val="000000"/>
                </a:solidFill>
                <a:latin typeface="Comic Sans MS"/>
                <a:cs typeface="Comic Sans MS"/>
              </a:rPr>
              <a:t>So even</a:t>
            </a:r>
            <a:r>
              <a:rPr lang="en-US" sz="3200" dirty="0" smtClean="0">
                <a:solidFill>
                  <a:srgbClr val="000000"/>
                </a:solidFill>
                <a:latin typeface="Comic Sans MS"/>
                <a:cs typeface="Comic Sans MS"/>
              </a:rPr>
              <a:t> when </a:t>
            </a:r>
            <a:r>
              <a:rPr lang="en-US" sz="3200" dirty="0">
                <a:solidFill>
                  <a:srgbClr val="000000"/>
                </a:solidFill>
                <a:latin typeface="Comic Sans MS"/>
                <a:cs typeface="Comic Sans MS"/>
              </a:rPr>
              <a:t>the </a:t>
            </a:r>
            <a:r>
              <a:rPr lang="en-US" sz="3200" dirty="0">
                <a:solidFill>
                  <a:srgbClr val="3366FF"/>
                </a:solidFill>
                <a:latin typeface="Comic Sans MS"/>
                <a:cs typeface="Comic Sans MS"/>
              </a:rPr>
              <a:t>documentation</a:t>
            </a:r>
            <a:r>
              <a:rPr lang="en-US" sz="3200" dirty="0">
                <a:solidFill>
                  <a:srgbClr val="000000"/>
                </a:solidFill>
                <a:latin typeface="Comic Sans MS"/>
                <a:cs typeface="Comic Sans MS"/>
              </a:rPr>
              <a:t> of the system changes as it evolves, we must track</a:t>
            </a:r>
            <a:r>
              <a:rPr lang="en-US" sz="3200" dirty="0" smtClean="0">
                <a:solidFill>
                  <a:srgbClr val="000000"/>
                </a:solidFill>
                <a:latin typeface="Comic Sans MS"/>
                <a:cs typeface="Comic Sans MS"/>
              </a:rPr>
              <a:t> that, too.  </a:t>
            </a:r>
            <a:endParaRPr lang="en-US" sz="3200" dirty="0">
              <a:solidFill>
                <a:srgbClr val="000000"/>
              </a:solidFill>
              <a:latin typeface="Comic Sans MS"/>
              <a:cs typeface="Comic Sans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2677</TotalTime>
  <Words>1690</Words>
  <Application>Microsoft Macintosh PowerPoint</Application>
  <PresentationFormat>On-screen Show (4:3)</PresentationFormat>
  <Paragraphs>171</Paragraphs>
  <Slides>39</Slides>
  <Notes>12</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Office Theme</vt:lpstr>
      <vt:lpstr>Software Configuration Management</vt:lpstr>
      <vt:lpstr>What is SCM?</vt:lpstr>
      <vt:lpstr>SCM goals</vt:lpstr>
      <vt:lpstr>Several related concepts &amp; terms</vt:lpstr>
      <vt:lpstr>Definition according to Wiki</vt:lpstr>
      <vt:lpstr>Definition According to Dennis</vt:lpstr>
      <vt:lpstr>Configuration Management Defined</vt:lpstr>
      <vt:lpstr>Why do we care?</vt:lpstr>
      <vt:lpstr>Why do we care?</vt:lpstr>
      <vt:lpstr>What are the artifacts?</vt:lpstr>
      <vt:lpstr>Configuration Management Includes</vt:lpstr>
      <vt:lpstr>Configuration Management Standards</vt:lpstr>
      <vt:lpstr>Source Code Management</vt:lpstr>
      <vt:lpstr>Complicating factors for SCM</vt:lpstr>
      <vt:lpstr>SCM Model Differences</vt:lpstr>
      <vt:lpstr>There are many SCM tools</vt:lpstr>
      <vt:lpstr>Key terms and concepts</vt:lpstr>
      <vt:lpstr>More terms and concepts</vt:lpstr>
      <vt:lpstr>Centralized vs. distributed SCM models</vt:lpstr>
      <vt:lpstr>Centralized SCM</vt:lpstr>
      <vt:lpstr>Decentralized SCM</vt:lpstr>
      <vt:lpstr>How decentralized SCM works.</vt:lpstr>
      <vt:lpstr>Start with a global repository</vt:lpstr>
      <vt:lpstr>Clone it</vt:lpstr>
      <vt:lpstr>Can make cheap local clones via links</vt:lpstr>
      <vt:lpstr>Changes can be pushed back upstream</vt:lpstr>
      <vt:lpstr>published to web</vt:lpstr>
      <vt:lpstr>or shared with trusted peers</vt:lpstr>
      <vt:lpstr>Benefits of decentralization</vt:lpstr>
      <vt:lpstr>Problems with decentralization</vt:lpstr>
      <vt:lpstr>Example workflow models</vt:lpstr>
      <vt:lpstr>Slide 32</vt:lpstr>
      <vt:lpstr>Slide 33</vt:lpstr>
      <vt:lpstr>Slide 34</vt:lpstr>
      <vt:lpstr>Slide 35</vt:lpstr>
      <vt:lpstr>Slide 36</vt:lpstr>
      <vt:lpstr>Slide 37</vt:lpstr>
      <vt:lpstr>Slide 38</vt:lpstr>
      <vt:lpstr>In this course</vt:lpstr>
    </vt:vector>
  </TitlesOfParts>
  <Company>Florida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dc:title>
  <dc:creator>Theodore Baker</dc:creator>
  <cp:lastModifiedBy>Theodore Baker</cp:lastModifiedBy>
  <cp:revision>20</cp:revision>
  <dcterms:created xsi:type="dcterms:W3CDTF">2010-02-23T21:49:00Z</dcterms:created>
  <dcterms:modified xsi:type="dcterms:W3CDTF">2010-02-23T22:01:57Z</dcterms:modified>
</cp:coreProperties>
</file>