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7" r:id="rId2"/>
    <p:sldId id="430" r:id="rId3"/>
    <p:sldId id="432" r:id="rId4"/>
    <p:sldId id="456" r:id="rId5"/>
    <p:sldId id="433" r:id="rId6"/>
    <p:sldId id="310" r:id="rId7"/>
    <p:sldId id="311" r:id="rId8"/>
    <p:sldId id="312" r:id="rId9"/>
    <p:sldId id="314" r:id="rId10"/>
    <p:sldId id="315" r:id="rId11"/>
    <p:sldId id="317" r:id="rId12"/>
    <p:sldId id="318" r:id="rId13"/>
    <p:sldId id="319" r:id="rId14"/>
    <p:sldId id="320" r:id="rId15"/>
    <p:sldId id="434" r:id="rId16"/>
    <p:sldId id="436" r:id="rId17"/>
    <p:sldId id="326" r:id="rId18"/>
    <p:sldId id="327" r:id="rId19"/>
    <p:sldId id="455" r:id="rId20"/>
    <p:sldId id="329" r:id="rId21"/>
    <p:sldId id="330" r:id="rId22"/>
    <p:sldId id="331" r:id="rId23"/>
    <p:sldId id="332" r:id="rId24"/>
    <p:sldId id="336" r:id="rId25"/>
    <p:sldId id="339" r:id="rId26"/>
    <p:sldId id="340" r:id="rId27"/>
    <p:sldId id="337" r:id="rId28"/>
    <p:sldId id="338" r:id="rId29"/>
    <p:sldId id="341" r:id="rId30"/>
    <p:sldId id="453" r:id="rId31"/>
    <p:sldId id="343" r:id="rId32"/>
    <p:sldId id="344"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435" r:id="rId50"/>
    <p:sldId id="363" r:id="rId51"/>
    <p:sldId id="364" r:id="rId52"/>
    <p:sldId id="437" r:id="rId53"/>
    <p:sldId id="367" r:id="rId54"/>
    <p:sldId id="368" r:id="rId55"/>
    <p:sldId id="369" r:id="rId56"/>
    <p:sldId id="370" r:id="rId57"/>
    <p:sldId id="371" r:id="rId58"/>
    <p:sldId id="445" r:id="rId59"/>
    <p:sldId id="438" r:id="rId60"/>
    <p:sldId id="450" r:id="rId61"/>
    <p:sldId id="373" r:id="rId62"/>
    <p:sldId id="374" r:id="rId63"/>
    <p:sldId id="439" r:id="rId64"/>
    <p:sldId id="376" r:id="rId65"/>
    <p:sldId id="377" r:id="rId66"/>
    <p:sldId id="378" r:id="rId67"/>
    <p:sldId id="379" r:id="rId68"/>
    <p:sldId id="380" r:id="rId69"/>
    <p:sldId id="381" r:id="rId70"/>
    <p:sldId id="382" r:id="rId71"/>
    <p:sldId id="440" r:id="rId72"/>
    <p:sldId id="384" r:id="rId73"/>
    <p:sldId id="385" r:id="rId74"/>
    <p:sldId id="386" r:id="rId75"/>
    <p:sldId id="387" r:id="rId76"/>
    <p:sldId id="388" r:id="rId77"/>
    <p:sldId id="389" r:id="rId78"/>
    <p:sldId id="441" r:id="rId79"/>
    <p:sldId id="392" r:id="rId80"/>
    <p:sldId id="393" r:id="rId81"/>
    <p:sldId id="394" r:id="rId82"/>
    <p:sldId id="395" r:id="rId83"/>
    <p:sldId id="396" r:id="rId84"/>
    <p:sldId id="397" r:id="rId85"/>
    <p:sldId id="398" r:id="rId86"/>
    <p:sldId id="399" r:id="rId87"/>
    <p:sldId id="400" r:id="rId88"/>
    <p:sldId id="442" r:id="rId89"/>
    <p:sldId id="402" r:id="rId90"/>
    <p:sldId id="403" r:id="rId91"/>
    <p:sldId id="443" r:id="rId92"/>
    <p:sldId id="405" r:id="rId93"/>
    <p:sldId id="406" r:id="rId94"/>
    <p:sldId id="444" r:id="rId95"/>
    <p:sldId id="408" r:id="rId96"/>
    <p:sldId id="409" r:id="rId97"/>
    <p:sldId id="449" r:id="rId98"/>
    <p:sldId id="411" r:id="rId99"/>
    <p:sldId id="412" r:id="rId100"/>
    <p:sldId id="447" r:id="rId101"/>
    <p:sldId id="414" r:id="rId102"/>
    <p:sldId id="415" r:id="rId103"/>
    <p:sldId id="416" r:id="rId104"/>
    <p:sldId id="417" r:id="rId105"/>
    <p:sldId id="418" r:id="rId106"/>
    <p:sldId id="419" r:id="rId107"/>
    <p:sldId id="446" r:id="rId108"/>
    <p:sldId id="421" r:id="rId109"/>
    <p:sldId id="422" r:id="rId110"/>
    <p:sldId id="448" r:id="rId111"/>
    <p:sldId id="424" r:id="rId112"/>
    <p:sldId id="425" r:id="rId113"/>
    <p:sldId id="426" r:id="rId114"/>
    <p:sldId id="428" r:id="rId115"/>
    <p:sldId id="429"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lang" initials="ma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3799"/>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889" autoAdjust="0"/>
  </p:normalViewPr>
  <p:slideViewPr>
    <p:cSldViewPr>
      <p:cViewPr varScale="1">
        <p:scale>
          <a:sx n="48" d="100"/>
          <a:sy n="48" d="100"/>
        </p:scale>
        <p:origin x="-177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222" y="20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0D2E0-D5E5-4593-ACD2-8D02D747D341}" type="datetimeFigureOut">
              <a:rPr lang="en-US" smtClean="0"/>
              <a:pPr/>
              <a:t>11/15/2009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29E40-FA3B-4072-A8E1-F5F80C2ED3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slides cover more than we will be able</a:t>
            </a:r>
            <a:r>
              <a:rPr lang="en-US" baseline="0" dirty="0" smtClean="0"/>
              <a:t> to apply this term.  The main technique we will apply this term is scenario-based testing. Next term, we will apply some of the other techniques, also, as we move from design to development.</a:t>
            </a:r>
          </a:p>
          <a:p>
            <a:endParaRPr lang="en-US" dirty="0"/>
          </a:p>
        </p:txBody>
      </p:sp>
      <p:sp>
        <p:nvSpPr>
          <p:cNvPr id="4" name="Slide Number Placeholder 3"/>
          <p:cNvSpPr>
            <a:spLocks noGrp="1"/>
          </p:cNvSpPr>
          <p:nvPr>
            <p:ph type="sldNum" sz="quarter" idx="10"/>
          </p:nvPr>
        </p:nvSpPr>
        <p:spPr/>
        <p:txBody>
          <a:bodyPr/>
          <a:lstStyle/>
          <a:p>
            <a:fld id="{FAF29E40-FA3B-4072-A8E1-F5F80C2ED37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546818" name="Rectangle 1026"/>
          <p:cNvSpPr>
            <a:spLocks noGrp="1" noRot="1" noChangeAspect="1" noChangeArrowheads="1" noTextEdit="1"/>
          </p:cNvSpPr>
          <p:nvPr>
            <p:ph type="sldImg"/>
          </p:nvPr>
        </p:nvSpPr>
        <p:spPr>
          <a:ln/>
        </p:spPr>
      </p:sp>
      <p:sp>
        <p:nvSpPr>
          <p:cNvPr id="546819" name="Rectangle 1027"/>
          <p:cNvSpPr>
            <a:spLocks noGrp="1" noChangeArrowheads="1"/>
          </p:cNvSpPr>
          <p:nvPr>
            <p:ph type="body" idx="1"/>
          </p:nvPr>
        </p:nvSpPr>
        <p:spPr>
          <a:xfrm>
            <a:off x="2438400" y="3862728"/>
            <a:ext cx="3973513" cy="4022098"/>
          </a:xfrm>
        </p:spPr>
        <p:txBody>
          <a:bodyPr/>
          <a:lstStyle/>
          <a:p>
            <a:r>
              <a:rPr lang="en-US" sz="1000">
                <a:latin typeface="ZapfHumnst BT" pitchFamily="34" charset="0"/>
              </a:rPr>
              <a:t>Would anyone really </a:t>
            </a:r>
            <a:r>
              <a:rPr lang="en-CA" sz="1000">
                <a:latin typeface="ZapfHumnst BT" pitchFamily="34" charset="0"/>
              </a:rPr>
              <a:t>conduct </a:t>
            </a:r>
            <a:r>
              <a:rPr lang="en-US" sz="1000">
                <a:latin typeface="ZapfHumnst BT" pitchFamily="34" charset="0"/>
              </a:rPr>
              <a:t>tests</a:t>
            </a:r>
            <a:r>
              <a:rPr lang="en-CA" sz="1000">
                <a:latin typeface="ZapfHumnst BT" pitchFamily="34" charset="0"/>
              </a:rPr>
              <a:t> for all of these ideas</a:t>
            </a:r>
            <a:r>
              <a:rPr lang="en-US" sz="1000">
                <a:latin typeface="ZapfHumnst BT" pitchFamily="34" charset="0"/>
              </a:rPr>
              <a:t>?</a:t>
            </a:r>
          </a:p>
          <a:p>
            <a:r>
              <a:rPr lang="en-US" sz="1000">
                <a:latin typeface="ZapfHumnst BT" pitchFamily="34" charset="0"/>
              </a:rPr>
              <a:t>It depends on the perceived importance and risk of the feature, but in general – No. You can’t run all of the interesting tests against all of the variables you would like to. There just isn’t enough time.</a:t>
            </a:r>
          </a:p>
          <a:p>
            <a:r>
              <a:rPr lang="en-US" sz="1000">
                <a:latin typeface="ZapfHumnst BT" pitchFamily="34" charset="0"/>
              </a:rPr>
              <a:t>A </a:t>
            </a:r>
            <a:r>
              <a:rPr lang="en-CA" sz="1000">
                <a:latin typeface="ZapfHumnst BT" pitchFamily="34" charset="0"/>
              </a:rPr>
              <a:t>generic list of </a:t>
            </a:r>
            <a:r>
              <a:rPr lang="en-US" sz="1000">
                <a:latin typeface="ZapfHumnst BT" pitchFamily="34" charset="0"/>
              </a:rPr>
              <a:t>test ideas gives you a collection of good ideas that you can sample from</a:t>
            </a:r>
            <a:r>
              <a:rPr lang="en-CA" sz="1000">
                <a:latin typeface="ZapfHumnst BT" pitchFamily="34" charset="0"/>
              </a:rPr>
              <a:t>: this is referred to as a test-ideas catalog</a:t>
            </a:r>
            <a:r>
              <a:rPr lang="en-US" sz="1000">
                <a:latin typeface="ZapfHumnst BT" pitchFamily="34" charset="0"/>
              </a:rPr>
              <a:t>.</a:t>
            </a:r>
            <a:r>
              <a:rPr lang="en-CA" sz="1000">
                <a:latin typeface="ZapfHumnst BT" pitchFamily="34" charset="0"/>
              </a:rPr>
              <a:t> A good catalog helps you manage the infinite number of possible tests.</a:t>
            </a:r>
          </a:p>
          <a:p>
            <a:r>
              <a:rPr lang="en-CA" sz="1000">
                <a:latin typeface="ZapfHumnst BT" pitchFamily="34" charset="0"/>
              </a:rPr>
              <a:t>For example, y</a:t>
            </a:r>
            <a:r>
              <a:rPr lang="en-US" sz="1000">
                <a:latin typeface="ZapfHumnst BT" pitchFamily="34" charset="0"/>
              </a:rPr>
              <a:t>ou might not test every integer variable with every member of this idea</a:t>
            </a:r>
            <a:r>
              <a:rPr lang="en-CA" sz="1000">
                <a:latin typeface="ZapfHumnst BT" pitchFamily="34" charset="0"/>
              </a:rPr>
              <a:t>s</a:t>
            </a:r>
            <a:r>
              <a:rPr lang="en-US" sz="1000">
                <a:latin typeface="ZapfHumnst BT" pitchFamily="34" charset="0"/>
              </a:rPr>
              <a:t> </a:t>
            </a:r>
            <a:r>
              <a:rPr lang="en-CA" sz="1000">
                <a:latin typeface="ZapfHumnst BT" pitchFamily="34" charset="0"/>
              </a:rPr>
              <a:t>catalog</a:t>
            </a:r>
            <a:r>
              <a:rPr lang="en-US" sz="1000">
                <a:latin typeface="ZapfHumnst BT" pitchFamily="34" charset="0"/>
              </a:rPr>
              <a:t>, but you might make sure that you test every variable, and that any specific member of the </a:t>
            </a:r>
            <a:r>
              <a:rPr lang="en-CA" sz="1000">
                <a:latin typeface="ZapfHumnst BT" pitchFamily="34" charset="0"/>
              </a:rPr>
              <a:t>catalog </a:t>
            </a:r>
            <a:r>
              <a:rPr lang="en-US" sz="1000">
                <a:latin typeface="ZapfHumnst BT" pitchFamily="34" charset="0"/>
              </a:rPr>
              <a:t>is tested against at least a few variables. If you find an error, you </a:t>
            </a:r>
            <a:r>
              <a:rPr lang="en-CA" sz="1000">
                <a:latin typeface="ZapfHumnst BT" pitchFamily="34" charset="0"/>
              </a:rPr>
              <a:t>might base more </a:t>
            </a:r>
            <a:r>
              <a:rPr lang="en-US" sz="1000">
                <a:latin typeface="ZapfHumnst BT" pitchFamily="34" charset="0"/>
              </a:rPr>
              <a:t>test</a:t>
            </a:r>
            <a:r>
              <a:rPr lang="en-CA" sz="1000">
                <a:latin typeface="ZapfHumnst BT" pitchFamily="34" charset="0"/>
              </a:rPr>
              <a:t>s</a:t>
            </a:r>
            <a:r>
              <a:rPr lang="en-US" sz="1000">
                <a:latin typeface="ZapfHumnst BT" pitchFamily="34" charset="0"/>
              </a:rPr>
              <a:t> </a:t>
            </a:r>
            <a:r>
              <a:rPr lang="en-CA" sz="1000">
                <a:latin typeface="ZapfHumnst BT" pitchFamily="34" charset="0"/>
              </a:rPr>
              <a:t>on </a:t>
            </a:r>
            <a:r>
              <a:rPr lang="en-US" sz="1000">
                <a:latin typeface="ZapfHumnst BT" pitchFamily="34" charset="0"/>
              </a:rPr>
              <a:t>the idea that led you to the error</a:t>
            </a:r>
            <a:r>
              <a:rPr lang="en-CA" sz="1000">
                <a:latin typeface="ZapfHumnst BT" pitchFamily="34" charset="0"/>
              </a:rPr>
              <a:t>.</a:t>
            </a:r>
            <a:endParaRPr lang="en-US" sz="1000">
              <a:latin typeface="ZapfHumnst BT" pitchFamily="34" charset="0"/>
            </a:endParaRPr>
          </a:p>
        </p:txBody>
      </p:sp>
      <p:sp>
        <p:nvSpPr>
          <p:cNvPr id="546821" name="Text Box 1029"/>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pPr marL="117475" indent="-117475">
              <a:buFontTx/>
              <a:buChar char="•"/>
            </a:pPr>
            <a:r>
              <a:rPr lang="en-US">
                <a:latin typeface="ZapfHumnst BT" pitchFamily="34" charset="0"/>
              </a:rPr>
              <a:t>As you refine the brainstorm list, look for variants on each test that might yield more powerful cases.  </a:t>
            </a:r>
          </a:p>
          <a:p>
            <a:pPr marL="117475" indent="-117475">
              <a:buFontTx/>
              <a:buChar char="•"/>
            </a:pPr>
            <a:endParaRPr lang="en-US">
              <a:latin typeface="ZapfHumnst BT" pitchFamily="34" charset="0"/>
            </a:endParaRPr>
          </a:p>
          <a:p>
            <a:pPr marL="117475" indent="-117475">
              <a:buFontTx/>
              <a:buChar char="•"/>
            </a:pPr>
            <a:r>
              <a:rPr lang="en-US">
                <a:latin typeface="ZapfHumnst BT" pitchFamily="34" charset="0"/>
              </a:rPr>
              <a:t>For example, if a student suggests alpha characters (not numeric), point out that numbers are received (inputs) as ASCII characters 48-57 (Decimal). So, the characters whose codes are  Decimal 47 (“/”) and  58 (“;”) are interesting boundary cases.</a:t>
            </a:r>
          </a:p>
          <a:p>
            <a:pPr marL="117475" indent="-117475"/>
            <a:endParaRPr lang="en-US">
              <a:latin typeface="ZapfHumnst BT" pitchFamily="34" charset="0"/>
            </a:endParaRPr>
          </a:p>
          <a:p>
            <a:pPr marL="117475" indent="-117475">
              <a:buFontTx/>
              <a:buChar char="•"/>
            </a:pPr>
            <a:r>
              <a:rPr lang="en-US">
                <a:latin typeface="ZapfHumnst BT" pitchFamily="34" charset="0"/>
              </a:rPr>
              <a:t>Do we use all of these test ideas all the time everywhere?  Of course not.  How much do you need to do to “check off the idea”?  When are we comfortable with having done enough?</a:t>
            </a:r>
          </a:p>
          <a:p>
            <a:pPr marL="117475" indent="-117475"/>
            <a:endParaRPr lang="en-US">
              <a:latin typeface="ZapfHumnst BT" pitchFamily="34" charset="0"/>
            </a:endParaRPr>
          </a:p>
          <a:p>
            <a:pPr marL="117475" indent="-117475">
              <a:buFontTx/>
              <a:buChar char="•"/>
            </a:pPr>
            <a:r>
              <a:rPr lang="en-US">
                <a:latin typeface="ZapfHumnst BT" pitchFamily="34" charset="0"/>
              </a:rPr>
              <a:t>It depends. For example, if the programmers do extensive unit testing in your company already, you might do these simple boundary tests very lightly, saving your time for complex scenarios.   </a:t>
            </a:r>
          </a:p>
          <a:p>
            <a:pPr marL="117475" indent="-117475"/>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a:xfrm>
            <a:off x="2438400" y="3862728"/>
            <a:ext cx="3973513" cy="4022098"/>
          </a:xfrm>
        </p:spPr>
        <p:txBody>
          <a:bodyPr/>
          <a:lstStyle/>
          <a:p>
            <a:pPr eaLnBrk="0" hangingPunct="0">
              <a:lnSpc>
                <a:spcPct val="90000"/>
              </a:lnSpc>
              <a:spcBef>
                <a:spcPct val="35000"/>
              </a:spcBef>
            </a:pPr>
            <a:r>
              <a:rPr lang="en-US" sz="1000">
                <a:latin typeface="ZapfHumnst BT" pitchFamily="34" charset="0"/>
              </a:rPr>
              <a:t>A test</a:t>
            </a:r>
            <a:r>
              <a:rPr lang="en-CA" sz="1000">
                <a:latin typeface="ZapfHumnst BT" pitchFamily="34" charset="0"/>
              </a:rPr>
              <a:t>-</a:t>
            </a:r>
            <a:r>
              <a:rPr lang="en-US" sz="1000">
                <a:latin typeface="ZapfHumnst BT" pitchFamily="34" charset="0"/>
              </a:rPr>
              <a:t>idea </a:t>
            </a:r>
            <a:r>
              <a:rPr lang="en-CA" sz="1000">
                <a:latin typeface="ZapfHumnst BT" pitchFamily="34" charset="0"/>
              </a:rPr>
              <a:t>catalog</a:t>
            </a:r>
            <a:r>
              <a:rPr lang="en-US" sz="1000">
                <a:latin typeface="ZapfHumnst BT" pitchFamily="34" charset="0"/>
              </a:rPr>
              <a:t> is a collection of test ideas </a:t>
            </a:r>
            <a:r>
              <a:rPr lang="en-CA" sz="1000">
                <a:latin typeface="ZapfHumnst BT" pitchFamily="34" charset="0"/>
              </a:rPr>
              <a:t>useful in addressing </a:t>
            </a:r>
            <a:r>
              <a:rPr lang="en-US" sz="1000">
                <a:latin typeface="ZapfHumnst BT" pitchFamily="34" charset="0"/>
              </a:rPr>
              <a:t>a particular test objective (e.g. boundary test cases for numeric fields).  A test project </a:t>
            </a:r>
            <a:r>
              <a:rPr lang="en-CA" sz="1000">
                <a:latin typeface="ZapfHumnst BT" pitchFamily="34" charset="0"/>
              </a:rPr>
              <a:t>can make use of </a:t>
            </a:r>
            <a:r>
              <a:rPr lang="en-US" sz="1000">
                <a:latin typeface="ZapfHumnst BT" pitchFamily="34" charset="0"/>
              </a:rPr>
              <a:t>many catalo</a:t>
            </a:r>
            <a:r>
              <a:rPr lang="en-CA" sz="1000">
                <a:latin typeface="ZapfHumnst BT" pitchFamily="34" charset="0"/>
              </a:rPr>
              <a:t>g</a:t>
            </a:r>
            <a:r>
              <a:rPr lang="en-US" sz="1000">
                <a:latin typeface="ZapfHumnst BT" pitchFamily="34" charset="0"/>
              </a:rPr>
              <a:t>s based on test scope.</a:t>
            </a:r>
          </a:p>
          <a:p>
            <a:pPr eaLnBrk="0" hangingPunct="0">
              <a:lnSpc>
                <a:spcPct val="90000"/>
              </a:lnSpc>
              <a:spcBef>
                <a:spcPct val="35000"/>
              </a:spcBef>
            </a:pPr>
            <a:r>
              <a:rPr lang="en-US" sz="1000">
                <a:latin typeface="ZapfHumnst BT" pitchFamily="34" charset="0"/>
              </a:rPr>
              <a:t>Test</a:t>
            </a:r>
            <a:r>
              <a:rPr lang="en-CA" sz="1000">
                <a:latin typeface="ZapfHumnst BT" pitchFamily="34" charset="0"/>
              </a:rPr>
              <a:t>-</a:t>
            </a:r>
            <a:r>
              <a:rPr lang="en-US" sz="1000">
                <a:latin typeface="ZapfHumnst BT" pitchFamily="34" charset="0"/>
              </a:rPr>
              <a:t>idea </a:t>
            </a:r>
            <a:r>
              <a:rPr lang="en-CA" sz="1000">
                <a:latin typeface="ZapfHumnst BT" pitchFamily="34" charset="0"/>
              </a:rPr>
              <a:t>catalogs</a:t>
            </a:r>
            <a:r>
              <a:rPr lang="en-US" sz="1000">
                <a:latin typeface="ZapfHumnst BT" pitchFamily="34" charset="0"/>
              </a:rPr>
              <a:t> are good reminders for experienced staff, because they capture thinking that doesn’t need to be redone time and again.</a:t>
            </a:r>
          </a:p>
          <a:p>
            <a:pPr eaLnBrk="0" hangingPunct="0">
              <a:lnSpc>
                <a:spcPct val="90000"/>
              </a:lnSpc>
              <a:spcBef>
                <a:spcPct val="35000"/>
              </a:spcBef>
            </a:pPr>
            <a:r>
              <a:rPr lang="en-US" sz="1000">
                <a:latin typeface="ZapfHumnst BT" pitchFamily="34" charset="0"/>
              </a:rPr>
              <a:t>They are especially handy when adding a new tester near the end of the project. It’s best to hire (or contract with) experienced testers for end-of-project work, but even if they are experienced in general, they still won’t know your product or how best to test it. </a:t>
            </a:r>
            <a:r>
              <a:rPr lang="en-CA" sz="1000">
                <a:latin typeface="ZapfHumnst BT" pitchFamily="34" charset="0"/>
              </a:rPr>
              <a:t>In either case, t</a:t>
            </a:r>
            <a:r>
              <a:rPr lang="en-US" sz="1000">
                <a:latin typeface="ZapfHumnst BT" pitchFamily="34" charset="0"/>
              </a:rPr>
              <a:t>he challenge of late additions to staff is that you don’t have time to train them and you need their productivity immediately. </a:t>
            </a:r>
          </a:p>
          <a:p>
            <a:pPr eaLnBrk="0" hangingPunct="0">
              <a:lnSpc>
                <a:spcPct val="90000"/>
              </a:lnSpc>
              <a:spcBef>
                <a:spcPct val="35000"/>
              </a:spcBef>
            </a:pPr>
            <a:r>
              <a:rPr lang="en-US" sz="1000">
                <a:latin typeface="ZapfHumnst BT" pitchFamily="34" charset="0"/>
              </a:rPr>
              <a:t>Test</a:t>
            </a:r>
            <a:r>
              <a:rPr lang="en-CA" sz="1000">
                <a:latin typeface="ZapfHumnst BT" pitchFamily="34" charset="0"/>
              </a:rPr>
              <a:t>-</a:t>
            </a:r>
            <a:r>
              <a:rPr lang="en-US" sz="1000">
                <a:latin typeface="ZapfHumnst BT" pitchFamily="34" charset="0"/>
              </a:rPr>
              <a:t>idea</a:t>
            </a:r>
            <a:r>
              <a:rPr lang="en-CA" sz="1000">
                <a:latin typeface="ZapfHumnst BT" pitchFamily="34" charset="0"/>
              </a:rPr>
              <a:t> catalogs </a:t>
            </a:r>
            <a:r>
              <a:rPr lang="en-US" sz="1000">
                <a:latin typeface="ZapfHumnst BT" pitchFamily="34" charset="0"/>
              </a:rPr>
              <a:t>can help </a:t>
            </a:r>
            <a:r>
              <a:rPr lang="en-CA" sz="1000">
                <a:latin typeface="ZapfHumnst BT" pitchFamily="34" charset="0"/>
              </a:rPr>
              <a:t>a new </a:t>
            </a:r>
            <a:r>
              <a:rPr lang="en-US" sz="1000">
                <a:latin typeface="ZapfHumnst BT" pitchFamily="34" charset="0"/>
              </a:rPr>
              <a:t>person gain productivity quickly.  They act as “training wheels”.</a:t>
            </a:r>
          </a:p>
          <a:p>
            <a:pPr>
              <a:lnSpc>
                <a:spcPct val="90000"/>
              </a:lnSpc>
              <a:spcBef>
                <a:spcPct val="35000"/>
              </a:spcBef>
            </a:pPr>
            <a:r>
              <a:rPr lang="en-US" sz="1000">
                <a:latin typeface="ZapfHumnst BT" pitchFamily="34" charset="0"/>
              </a:rPr>
              <a:t>It’s worth repeating:</a:t>
            </a:r>
          </a:p>
          <a:p>
            <a:pPr marL="228600" lvl="1" indent="-114300">
              <a:lnSpc>
                <a:spcPct val="90000"/>
              </a:lnSpc>
              <a:spcBef>
                <a:spcPct val="35000"/>
              </a:spcBef>
              <a:buFontTx/>
              <a:buChar char="•"/>
            </a:pPr>
            <a:r>
              <a:rPr lang="en-US" sz="1000">
                <a:latin typeface="ZapfHumnst BT" pitchFamily="34" charset="0"/>
              </a:rPr>
              <a:t>Test ideas are not test cases</a:t>
            </a:r>
            <a:r>
              <a:rPr lang="en-CA" sz="1000">
                <a:latin typeface="ZapfHumnst BT" pitchFamily="34" charset="0"/>
              </a:rPr>
              <a:t>: they are the </a:t>
            </a:r>
            <a:r>
              <a:rPr lang="en-US" sz="1000">
                <a:latin typeface="ZapfHumnst BT" pitchFamily="34" charset="0"/>
              </a:rPr>
              <a:t>ideas from which you derive test cases</a:t>
            </a:r>
          </a:p>
          <a:p>
            <a:pPr marL="228600" lvl="1" indent="-114300">
              <a:lnSpc>
                <a:spcPct val="90000"/>
              </a:lnSpc>
              <a:spcBef>
                <a:spcPct val="35000"/>
              </a:spcBef>
              <a:buFontTx/>
              <a:buChar char="•"/>
            </a:pPr>
            <a:r>
              <a:rPr lang="en-US" sz="1000">
                <a:latin typeface="ZapfHumnst BT" pitchFamily="34" charset="0"/>
              </a:rPr>
              <a:t>Test ideas are not test techniques</a:t>
            </a:r>
            <a:r>
              <a:rPr lang="en-CA" sz="1000">
                <a:latin typeface="ZapfHumnst BT" pitchFamily="34" charset="0"/>
              </a:rPr>
              <a:t>: they provide </a:t>
            </a:r>
            <a:r>
              <a:rPr lang="en-US" sz="1000">
                <a:latin typeface="ZapfHumnst BT" pitchFamily="34" charset="0"/>
              </a:rPr>
              <a:t>ideas from which you decide which techniques to apply</a:t>
            </a:r>
          </a:p>
          <a:p>
            <a:pPr marL="228600" lvl="1" indent="-114300">
              <a:lnSpc>
                <a:spcPct val="90000"/>
              </a:lnSpc>
              <a:spcBef>
                <a:spcPct val="35000"/>
              </a:spcBef>
              <a:buFontTx/>
              <a:buChar char="•"/>
            </a:pPr>
            <a:r>
              <a:rPr lang="en-CA" sz="1000">
                <a:latin typeface="ZapfHumnst BT" pitchFamily="34" charset="0"/>
              </a:rPr>
              <a:t>Although you might consider </a:t>
            </a:r>
            <a:r>
              <a:rPr lang="en-US" sz="1000">
                <a:latin typeface="ZapfHumnst BT" pitchFamily="34" charset="0"/>
              </a:rPr>
              <a:t>all </a:t>
            </a:r>
            <a:r>
              <a:rPr lang="en-CA" sz="1000">
                <a:latin typeface="ZapfHumnst BT" pitchFamily="34" charset="0"/>
              </a:rPr>
              <a:t>the </a:t>
            </a:r>
            <a:r>
              <a:rPr lang="en-US" sz="1000">
                <a:latin typeface="ZapfHumnst BT" pitchFamily="34" charset="0"/>
              </a:rPr>
              <a:t>test ideas </a:t>
            </a:r>
            <a:r>
              <a:rPr lang="en-CA" sz="1000">
                <a:latin typeface="ZapfHumnst BT" pitchFamily="34" charset="0"/>
              </a:rPr>
              <a:t>in the catalog each time you use it, you usually won’t conduct a test for </a:t>
            </a:r>
            <a:r>
              <a:rPr lang="en-US" sz="1000">
                <a:latin typeface="ZapfHumnst BT" pitchFamily="34" charset="0"/>
              </a:rPr>
              <a:t>every </a:t>
            </a:r>
            <a:r>
              <a:rPr lang="en-CA" sz="1000">
                <a:latin typeface="ZapfHumnst BT" pitchFamily="34" charset="0"/>
              </a:rPr>
              <a:t>idea in the catalog each </a:t>
            </a:r>
            <a:r>
              <a:rPr lang="en-US" sz="1000">
                <a:latin typeface="ZapfHumnst BT" pitchFamily="34" charset="0"/>
              </a:rPr>
              <a:t>time</a:t>
            </a:r>
            <a:r>
              <a:rPr lang="en-CA" sz="1000">
                <a:latin typeface="ZapfHumnst BT" pitchFamily="34" charset="0"/>
              </a:rPr>
              <a:t> you test.</a:t>
            </a:r>
            <a:endParaRPr lang="en-US" sz="1000">
              <a:latin typeface="ZapfHumnst BT" pitchFamily="34" charset="0"/>
            </a:endParaRPr>
          </a:p>
        </p:txBody>
      </p:sp>
      <p:sp>
        <p:nvSpPr>
          <p:cNvPr id="545796" name="Text Box 4"/>
          <p:cNvSpPr txBox="1">
            <a:spLocks noChangeArrowheads="1"/>
          </p:cNvSpPr>
          <p:nvPr/>
        </p:nvSpPr>
        <p:spPr bwMode="auto">
          <a:xfrm>
            <a:off x="381000" y="1211836"/>
            <a:ext cx="2012950" cy="3709990"/>
          </a:xfrm>
          <a:prstGeom prst="rect">
            <a:avLst/>
          </a:prstGeom>
          <a:noFill/>
          <a:ln w="9525">
            <a:noFill/>
            <a:miter lim="800000"/>
            <a:headEnd/>
            <a:tailEnd/>
          </a:ln>
          <a:effectLst/>
        </p:spPr>
        <p:txBody>
          <a:bodyPr lIns="107950" tIns="53975" rIns="107950" bIns="53975">
            <a:spAutoFit/>
          </a:bodyPr>
          <a:lstStyle/>
          <a:p>
            <a:endParaRPr lang="en-US"/>
          </a:p>
          <a:p>
            <a:r>
              <a:rPr lang="en-US" b="1">
                <a:latin typeface="ZapfHumnst BT" pitchFamily="34" charset="0"/>
              </a:rPr>
              <a:t>Brainstorm exercise (part 1):</a:t>
            </a:r>
          </a:p>
          <a:p>
            <a:r>
              <a:rPr lang="en-US">
                <a:latin typeface="ZapfHumnst BT" pitchFamily="34" charset="0"/>
              </a:rPr>
              <a:t>Where else would you want to have a test</a:t>
            </a:r>
            <a:r>
              <a:rPr lang="en-CA">
                <a:latin typeface="ZapfHumnst BT" pitchFamily="34" charset="0"/>
              </a:rPr>
              <a:t>-</a:t>
            </a:r>
            <a:r>
              <a:rPr lang="en-US">
                <a:latin typeface="ZapfHumnst BT" pitchFamily="34" charset="0"/>
              </a:rPr>
              <a:t>idea </a:t>
            </a:r>
            <a:r>
              <a:rPr lang="en-CA">
                <a:latin typeface="ZapfHumnst BT" pitchFamily="34" charset="0"/>
              </a:rPr>
              <a:t>catalog</a:t>
            </a:r>
            <a:r>
              <a:rPr lang="en-US">
                <a:latin typeface="ZapfHumnst BT" pitchFamily="34" charset="0"/>
              </a:rPr>
              <a:t>?  Where would it make sense to develop (harvest) one in your company?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a:xfrm>
            <a:off x="2438400" y="3862728"/>
            <a:ext cx="3973513" cy="4022098"/>
          </a:xfrm>
        </p:spPr>
        <p:txBody>
          <a:bodyPr/>
          <a:lstStyle/>
          <a:p>
            <a:r>
              <a:rPr lang="en-US" sz="1000">
                <a:latin typeface="ZapfHumnst BT" pitchFamily="34" charset="0"/>
              </a:rPr>
              <a:t>A test matrix is a useful way of working with </a:t>
            </a:r>
            <a:r>
              <a:rPr lang="en-CA" sz="1000">
                <a:latin typeface="ZapfHumnst BT" pitchFamily="34" charset="0"/>
              </a:rPr>
              <a:t>the ideas from </a:t>
            </a:r>
            <a:r>
              <a:rPr lang="en-US" sz="1000">
                <a:latin typeface="ZapfHumnst BT" pitchFamily="34" charset="0"/>
              </a:rPr>
              <a:t>a catalog.</a:t>
            </a:r>
          </a:p>
          <a:p>
            <a:r>
              <a:rPr lang="en-US" sz="1000">
                <a:latin typeface="ZapfHumnst BT" pitchFamily="34" charset="0"/>
              </a:rPr>
              <a:t>Imagine </a:t>
            </a:r>
            <a:r>
              <a:rPr lang="en-CA" sz="1000">
                <a:latin typeface="ZapfHumnst BT" pitchFamily="34" charset="0"/>
              </a:rPr>
              <a:t>looking </a:t>
            </a:r>
            <a:r>
              <a:rPr lang="en-US" sz="1000">
                <a:latin typeface="ZapfHumnst BT" pitchFamily="34" charset="0"/>
              </a:rPr>
              <a:t>through </a:t>
            </a:r>
            <a:r>
              <a:rPr lang="en-CA" sz="1000">
                <a:latin typeface="ZapfHumnst BT" pitchFamily="34" charset="0"/>
              </a:rPr>
              <a:t>the </a:t>
            </a:r>
            <a:r>
              <a:rPr lang="en-US" sz="1000">
                <a:latin typeface="ZapfHumnst BT" pitchFamily="34" charset="0"/>
              </a:rPr>
              <a:t>test </a:t>
            </a:r>
            <a:r>
              <a:rPr lang="en-CA" sz="1000">
                <a:latin typeface="ZapfHumnst BT" pitchFamily="34" charset="0"/>
              </a:rPr>
              <a:t>ideas </a:t>
            </a:r>
            <a:r>
              <a:rPr lang="en-US" sz="1000">
                <a:latin typeface="ZapfHumnst BT" pitchFamily="34" charset="0"/>
              </a:rPr>
              <a:t>in the catalog</a:t>
            </a:r>
            <a:r>
              <a:rPr lang="en-CA" sz="1000">
                <a:latin typeface="ZapfHumnst BT" pitchFamily="34" charset="0"/>
              </a:rPr>
              <a:t>, selecting a subset that you think will be useful in the context of your current work.</a:t>
            </a:r>
            <a:r>
              <a:rPr lang="en-US" sz="1000">
                <a:latin typeface="ZapfHumnst BT" pitchFamily="34" charset="0"/>
              </a:rPr>
              <a:t> </a:t>
            </a:r>
            <a:r>
              <a:rPr lang="en-CA" sz="1000">
                <a:latin typeface="ZapfHumnst BT" pitchFamily="34" charset="0"/>
              </a:rPr>
              <a:t>Next, imagine walking</a:t>
            </a:r>
            <a:r>
              <a:rPr lang="en-US" sz="1000">
                <a:latin typeface="ZapfHumnst BT" pitchFamily="34" charset="0"/>
              </a:rPr>
              <a:t> </a:t>
            </a:r>
            <a:r>
              <a:rPr lang="en-CA" sz="1000">
                <a:latin typeface="ZapfHumnst BT" pitchFamily="34" charset="0"/>
              </a:rPr>
              <a:t>through </a:t>
            </a:r>
            <a:r>
              <a:rPr lang="en-US" sz="1000">
                <a:latin typeface="ZapfHumnst BT" pitchFamily="34" charset="0"/>
              </a:rPr>
              <a:t>all </a:t>
            </a:r>
            <a:r>
              <a:rPr lang="en-CA" sz="1000">
                <a:latin typeface="ZapfHumnst BT" pitchFamily="34" charset="0"/>
              </a:rPr>
              <a:t>of </a:t>
            </a:r>
            <a:r>
              <a:rPr lang="en-US" sz="1000">
                <a:latin typeface="ZapfHumnst BT" pitchFamily="34" charset="0"/>
              </a:rPr>
              <a:t>the dialog boxes in your application and filling in the field names of all the numeric input fields. </a:t>
            </a:r>
            <a:r>
              <a:rPr lang="en-CA" sz="1000">
                <a:latin typeface="ZapfHumnst BT" pitchFamily="34" charset="0"/>
              </a:rPr>
              <a:t>Now test </a:t>
            </a:r>
            <a:r>
              <a:rPr lang="en-US" sz="1000">
                <a:latin typeface="ZapfHumnst BT" pitchFamily="34" charset="0"/>
              </a:rPr>
              <a:t>each field </a:t>
            </a:r>
            <a:r>
              <a:rPr lang="en-CA" sz="1000">
                <a:latin typeface="ZapfHumnst BT" pitchFamily="34" charset="0"/>
              </a:rPr>
              <a:t>in turn, </a:t>
            </a:r>
            <a:r>
              <a:rPr lang="en-US" sz="1000">
                <a:latin typeface="ZapfHumnst BT" pitchFamily="34" charset="0"/>
              </a:rPr>
              <a:t>checking </a:t>
            </a:r>
            <a:r>
              <a:rPr lang="en-CA" sz="1000">
                <a:latin typeface="ZapfHumnst BT" pitchFamily="34" charset="0"/>
              </a:rPr>
              <a:t>each test idea </a:t>
            </a:r>
            <a:r>
              <a:rPr lang="en-US" sz="1000">
                <a:latin typeface="ZapfHumnst BT" pitchFamily="34" charset="0"/>
              </a:rPr>
              <a:t>in the matrix off as you </a:t>
            </a:r>
            <a:r>
              <a:rPr lang="en-CA" sz="1000">
                <a:latin typeface="ZapfHumnst BT" pitchFamily="34" charset="0"/>
              </a:rPr>
              <a:t>conduct an associated test.</a:t>
            </a:r>
            <a:r>
              <a:rPr lang="en-US" sz="1000">
                <a:latin typeface="ZapfHumnst BT" pitchFamily="34" charset="0"/>
              </a:rPr>
              <a:t> Perhaps you would highlight cases that pass by coloring the cells green (use a green highlighter if you’re doing this on a printout of the matrix) and highlight the failing cases pink.</a:t>
            </a:r>
          </a:p>
          <a:p>
            <a:r>
              <a:rPr lang="en-US" sz="1000">
                <a:latin typeface="ZapfHumnst BT" pitchFamily="34" charset="0"/>
              </a:rPr>
              <a:t>A matrix like this is easy to delegate to a new member of the testing team. </a:t>
            </a:r>
          </a:p>
          <a:p>
            <a:r>
              <a:rPr lang="en-US" sz="1000">
                <a:latin typeface="ZapfHumnst BT" pitchFamily="34" charset="0"/>
              </a:rPr>
              <a:t>Many groups bring experienced testers into the project late in development to cope with schedule slippage. The new testers know how to test, but they don’t know what to do on </a:t>
            </a:r>
            <a:r>
              <a:rPr lang="en-US" sz="1000" i="1">
                <a:latin typeface="ZapfHumnst BT" pitchFamily="34" charset="0"/>
              </a:rPr>
              <a:t>this</a:t>
            </a:r>
            <a:r>
              <a:rPr lang="en-US" sz="1000">
                <a:latin typeface="ZapfHumnst BT" pitchFamily="34" charset="0"/>
              </a:rPr>
              <a:t> project. They can figure out the </a:t>
            </a:r>
            <a:r>
              <a:rPr lang="en-US" sz="1000" i="1">
                <a:latin typeface="ZapfHumnst BT" pitchFamily="34" charset="0"/>
              </a:rPr>
              <a:t>how</a:t>
            </a:r>
            <a:r>
              <a:rPr lang="en-US" sz="1000">
                <a:latin typeface="ZapfHumnst BT" pitchFamily="34" charset="0"/>
              </a:rPr>
              <a:t> (what steps to take to conduct a test) but don’t yet know which tests to run or why. A matrix or catalog can be very useful for these testers, helping them to get up to speed quickly.</a:t>
            </a:r>
          </a:p>
          <a:p>
            <a:r>
              <a:rPr lang="en-US" sz="1000">
                <a:latin typeface="ZapfHumnst BT" pitchFamily="34" charset="0"/>
              </a:rPr>
              <a:t>Many groups find matrices like these much more useful, </a:t>
            </a:r>
            <a:r>
              <a:rPr lang="en-US" sz="1000" i="1">
                <a:latin typeface="ZapfHumnst BT" pitchFamily="34" charset="0"/>
              </a:rPr>
              <a:t>for dealing with tests that are routine and well understood</a:t>
            </a:r>
            <a:r>
              <a:rPr lang="en-US" sz="1000">
                <a:latin typeface="ZapfHumnst BT" pitchFamily="34" charset="0"/>
              </a:rPr>
              <a:t> than full test case descriptions.</a:t>
            </a:r>
          </a:p>
          <a:p>
            <a:r>
              <a:rPr lang="en-US" sz="1000">
                <a:latin typeface="ZapfHumnst BT" pitchFamily="34" charset="0"/>
              </a:rPr>
              <a:t>Many test managers find matrices like this a good assessment tool for evaluating the test work being performed.</a:t>
            </a:r>
          </a:p>
        </p:txBody>
      </p:sp>
      <p:sp>
        <p:nvSpPr>
          <p:cNvPr id="544773" name="Text Box 5"/>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Principles of Software Testing for Testers Instructor Notes</a:t>
            </a:r>
          </a:p>
        </p:txBody>
      </p:sp>
      <p:sp>
        <p:nvSpPr>
          <p:cNvPr id="7"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48866" name="Rectangle 2"/>
          <p:cNvSpPr>
            <a:spLocks noGrp="1" noRot="1" noChangeAspect="1" noChangeArrowheads="1" noTextEdit="1"/>
          </p:cNvSpPr>
          <p:nvPr>
            <p:ph type="sldImg"/>
          </p:nvPr>
        </p:nvSpPr>
        <p:spPr bwMode="auto">
          <a:xfrm>
            <a:off x="2463800" y="835025"/>
            <a:ext cx="4037013" cy="3027363"/>
          </a:xfrm>
          <a:prstGeom prst="rect">
            <a:avLst/>
          </a:prstGeom>
          <a:solidFill>
            <a:srgbClr val="FFFFFF"/>
          </a:solidFill>
          <a:ln>
            <a:solidFill>
              <a:srgbClr val="000000"/>
            </a:solidFill>
            <a:miter lim="800000"/>
            <a:headEnd/>
            <a:tailEnd/>
          </a:ln>
        </p:spPr>
      </p:sp>
      <p:sp>
        <p:nvSpPr>
          <p:cNvPr id="548867" name="Text Box 3"/>
          <p:cNvSpPr txBox="1">
            <a:spLocks noChangeArrowheads="1"/>
          </p:cNvSpPr>
          <p:nvPr/>
        </p:nvSpPr>
        <p:spPr bwMode="auto">
          <a:xfrm>
            <a:off x="306388" y="1211837"/>
            <a:ext cx="1828800" cy="429625"/>
          </a:xfrm>
          <a:prstGeom prst="rect">
            <a:avLst/>
          </a:prstGeom>
          <a:noFill/>
          <a:ln w="12700">
            <a:noFill/>
            <a:miter lim="800000"/>
            <a:headEnd type="none" w="sm" len="sm"/>
            <a:tailEnd type="none" w="lg" len="lg"/>
          </a:ln>
          <a:effectLst/>
        </p:spPr>
        <p:txBody>
          <a:bodyPr lIns="90191" tIns="45095" rIns="90191" bIns="45095">
            <a:spAutoFit/>
          </a:bodyPr>
          <a:lstStyle/>
          <a:p>
            <a:pPr defTabSz="900113">
              <a:spcBef>
                <a:spcPct val="50000"/>
              </a:spcBef>
            </a:pPr>
            <a:endParaRPr lang="en-US" sz="1100"/>
          </a:p>
          <a:p>
            <a:pPr defTabSz="900113">
              <a:spcAft>
                <a:spcPts val="313"/>
              </a:spcAft>
            </a:pPr>
            <a:endParaRPr lang="en-US" sz="1100"/>
          </a:p>
        </p:txBody>
      </p:sp>
      <p:sp>
        <p:nvSpPr>
          <p:cNvPr id="548868" name="Rectangle 4"/>
          <p:cNvSpPr>
            <a:spLocks noGrp="1" noChangeArrowheads="1"/>
          </p:cNvSpPr>
          <p:nvPr>
            <p:ph type="body" idx="1"/>
          </p:nvPr>
        </p:nvSpPr>
        <p:spPr bwMode="auto">
          <a:xfrm>
            <a:off x="2438401" y="3862728"/>
            <a:ext cx="3971925" cy="4020520"/>
          </a:xfrm>
          <a:prstGeom prst="rect">
            <a:avLst/>
          </a:prstGeom>
          <a:noFill/>
          <a:ln>
            <a:miter lim="800000"/>
            <a:headEnd/>
            <a:tailEnd/>
          </a:ln>
        </p:spPr>
        <p:txBody>
          <a:bodyPr lIns="90032" tIns="45016" rIns="90032" bIns="45016"/>
          <a:lstStyle/>
          <a:p>
            <a:r>
              <a:rPr lang="en-US" sz="1000" dirty="0">
                <a:latin typeface="ZapfHumnst BT" pitchFamily="34" charset="0"/>
              </a:rPr>
              <a:t>This graphic illustrates how phases and iterations (the </a:t>
            </a:r>
            <a:r>
              <a:rPr lang="en-CA" sz="1000" dirty="0">
                <a:latin typeface="ZapfHumnst BT" pitchFamily="34" charset="0"/>
              </a:rPr>
              <a:t>“dynamic” or </a:t>
            </a:r>
            <a:r>
              <a:rPr lang="en-US" sz="1000" dirty="0">
                <a:latin typeface="ZapfHumnst BT" pitchFamily="34" charset="0"/>
              </a:rPr>
              <a:t>time</a:t>
            </a:r>
            <a:r>
              <a:rPr lang="en-CA" sz="1000" dirty="0">
                <a:latin typeface="ZapfHumnst BT" pitchFamily="34" charset="0"/>
              </a:rPr>
              <a:t> </a:t>
            </a:r>
            <a:r>
              <a:rPr lang="en-US" sz="1000" dirty="0">
                <a:latin typeface="ZapfHumnst BT" pitchFamily="34" charset="0"/>
              </a:rPr>
              <a:t>dimension</a:t>
            </a:r>
            <a:r>
              <a:rPr lang="en-CA" sz="1000" dirty="0">
                <a:latin typeface="ZapfHumnst BT" pitchFamily="34" charset="0"/>
              </a:rPr>
              <a:t> of RUP</a:t>
            </a:r>
            <a:r>
              <a:rPr lang="en-US" sz="1000" dirty="0">
                <a:latin typeface="ZapfHumnst BT" pitchFamily="34" charset="0"/>
              </a:rPr>
              <a:t>) relate to the development activities </a:t>
            </a:r>
            <a:r>
              <a:rPr lang="en-CA" sz="1000" dirty="0">
                <a:latin typeface="ZapfHumnst BT" pitchFamily="34" charset="0"/>
              </a:rPr>
              <a:t>described in the disciplines </a:t>
            </a:r>
            <a:r>
              <a:rPr lang="en-US" sz="1000" dirty="0">
                <a:latin typeface="ZapfHumnst BT" pitchFamily="34" charset="0"/>
              </a:rPr>
              <a:t>(the </a:t>
            </a:r>
            <a:r>
              <a:rPr lang="en-CA" sz="1000" dirty="0">
                <a:latin typeface="ZapfHumnst BT" pitchFamily="34" charset="0"/>
              </a:rPr>
              <a:t>“static”</a:t>
            </a:r>
            <a:r>
              <a:rPr lang="en-US" sz="1000" dirty="0">
                <a:latin typeface="ZapfHumnst BT" pitchFamily="34" charset="0"/>
              </a:rPr>
              <a:t> dimension). </a:t>
            </a:r>
            <a:r>
              <a:rPr lang="en-CA" sz="1000" dirty="0">
                <a:latin typeface="ZapfHumnst BT" pitchFamily="34" charset="0"/>
              </a:rPr>
              <a:t>Note that while the graphic simply provides an example of how RUP might be enacted, t</a:t>
            </a:r>
            <a:r>
              <a:rPr lang="en-US" sz="1000" dirty="0">
                <a:latin typeface="ZapfHumnst BT" pitchFamily="34" charset="0"/>
              </a:rPr>
              <a:t>he relative size of the color</a:t>
            </a:r>
            <a:r>
              <a:rPr lang="en-CA" sz="1000" dirty="0" err="1">
                <a:latin typeface="ZapfHumnst BT" pitchFamily="34" charset="0"/>
              </a:rPr>
              <a:t>ed</a:t>
            </a:r>
            <a:r>
              <a:rPr lang="en-CA" sz="1000" dirty="0">
                <a:latin typeface="ZapfHumnst BT" pitchFamily="34" charset="0"/>
              </a:rPr>
              <a:t> graphs</a:t>
            </a:r>
            <a:r>
              <a:rPr lang="en-US" sz="1000" dirty="0">
                <a:latin typeface="ZapfHumnst BT" pitchFamily="34" charset="0"/>
              </a:rPr>
              <a:t> </a:t>
            </a:r>
            <a:r>
              <a:rPr lang="en-CA" sz="1000" dirty="0">
                <a:latin typeface="ZapfHumnst BT" pitchFamily="34" charset="0"/>
              </a:rPr>
              <a:t>gives a general indication of</a:t>
            </a:r>
            <a:r>
              <a:rPr lang="en-US" sz="1000" dirty="0">
                <a:latin typeface="ZapfHumnst BT" pitchFamily="34" charset="0"/>
              </a:rPr>
              <a:t> how much </a:t>
            </a:r>
            <a:r>
              <a:rPr lang="en-CA" sz="1000" dirty="0">
                <a:latin typeface="ZapfHumnst BT" pitchFamily="34" charset="0"/>
              </a:rPr>
              <a:t>relative effort </a:t>
            </a:r>
            <a:r>
              <a:rPr lang="en-US" sz="1000" dirty="0">
                <a:latin typeface="ZapfHumnst BT" pitchFamily="34" charset="0"/>
              </a:rPr>
              <a:t>is </a:t>
            </a:r>
            <a:r>
              <a:rPr lang="en-CA" sz="1000" dirty="0">
                <a:latin typeface="ZapfHumnst BT" pitchFamily="34" charset="0"/>
              </a:rPr>
              <a:t>spent for </a:t>
            </a:r>
            <a:r>
              <a:rPr lang="en-US" sz="1000" dirty="0">
                <a:latin typeface="ZapfHumnst BT" pitchFamily="34" charset="0"/>
              </a:rPr>
              <a:t>each </a:t>
            </a:r>
            <a:r>
              <a:rPr lang="en-CA" sz="1000" dirty="0">
                <a:latin typeface="ZapfHumnst BT" pitchFamily="34" charset="0"/>
              </a:rPr>
              <a:t>process discipline in each </a:t>
            </a:r>
            <a:r>
              <a:rPr lang="en-US" sz="1000" dirty="0">
                <a:latin typeface="ZapfHumnst BT" pitchFamily="34" charset="0"/>
              </a:rPr>
              <a:t>phase/</a:t>
            </a:r>
            <a:r>
              <a:rPr lang="en-CA" sz="1000" dirty="0">
                <a:latin typeface="ZapfHumnst BT" pitchFamily="34" charset="0"/>
              </a:rPr>
              <a:t> </a:t>
            </a:r>
            <a:r>
              <a:rPr lang="en-US" sz="1000" dirty="0">
                <a:latin typeface="ZapfHumnst BT" pitchFamily="34" charset="0"/>
              </a:rPr>
              <a:t>iteration.</a:t>
            </a:r>
          </a:p>
          <a:p>
            <a:r>
              <a:rPr lang="en-CA" sz="1000" dirty="0">
                <a:latin typeface="ZapfHumnst BT" pitchFamily="34" charset="0"/>
              </a:rPr>
              <a:t>Notice that with a few exceptions, e</a:t>
            </a:r>
            <a:r>
              <a:rPr lang="en-US" sz="1000" dirty="0">
                <a:latin typeface="ZapfHumnst BT" pitchFamily="34" charset="0"/>
              </a:rPr>
              <a:t>ach iteration involves </a:t>
            </a:r>
            <a:r>
              <a:rPr lang="en-CA" sz="1000" dirty="0">
                <a:latin typeface="ZapfHumnst BT" pitchFamily="34" charset="0"/>
              </a:rPr>
              <a:t>activity</a:t>
            </a:r>
            <a:r>
              <a:rPr lang="en-US" sz="1000" dirty="0">
                <a:latin typeface="ZapfHumnst BT" pitchFamily="34" charset="0"/>
              </a:rPr>
              <a:t> </a:t>
            </a:r>
            <a:r>
              <a:rPr lang="en-CA" sz="1000" dirty="0">
                <a:latin typeface="ZapfHumnst BT" pitchFamily="34" charset="0"/>
              </a:rPr>
              <a:t>in </a:t>
            </a:r>
            <a:r>
              <a:rPr lang="en-US" sz="1000" dirty="0">
                <a:latin typeface="ZapfHumnst BT" pitchFamily="34" charset="0"/>
              </a:rPr>
              <a:t>all disciplines</a:t>
            </a:r>
            <a:r>
              <a:rPr lang="en-CA" sz="1000" dirty="0">
                <a:latin typeface="ZapfHumnst BT" pitchFamily="34" charset="0"/>
              </a:rPr>
              <a:t>, and that the </a:t>
            </a:r>
            <a:r>
              <a:rPr lang="en-US" sz="1000" dirty="0">
                <a:latin typeface="ZapfHumnst BT" pitchFamily="34" charset="0"/>
              </a:rPr>
              <a:t>relative amount of </a:t>
            </a:r>
            <a:r>
              <a:rPr lang="en-CA" sz="1000" dirty="0">
                <a:latin typeface="ZapfHumnst BT" pitchFamily="34" charset="0"/>
              </a:rPr>
              <a:t>effort expended in each </a:t>
            </a:r>
            <a:r>
              <a:rPr lang="en-US" sz="1000" dirty="0">
                <a:latin typeface="ZapfHumnst BT" pitchFamily="34" charset="0"/>
              </a:rPr>
              <a:t>discipline changes between iterations. For instance, during late Construction, the main </a:t>
            </a:r>
            <a:r>
              <a:rPr lang="en-CA" sz="1000" dirty="0">
                <a:latin typeface="ZapfHumnst BT" pitchFamily="34" charset="0"/>
              </a:rPr>
              <a:t>effort </a:t>
            </a:r>
            <a:r>
              <a:rPr lang="en-US" sz="1000" dirty="0">
                <a:latin typeface="ZapfHumnst BT" pitchFamily="34" charset="0"/>
              </a:rPr>
              <a:t>is related to Implementation</a:t>
            </a:r>
            <a:r>
              <a:rPr lang="en-CA" sz="1000" dirty="0">
                <a:latin typeface="ZapfHumnst BT" pitchFamily="34" charset="0"/>
              </a:rPr>
              <a:t>, </a:t>
            </a:r>
            <a:r>
              <a:rPr lang="en-US" sz="1000" dirty="0">
                <a:latin typeface="ZapfHumnst BT" pitchFamily="34" charset="0"/>
              </a:rPr>
              <a:t>Test </a:t>
            </a:r>
            <a:r>
              <a:rPr lang="en-CA" sz="1000" dirty="0">
                <a:latin typeface="ZapfHumnst BT" pitchFamily="34" charset="0"/>
              </a:rPr>
              <a:t>and Deployment with minimal effort expended </a:t>
            </a:r>
            <a:r>
              <a:rPr lang="en-US" sz="1000" dirty="0">
                <a:latin typeface="ZapfHumnst BT" pitchFamily="34" charset="0"/>
              </a:rPr>
              <a:t>on Requirements </a:t>
            </a:r>
            <a:r>
              <a:rPr lang="en-CA" sz="1000" dirty="0">
                <a:latin typeface="ZapfHumnst BT" pitchFamily="34" charset="0"/>
              </a:rPr>
              <a:t>and Environment work</a:t>
            </a:r>
            <a:r>
              <a:rPr lang="en-US" sz="1000" dirty="0">
                <a:latin typeface="ZapfHumnst BT" pitchFamily="34" charset="0"/>
              </a:rPr>
              <a:t>. </a:t>
            </a:r>
          </a:p>
          <a:p>
            <a:r>
              <a:rPr lang="en-US" sz="1000" dirty="0">
                <a:latin typeface="ZapfHumnst BT" pitchFamily="34" charset="0"/>
              </a:rPr>
              <a:t>Note </a:t>
            </a:r>
            <a:r>
              <a:rPr lang="en-CA" sz="1000" dirty="0">
                <a:latin typeface="ZapfHumnst BT" pitchFamily="34" charset="0"/>
              </a:rPr>
              <a:t>that in an iterative development process, </a:t>
            </a:r>
            <a:r>
              <a:rPr lang="en-US" sz="1000" dirty="0">
                <a:latin typeface="ZapfHumnst BT" pitchFamily="34" charset="0"/>
              </a:rPr>
              <a:t>requirements </a:t>
            </a:r>
            <a:r>
              <a:rPr lang="en-CA" sz="1000" dirty="0">
                <a:latin typeface="ZapfHumnst BT" pitchFamily="34" charset="0"/>
              </a:rPr>
              <a:t>work is typically </a:t>
            </a:r>
            <a:r>
              <a:rPr lang="en-US" sz="1000" dirty="0">
                <a:latin typeface="ZapfHumnst BT" pitchFamily="34" charset="0"/>
              </a:rPr>
              <a:t>not </a:t>
            </a:r>
            <a:r>
              <a:rPr lang="en-CA" sz="1000" dirty="0">
                <a:latin typeface="ZapfHumnst BT" pitchFamily="34" charset="0"/>
              </a:rPr>
              <a:t>“</a:t>
            </a:r>
            <a:r>
              <a:rPr lang="en-US" sz="1000" dirty="0">
                <a:latin typeface="ZapfHumnst BT" pitchFamily="34" charset="0"/>
              </a:rPr>
              <a:t>complete</a:t>
            </a:r>
            <a:r>
              <a:rPr lang="en-CA" sz="1000" dirty="0">
                <a:latin typeface="ZapfHumnst BT" pitchFamily="34" charset="0"/>
              </a:rPr>
              <a:t>”</a:t>
            </a:r>
            <a:r>
              <a:rPr lang="en-US" sz="1000" dirty="0">
                <a:latin typeface="ZapfHumnst BT" pitchFamily="34" charset="0"/>
              </a:rPr>
              <a:t> </a:t>
            </a:r>
            <a:r>
              <a:rPr lang="en-CA" sz="1000" dirty="0">
                <a:latin typeface="ZapfHumnst BT" pitchFamily="34" charset="0"/>
              </a:rPr>
              <a:t>early in the project lifecycle – requirements effort typically continues into late Construction</a:t>
            </a:r>
            <a:r>
              <a:rPr lang="en-US" sz="1000" dirty="0">
                <a:latin typeface="ZapfHumnst BT" pitchFamily="34" charset="0"/>
              </a:rPr>
              <a:t>. It is </a:t>
            </a:r>
            <a:r>
              <a:rPr lang="en-CA" sz="1000" dirty="0">
                <a:latin typeface="ZapfHumnst BT" pitchFamily="34" charset="0"/>
              </a:rPr>
              <a:t>also common for </a:t>
            </a:r>
            <a:r>
              <a:rPr lang="en-US" sz="1000" dirty="0">
                <a:latin typeface="ZapfHumnst BT" pitchFamily="34" charset="0"/>
              </a:rPr>
              <a:t>the </a:t>
            </a:r>
            <a:r>
              <a:rPr lang="en-CA" sz="1000" dirty="0">
                <a:latin typeface="ZapfHumnst BT" pitchFamily="34" charset="0"/>
              </a:rPr>
              <a:t>final </a:t>
            </a:r>
            <a:r>
              <a:rPr lang="en-US" sz="1000" dirty="0">
                <a:latin typeface="ZapfHumnst BT" pitchFamily="34" charset="0"/>
              </a:rPr>
              <a:t>analysis and design </a:t>
            </a:r>
            <a:r>
              <a:rPr lang="en-CA" sz="1000" dirty="0">
                <a:latin typeface="ZapfHumnst BT" pitchFamily="34" charset="0"/>
              </a:rPr>
              <a:t>work for </a:t>
            </a:r>
            <a:r>
              <a:rPr lang="en-US" sz="1000" dirty="0">
                <a:latin typeface="ZapfHumnst BT" pitchFamily="34" charset="0"/>
              </a:rPr>
              <a:t>well-understood portions of the system </a:t>
            </a:r>
            <a:r>
              <a:rPr lang="en-CA" sz="1000" dirty="0">
                <a:latin typeface="ZapfHumnst BT" pitchFamily="34" charset="0"/>
              </a:rPr>
              <a:t>to be </a:t>
            </a:r>
            <a:r>
              <a:rPr lang="en-US" sz="1000" dirty="0">
                <a:latin typeface="ZapfHumnst BT" pitchFamily="34" charset="0"/>
              </a:rPr>
              <a:t>delay</a:t>
            </a:r>
            <a:r>
              <a:rPr lang="en-CA" sz="1000" dirty="0" err="1">
                <a:latin typeface="ZapfHumnst BT" pitchFamily="34" charset="0"/>
              </a:rPr>
              <a:t>ed</a:t>
            </a:r>
            <a:r>
              <a:rPr lang="en-US" sz="1000" dirty="0">
                <a:latin typeface="ZapfHumnst BT" pitchFamily="34" charset="0"/>
              </a:rPr>
              <a:t> until Construction </a:t>
            </a:r>
            <a:r>
              <a:rPr lang="en-CA" sz="1000" dirty="0">
                <a:latin typeface="ZapfHumnst BT" pitchFamily="34" charset="0"/>
              </a:rPr>
              <a:t>– this can be supported because this incomplete design represents minimal unaddressed </a:t>
            </a:r>
            <a:r>
              <a:rPr lang="en-US" sz="1000" dirty="0">
                <a:latin typeface="ZapfHumnst BT" pitchFamily="34" charset="0"/>
              </a:rPr>
              <a:t>risk.</a:t>
            </a:r>
          </a:p>
        </p:txBody>
      </p:sp>
      <p:sp>
        <p:nvSpPr>
          <p:cNvPr id="548869" name="Text Box 5"/>
          <p:cNvSpPr txBox="1">
            <a:spLocks noChangeArrowheads="1"/>
          </p:cNvSpPr>
          <p:nvPr/>
        </p:nvSpPr>
        <p:spPr bwMode="auto">
          <a:xfrm>
            <a:off x="569913" y="1203947"/>
            <a:ext cx="1731962" cy="6829203"/>
          </a:xfrm>
          <a:prstGeom prst="rect">
            <a:avLst/>
          </a:prstGeom>
          <a:noFill/>
          <a:ln w="9525">
            <a:noFill/>
            <a:miter lim="800000"/>
            <a:headEnd/>
            <a:tailEnd/>
          </a:ln>
          <a:effectLst/>
        </p:spPr>
        <p:txBody>
          <a:bodyPr lIns="106500" tIns="53250" rIns="106500" bIns="53250"/>
          <a:lstStyle/>
          <a:p>
            <a:pPr defTabSz="901700"/>
            <a:r>
              <a:rPr lang="en-US" sz="1200">
                <a:latin typeface="Wingdings 3" pitchFamily="18" charset="2"/>
              </a:rPr>
              <a:t>Q</a:t>
            </a:r>
            <a:r>
              <a:rPr lang="en-US">
                <a:latin typeface="ZapfHumnst BT" pitchFamily="34" charset="0"/>
              </a:rPr>
              <a:t> Animation note:</a:t>
            </a:r>
          </a:p>
          <a:p>
            <a:pPr defTabSz="901700"/>
            <a:r>
              <a:rPr lang="en-US">
                <a:latin typeface="ZapfHumnst BT" pitchFamily="34" charset="0"/>
              </a:rPr>
              <a:t>Automatic –</a:t>
            </a:r>
            <a:r>
              <a:rPr lang="en-CA">
                <a:latin typeface="ZapfHumnst BT" pitchFamily="34" charset="0"/>
              </a:rPr>
              <a:t> </a:t>
            </a:r>
            <a:r>
              <a:rPr lang="en-US">
                <a:latin typeface="ZapfHumnst BT" pitchFamily="34" charset="0"/>
              </a:rPr>
              <a:t>The callouts appear </a:t>
            </a:r>
            <a:r>
              <a:rPr lang="en-CA">
                <a:latin typeface="ZapfHumnst BT" pitchFamily="34" charset="0"/>
              </a:rPr>
              <a:t>at 2 second intervals, .5</a:t>
            </a:r>
            <a:r>
              <a:rPr lang="en-US">
                <a:latin typeface="ZapfHumnst BT" pitchFamily="34" charset="0"/>
              </a:rPr>
              <a:t> second after the </a:t>
            </a:r>
            <a:r>
              <a:rPr lang="en-CA">
                <a:latin typeface="ZapfHumnst BT" pitchFamily="34" charset="0"/>
              </a:rPr>
              <a:t>main </a:t>
            </a:r>
            <a:r>
              <a:rPr lang="en-US">
                <a:latin typeface="ZapfHumnst BT" pitchFamily="34" charset="0"/>
              </a:rPr>
              <a:t>slide </a:t>
            </a:r>
            <a:r>
              <a:rPr lang="en-CA">
                <a:latin typeface="ZapfHumnst BT" pitchFamily="34" charset="0"/>
              </a:rPr>
              <a:t>appears</a:t>
            </a:r>
            <a:r>
              <a:rPr lang="en-US">
                <a:latin typeface="ZapfHumnst BT" pitchFamily="34" charset="0"/>
              </a:rPr>
              <a:t>.</a:t>
            </a:r>
          </a:p>
          <a:p>
            <a:pPr defTabSz="901700">
              <a:spcBef>
                <a:spcPct val="50000"/>
              </a:spcBef>
            </a:pPr>
            <a:r>
              <a:rPr lang="en-US">
                <a:latin typeface="ZapfHumnst BT" pitchFamily="34" charset="0"/>
              </a:rPr>
              <a:t>Can iterations overlap? </a:t>
            </a:r>
          </a:p>
          <a:p>
            <a:pPr defTabSz="901700">
              <a:spcBef>
                <a:spcPct val="50000"/>
              </a:spcBef>
            </a:pPr>
            <a:r>
              <a:rPr lang="en-US">
                <a:latin typeface="ZapfHumnst BT" pitchFamily="34" charset="0"/>
              </a:rPr>
              <a:t>No. In a large project, several teams may work in parallel on their portions of the iteration, but we do not consider these to be separate iterations.</a:t>
            </a:r>
            <a:r>
              <a:rPr lang="en-CA">
                <a:latin typeface="ZapfHumnst BT" pitchFamily="34" charset="0"/>
              </a:rPr>
              <a:t> There may be some small overlap in the assessment and planning activities from one iteration to the next, but that overlap is relatively insignificant.</a:t>
            </a:r>
            <a:endParaRPr lang="en-US">
              <a:latin typeface="ZapfHumnst BT" pitchFamily="34" charset="0"/>
            </a:endParaRPr>
          </a:p>
          <a:p>
            <a:pPr defTabSz="901700">
              <a:spcBef>
                <a:spcPct val="50000"/>
              </a:spcBef>
            </a:pPr>
            <a:r>
              <a:rPr lang="en-US">
                <a:latin typeface="ZapfHumnst BT" pitchFamily="34" charset="0"/>
              </a:rPr>
              <a:t>How many iterations should you have?</a:t>
            </a:r>
          </a:p>
          <a:p>
            <a:pPr defTabSz="901700">
              <a:spcBef>
                <a:spcPct val="50000"/>
              </a:spcBef>
            </a:pPr>
            <a:r>
              <a:rPr lang="en-US">
                <a:latin typeface="ZapfHumnst BT" pitchFamily="34" charset="0"/>
              </a:rPr>
              <a:t>It depends on many factors. Err on the side of too many iterations</a:t>
            </a:r>
            <a:r>
              <a:rPr lang="en-CA">
                <a:latin typeface="ZapfHumnst BT" pitchFamily="34" charset="0"/>
              </a:rPr>
              <a:t>, but make sure that each iteration represents enough time for reasonable progress to be achieved</a:t>
            </a:r>
            <a:r>
              <a:rPr lang="en-US">
                <a:latin typeface="ZapfHumnst BT" pitchFamily="34"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62178" name="Rectangle 2"/>
          <p:cNvSpPr>
            <a:spLocks noGrp="1" noRot="1" noChangeAspect="1" noChangeArrowheads="1" noTextEdit="1"/>
          </p:cNvSpPr>
          <p:nvPr>
            <p:ph type="sldImg"/>
          </p:nvPr>
        </p:nvSpPr>
        <p:spPr bwMode="auto">
          <a:xfrm>
            <a:off x="2463800" y="835025"/>
            <a:ext cx="4037013" cy="3027363"/>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2438401" y="3862728"/>
            <a:ext cx="3971925" cy="4279297"/>
          </a:xfrm>
          <a:prstGeom prst="rect">
            <a:avLst/>
          </a:prstGeom>
          <a:noFill/>
          <a:ln>
            <a:miter lim="800000"/>
            <a:headEnd/>
            <a:tailEnd/>
          </a:ln>
        </p:spPr>
        <p:txBody>
          <a:bodyPr lIns="90212" tIns="45106" rIns="90212" bIns="45106"/>
          <a:lstStyle/>
          <a:p>
            <a:r>
              <a:rPr lang="en-US" sz="1000">
                <a:latin typeface="ZapfHumnst BT" pitchFamily="34" charset="0"/>
              </a:rPr>
              <a:t>A </a:t>
            </a:r>
            <a:r>
              <a:rPr lang="en-US" sz="1000" b="1">
                <a:latin typeface="ZapfHumnst BT" pitchFamily="34" charset="0"/>
              </a:rPr>
              <a:t>Role</a:t>
            </a:r>
            <a:r>
              <a:rPr lang="en-US" sz="1000">
                <a:latin typeface="ZapfHumnst BT" pitchFamily="34" charset="0"/>
              </a:rPr>
              <a:t> is an abstract definition </a:t>
            </a:r>
            <a:r>
              <a:rPr lang="en-CA" sz="1000">
                <a:latin typeface="ZapfHumnst BT" pitchFamily="34" charset="0"/>
              </a:rPr>
              <a:t>of</a:t>
            </a:r>
            <a:r>
              <a:rPr lang="en-US" sz="1000">
                <a:latin typeface="ZapfHumnst BT" pitchFamily="34" charset="0"/>
              </a:rPr>
              <a:t> a set of related behavior and responsibilities that will be fulfilled by an individual, or a set of individuals working together as a team.</a:t>
            </a:r>
          </a:p>
          <a:p>
            <a:r>
              <a:rPr lang="en-US" sz="1000">
                <a:latin typeface="ZapfHumnst BT" pitchFamily="34" charset="0"/>
              </a:rPr>
              <a:t>An </a:t>
            </a:r>
            <a:r>
              <a:rPr lang="en-US" sz="1000" b="1">
                <a:latin typeface="ZapfHumnst BT" pitchFamily="34" charset="0"/>
              </a:rPr>
              <a:t>Activity</a:t>
            </a:r>
            <a:r>
              <a:rPr lang="en-US" sz="1000">
                <a:latin typeface="ZapfHumnst BT" pitchFamily="34" charset="0"/>
              </a:rPr>
              <a:t> is the smallest piece of work that is useful to define in terms of repeatable process. Dividing the work in this manner makes it easier to monitor development. A specific role is responsible for one or more Activities.</a:t>
            </a:r>
          </a:p>
          <a:p>
            <a:r>
              <a:rPr lang="en-US" sz="1000" b="1">
                <a:latin typeface="ZapfHumnst BT" pitchFamily="34" charset="0"/>
              </a:rPr>
              <a:t>Artifact</a:t>
            </a:r>
            <a:r>
              <a:rPr lang="en-CA" sz="1000" b="1">
                <a:latin typeface="ZapfHumnst BT" pitchFamily="34" charset="0"/>
              </a:rPr>
              <a:t>s</a:t>
            </a:r>
            <a:r>
              <a:rPr lang="en-US" sz="1000">
                <a:latin typeface="ZapfHumnst BT" pitchFamily="34" charset="0"/>
              </a:rPr>
              <a:t> are the work products of enacting the process</a:t>
            </a:r>
            <a:r>
              <a:rPr lang="en-CA" sz="1000">
                <a:latin typeface="ZapfHumnst BT" pitchFamily="34" charset="0"/>
              </a:rPr>
              <a:t>. They are </a:t>
            </a:r>
            <a:r>
              <a:rPr lang="en-US" sz="1000">
                <a:latin typeface="ZapfHumnst BT" pitchFamily="34" charset="0"/>
              </a:rPr>
              <a:t>produce</a:t>
            </a:r>
            <a:r>
              <a:rPr lang="en-CA" sz="1000">
                <a:latin typeface="ZapfHumnst BT" pitchFamily="34" charset="0"/>
              </a:rPr>
              <a:t>d</a:t>
            </a:r>
            <a:r>
              <a:rPr lang="en-US" sz="1000">
                <a:latin typeface="ZapfHumnst BT" pitchFamily="34" charset="0"/>
              </a:rPr>
              <a:t> in the course of developing </a:t>
            </a:r>
            <a:r>
              <a:rPr lang="en-CA" sz="1000">
                <a:latin typeface="ZapfHumnst BT" pitchFamily="34" charset="0"/>
              </a:rPr>
              <a:t>the</a:t>
            </a:r>
            <a:r>
              <a:rPr lang="en-US" sz="1000">
                <a:latin typeface="ZapfHumnst BT" pitchFamily="34" charset="0"/>
              </a:rPr>
              <a:t> software product –Activities evolve, maintain, or make use of Artifacts as input</a:t>
            </a:r>
            <a:r>
              <a:rPr lang="en-CA" sz="1000">
                <a:latin typeface="ZapfHumnst BT" pitchFamily="34" charset="0"/>
              </a:rPr>
              <a:t>. This </a:t>
            </a:r>
            <a:r>
              <a:rPr lang="en-US" sz="1000">
                <a:latin typeface="ZapfHumnst BT" pitchFamily="34" charset="0"/>
              </a:rPr>
              <a:t>includes the source code itself, as well as the models, documents, and other products of the lifecycle. The UML provides notation for representing many of the artifacts of the development process.</a:t>
            </a:r>
          </a:p>
          <a:p>
            <a:r>
              <a:rPr lang="en-CA" sz="1000" b="1">
                <a:latin typeface="ZapfHumnst BT" pitchFamily="34" charset="0"/>
              </a:rPr>
              <a:t>Some other </a:t>
            </a:r>
            <a:r>
              <a:rPr lang="en-US" sz="1000" b="1">
                <a:latin typeface="ZapfHumnst BT" pitchFamily="34" charset="0"/>
              </a:rPr>
              <a:t>basic </a:t>
            </a:r>
            <a:r>
              <a:rPr lang="en-CA" sz="1000" b="1">
                <a:latin typeface="ZapfHumnst BT" pitchFamily="34" charset="0"/>
              </a:rPr>
              <a:t>terminology</a:t>
            </a:r>
            <a:r>
              <a:rPr lang="en-US" sz="1000" b="1">
                <a:latin typeface="ZapfHumnst BT" pitchFamily="34" charset="0"/>
              </a:rPr>
              <a:t> </a:t>
            </a:r>
            <a:r>
              <a:rPr lang="en-CA" sz="1000" b="1">
                <a:latin typeface="ZapfHumnst BT" pitchFamily="34" charset="0"/>
              </a:rPr>
              <a:t>in </a:t>
            </a:r>
            <a:r>
              <a:rPr lang="en-US" sz="1000" b="1">
                <a:latin typeface="ZapfHumnst BT" pitchFamily="34" charset="0"/>
              </a:rPr>
              <a:t>the Rational Unified Process</a:t>
            </a:r>
            <a:r>
              <a:rPr lang="en-CA" sz="1000" b="1">
                <a:latin typeface="ZapfHumnst BT" pitchFamily="34" charset="0"/>
              </a:rPr>
              <a:t>:</a:t>
            </a:r>
            <a:r>
              <a:rPr lang="en-US" sz="1000">
                <a:latin typeface="ZapfHumnst BT" pitchFamily="34" charset="0"/>
              </a:rPr>
              <a:t> </a:t>
            </a:r>
          </a:p>
          <a:p>
            <a:pPr marL="230188" lvl="1" indent="-115888">
              <a:buFontTx/>
              <a:buChar char="•"/>
            </a:pPr>
            <a:r>
              <a:rPr lang="en-US" sz="1000" b="1">
                <a:latin typeface="ZapfHumnst BT" pitchFamily="34" charset="0"/>
              </a:rPr>
              <a:t>Concepts</a:t>
            </a:r>
            <a:r>
              <a:rPr lang="en-US" sz="1000">
                <a:latin typeface="ZapfHumnst BT" pitchFamily="34" charset="0"/>
              </a:rPr>
              <a:t> </a:t>
            </a:r>
            <a:r>
              <a:rPr lang="en-CA" sz="1000">
                <a:latin typeface="ZapfHumnst BT" pitchFamily="34" charset="0"/>
              </a:rPr>
              <a:t>– </a:t>
            </a:r>
            <a:r>
              <a:rPr lang="en-US" sz="1000">
                <a:latin typeface="ZapfHumnst BT" pitchFamily="34" charset="0"/>
              </a:rPr>
              <a:t>provide information which is important for understanding the workflow.</a:t>
            </a:r>
          </a:p>
          <a:p>
            <a:pPr marL="230188" lvl="1" indent="-115888">
              <a:buFontTx/>
              <a:buChar char="•"/>
            </a:pPr>
            <a:r>
              <a:rPr lang="en-US" sz="1000" b="1">
                <a:latin typeface="ZapfHumnst BT" pitchFamily="34" charset="0"/>
              </a:rPr>
              <a:t>Guideline</a:t>
            </a:r>
            <a:r>
              <a:rPr lang="en-CA" sz="1000" b="1">
                <a:latin typeface="ZapfHumnst BT" pitchFamily="34" charset="0"/>
              </a:rPr>
              <a:t>s</a:t>
            </a:r>
            <a:r>
              <a:rPr lang="en-US" sz="1000">
                <a:latin typeface="ZapfHumnst BT" pitchFamily="34" charset="0"/>
              </a:rPr>
              <a:t> </a:t>
            </a:r>
            <a:r>
              <a:rPr lang="en-CA" sz="1000">
                <a:latin typeface="ZapfHumnst BT" pitchFamily="34" charset="0"/>
              </a:rPr>
              <a:t>– </a:t>
            </a:r>
            <a:r>
              <a:rPr lang="en-US" sz="1000">
                <a:latin typeface="ZapfHumnst BT" pitchFamily="34" charset="0"/>
              </a:rPr>
              <a:t>provides </a:t>
            </a:r>
            <a:r>
              <a:rPr lang="en-CA" sz="1000">
                <a:latin typeface="ZapfHumnst BT" pitchFamily="34" charset="0"/>
              </a:rPr>
              <a:t>artifact </a:t>
            </a:r>
            <a:r>
              <a:rPr lang="en-US" sz="1000">
                <a:latin typeface="ZapfHumnst BT" pitchFamily="34" charset="0"/>
              </a:rPr>
              <a:t>guidelines with </a:t>
            </a:r>
            <a:r>
              <a:rPr lang="en-CA" sz="1000">
                <a:latin typeface="ZapfHumnst BT" pitchFamily="34" charset="0"/>
              </a:rPr>
              <a:t>descriptive </a:t>
            </a:r>
            <a:r>
              <a:rPr lang="en-US" sz="1000">
                <a:latin typeface="ZapfHumnst BT" pitchFamily="34" charset="0"/>
              </a:rPr>
              <a:t>information about </a:t>
            </a:r>
            <a:r>
              <a:rPr lang="en-CA" sz="1000">
                <a:latin typeface="ZapfHumnst BT" pitchFamily="34" charset="0"/>
              </a:rPr>
              <a:t>an </a:t>
            </a:r>
            <a:r>
              <a:rPr lang="en-US" sz="1000">
                <a:latin typeface="ZapfHumnst BT" pitchFamily="34" charset="0"/>
              </a:rPr>
              <a:t>artifact</a:t>
            </a:r>
            <a:r>
              <a:rPr lang="en-CA" sz="1000">
                <a:latin typeface="ZapfHumnst BT" pitchFamily="34" charset="0"/>
              </a:rPr>
              <a:t> type, and work </a:t>
            </a:r>
            <a:r>
              <a:rPr lang="en-US" sz="1000">
                <a:latin typeface="ZapfHumnst BT" pitchFamily="34" charset="0"/>
              </a:rPr>
              <a:t>guidelines </a:t>
            </a:r>
            <a:r>
              <a:rPr lang="en-CA" sz="1000">
                <a:latin typeface="ZapfHumnst BT" pitchFamily="34" charset="0"/>
              </a:rPr>
              <a:t>containing</a:t>
            </a:r>
            <a:r>
              <a:rPr lang="en-US" sz="1000">
                <a:latin typeface="ZapfHumnst BT" pitchFamily="34" charset="0"/>
              </a:rPr>
              <a:t> practical information about how to perform certain tasks.</a:t>
            </a:r>
          </a:p>
          <a:p>
            <a:pPr marL="230188" lvl="1" indent="-115888">
              <a:buFontTx/>
              <a:buChar char="•"/>
            </a:pPr>
            <a:r>
              <a:rPr lang="en-US" sz="1000" b="1">
                <a:latin typeface="ZapfHumnst BT" pitchFamily="34" charset="0"/>
              </a:rPr>
              <a:t>Tool Mentor</a:t>
            </a:r>
            <a:r>
              <a:rPr lang="en-CA" sz="1000" b="1">
                <a:latin typeface="ZapfHumnst BT" pitchFamily="34" charset="0"/>
              </a:rPr>
              <a:t>s</a:t>
            </a:r>
            <a:r>
              <a:rPr lang="en-US" sz="1000">
                <a:latin typeface="ZapfHumnst BT" pitchFamily="34" charset="0"/>
              </a:rPr>
              <a:t> – </a:t>
            </a:r>
            <a:r>
              <a:rPr lang="en-CA" sz="1000">
                <a:latin typeface="ZapfHumnst BT" pitchFamily="34" charset="0"/>
              </a:rPr>
              <a:t>offer </a:t>
            </a:r>
            <a:r>
              <a:rPr lang="en-US" sz="1000">
                <a:latin typeface="ZapfHumnst BT" pitchFamily="34" charset="0"/>
              </a:rPr>
              <a:t>support </a:t>
            </a:r>
            <a:r>
              <a:rPr lang="en-CA" sz="1000">
                <a:latin typeface="ZapfHumnst BT" pitchFamily="34" charset="0"/>
              </a:rPr>
              <a:t>for </a:t>
            </a:r>
            <a:r>
              <a:rPr lang="en-US" sz="1000">
                <a:latin typeface="ZapfHumnst BT" pitchFamily="34" charset="0"/>
              </a:rPr>
              <a:t>software-engineering tools.</a:t>
            </a:r>
          </a:p>
          <a:p>
            <a:pPr marL="230188" lvl="1" indent="-115888">
              <a:buFontTx/>
              <a:buChar char="•"/>
            </a:pPr>
            <a:r>
              <a:rPr lang="en-US" sz="1000" b="1">
                <a:latin typeface="ZapfHumnst BT" pitchFamily="34" charset="0"/>
              </a:rPr>
              <a:t>Checkpoints</a:t>
            </a:r>
            <a:r>
              <a:rPr lang="en-US" sz="1000">
                <a:latin typeface="ZapfHumnst BT" pitchFamily="34" charset="0"/>
              </a:rPr>
              <a:t> -- provide a quick reference to help you assess the quality </a:t>
            </a:r>
            <a:r>
              <a:rPr lang="en-CA" sz="1000">
                <a:latin typeface="ZapfHumnst BT" pitchFamily="34" charset="0"/>
              </a:rPr>
              <a:t>and completeness </a:t>
            </a:r>
            <a:r>
              <a:rPr lang="en-US" sz="1000">
                <a:latin typeface="ZapfHumnst BT" pitchFamily="34" charset="0"/>
              </a:rPr>
              <a:t>of </a:t>
            </a:r>
            <a:r>
              <a:rPr lang="en-CA" sz="1000">
                <a:latin typeface="ZapfHumnst BT" pitchFamily="34" charset="0"/>
              </a:rPr>
              <a:t>an </a:t>
            </a:r>
            <a:r>
              <a:rPr lang="en-US" sz="1000">
                <a:latin typeface="ZapfHumnst BT" pitchFamily="34" charset="0"/>
              </a:rPr>
              <a:t>artifact.</a:t>
            </a:r>
          </a:p>
          <a:p>
            <a:pPr marL="230188" lvl="1" indent="-115888">
              <a:buFontTx/>
              <a:buChar char="•"/>
            </a:pPr>
            <a:r>
              <a:rPr lang="en-US" sz="1000" b="1">
                <a:latin typeface="ZapfHumnst BT" pitchFamily="34" charset="0"/>
              </a:rPr>
              <a:t>Template</a:t>
            </a:r>
            <a:r>
              <a:rPr lang="en-CA" sz="1000" b="1">
                <a:latin typeface="ZapfHumnst BT" pitchFamily="34" charset="0"/>
              </a:rPr>
              <a:t>s</a:t>
            </a:r>
            <a:r>
              <a:rPr lang="en-US" sz="1000">
                <a:latin typeface="ZapfHumnst BT" pitchFamily="34" charset="0"/>
              </a:rPr>
              <a:t> </a:t>
            </a:r>
            <a:r>
              <a:rPr lang="en-CA" sz="1000">
                <a:latin typeface="ZapfHumnst BT" pitchFamily="34" charset="0"/>
              </a:rPr>
              <a:t>– </a:t>
            </a:r>
            <a:r>
              <a:rPr lang="en-US" sz="1000">
                <a:latin typeface="ZapfHumnst BT" pitchFamily="34" charset="0"/>
              </a:rPr>
              <a:t>a number of ready-to-use templates</a:t>
            </a:r>
            <a:r>
              <a:rPr lang="en-CA" sz="1000">
                <a:latin typeface="ZapfHumnst BT" pitchFamily="34" charset="0"/>
              </a:rPr>
              <a:t> for certain artifacts are provided</a:t>
            </a:r>
            <a:r>
              <a:rPr lang="en-US" sz="1000">
                <a:latin typeface="ZapfHumnst BT" pitchFamily="34" charset="0"/>
              </a:rPr>
              <a:t>.</a:t>
            </a:r>
          </a:p>
        </p:txBody>
      </p:sp>
      <p:sp>
        <p:nvSpPr>
          <p:cNvPr id="562180" name="Text Box 4"/>
          <p:cNvSpPr txBox="1">
            <a:spLocks noChangeArrowheads="1"/>
          </p:cNvSpPr>
          <p:nvPr/>
        </p:nvSpPr>
        <p:spPr bwMode="auto">
          <a:xfrm>
            <a:off x="569913" y="1203947"/>
            <a:ext cx="1731962" cy="6829203"/>
          </a:xfrm>
          <a:prstGeom prst="rect">
            <a:avLst/>
          </a:prstGeom>
          <a:noFill/>
          <a:ln w="9525">
            <a:noFill/>
            <a:miter lim="800000"/>
            <a:headEnd/>
            <a:tailEnd/>
          </a:ln>
          <a:effectLst/>
        </p:spPr>
        <p:txBody>
          <a:bodyPr lIns="106500" tIns="53250" rIns="106500" bIns="53250"/>
          <a:lstStyle/>
          <a:p>
            <a:pPr defTabSz="901700"/>
            <a:r>
              <a:rPr lang="en-US" sz="1200">
                <a:latin typeface="Wingdings 3" pitchFamily="18" charset="2"/>
              </a:rPr>
              <a:t>Q</a:t>
            </a:r>
            <a:r>
              <a:rPr lang="en-US">
                <a:latin typeface="ZapfHumnst BT" pitchFamily="34" charset="0"/>
              </a:rPr>
              <a:t> Animation note:</a:t>
            </a:r>
          </a:p>
          <a:p>
            <a:pPr defTabSz="901700"/>
            <a:r>
              <a:rPr lang="en-US">
                <a:latin typeface="ZapfHumnst BT" pitchFamily="34" charset="0"/>
              </a:rPr>
              <a:t>Automatic –</a:t>
            </a:r>
            <a:r>
              <a:rPr lang="en-CA">
                <a:latin typeface="ZapfHumnst BT" pitchFamily="34" charset="0"/>
              </a:rPr>
              <a:t> </a:t>
            </a:r>
            <a:r>
              <a:rPr lang="en-US">
                <a:latin typeface="ZapfHumnst BT" pitchFamily="34" charset="0"/>
              </a:rPr>
              <a:t>The callouts appear </a:t>
            </a:r>
            <a:r>
              <a:rPr lang="en-CA">
                <a:latin typeface="ZapfHumnst BT" pitchFamily="34" charset="0"/>
              </a:rPr>
              <a:t>at 2 second intervals, .5</a:t>
            </a:r>
            <a:r>
              <a:rPr lang="en-US">
                <a:latin typeface="ZapfHumnst BT" pitchFamily="34" charset="0"/>
              </a:rPr>
              <a:t> second after the </a:t>
            </a:r>
            <a:r>
              <a:rPr lang="en-CA">
                <a:latin typeface="ZapfHumnst BT" pitchFamily="34" charset="0"/>
              </a:rPr>
              <a:t>main </a:t>
            </a:r>
            <a:r>
              <a:rPr lang="en-US">
                <a:latin typeface="ZapfHumnst BT" pitchFamily="34" charset="0"/>
              </a:rPr>
              <a:t>slide </a:t>
            </a:r>
            <a:r>
              <a:rPr lang="en-CA">
                <a:latin typeface="ZapfHumnst BT" pitchFamily="34" charset="0"/>
              </a:rPr>
              <a:t>appears</a:t>
            </a:r>
            <a:r>
              <a:rPr lang="en-US">
                <a:latin typeface="ZapfHumnst BT" pitchFamily="34" charset="0"/>
              </a:rPr>
              <a:t>.</a:t>
            </a:r>
            <a:endParaRPr lang="en-CA">
              <a:latin typeface="ZapfHumnst BT" pitchFamily="34" charset="0"/>
            </a:endParaRPr>
          </a:p>
          <a:p>
            <a:pPr defTabSz="901700"/>
            <a:endParaRPr lang="en-US">
              <a:latin typeface="ZapfHumnst BT" pitchFamily="34" charset="0"/>
            </a:endParaRPr>
          </a:p>
          <a:p>
            <a:pPr defTabSz="901700"/>
            <a:r>
              <a:rPr lang="en-US">
                <a:latin typeface="ZapfHumnst BT" pitchFamily="34" charset="0"/>
              </a:rPr>
              <a:t>This shows how the RUP represents the process graphically. The UML provides a notation for representing the artifacts of the process, but not the process itself. These conventions will be used in  describing each of the disciplines of the process.</a:t>
            </a:r>
            <a:endParaRPr lang="en-CA">
              <a:latin typeface="ZapfHumnst BT" pitchFamily="34" charset="0"/>
            </a:endParaRPr>
          </a:p>
          <a:p>
            <a:pPr defTabSz="901700"/>
            <a:endParaRPr lang="en-CA">
              <a:latin typeface="ZapfHumnst BT" pitchFamily="34" charset="0"/>
            </a:endParaRPr>
          </a:p>
          <a:p>
            <a:pPr defTabSz="901700">
              <a:lnSpc>
                <a:spcPct val="87000"/>
              </a:lnSpc>
              <a:spcBef>
                <a:spcPct val="40000"/>
              </a:spcBef>
              <a:spcAft>
                <a:spcPts val="588"/>
              </a:spcAft>
              <a:buFontTx/>
              <a:buChar char="•"/>
            </a:pPr>
            <a:r>
              <a:rPr lang="en-US">
                <a:latin typeface="ZapfHumnst BT" pitchFamily="34" charset="0"/>
              </a:rPr>
              <a:t>Introduce RUP concepts: roles, activities, artifacts.</a:t>
            </a:r>
          </a:p>
          <a:p>
            <a:pPr defTabSz="901700">
              <a:lnSpc>
                <a:spcPct val="87000"/>
              </a:lnSpc>
              <a:spcBef>
                <a:spcPct val="40000"/>
              </a:spcBef>
              <a:spcAft>
                <a:spcPts val="588"/>
              </a:spcAft>
              <a:buFontTx/>
              <a:buChar char="•"/>
            </a:pPr>
            <a:r>
              <a:rPr lang="en-US">
                <a:latin typeface="ZapfHumnst BT" pitchFamily="34" charset="0"/>
              </a:rPr>
              <a:t>Emphasize that a role is not a person; it’s a set of activities performed and artifacts owned.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58082" name="Rectangle 2"/>
          <p:cNvSpPr>
            <a:spLocks noGrp="1" noRot="1" noChangeAspect="1" noChangeArrowheads="1" noTextEdit="1"/>
          </p:cNvSpPr>
          <p:nvPr>
            <p:ph type="sldImg"/>
          </p:nvPr>
        </p:nvSpPr>
        <p:spPr bwMode="auto">
          <a:xfrm>
            <a:off x="2463800" y="835025"/>
            <a:ext cx="4037013" cy="3027363"/>
          </a:xfrm>
          <a:prstGeom prst="rect">
            <a:avLst/>
          </a:prstGeom>
          <a:solidFill>
            <a:srgbClr val="FFFFFF"/>
          </a:solidFill>
          <a:ln>
            <a:solidFill>
              <a:srgbClr val="000000"/>
            </a:solidFill>
            <a:miter lim="800000"/>
            <a:headEnd/>
            <a:tailEnd/>
          </a:ln>
        </p:spPr>
      </p:sp>
      <p:sp>
        <p:nvSpPr>
          <p:cNvPr id="558083" name="Rectangle 3"/>
          <p:cNvSpPr>
            <a:spLocks noGrp="1" noChangeArrowheads="1"/>
          </p:cNvSpPr>
          <p:nvPr>
            <p:ph type="body" idx="1"/>
          </p:nvPr>
        </p:nvSpPr>
        <p:spPr bwMode="auto">
          <a:xfrm>
            <a:off x="2438401" y="3862728"/>
            <a:ext cx="3971925" cy="4020520"/>
          </a:xfrm>
          <a:prstGeom prst="rect">
            <a:avLst/>
          </a:prstGeom>
          <a:noFill/>
          <a:ln>
            <a:miter lim="800000"/>
            <a:headEnd/>
            <a:tailEnd/>
          </a:ln>
        </p:spPr>
        <p:txBody>
          <a:bodyPr lIns="90032" tIns="45016" rIns="90032" bIns="45016"/>
          <a:lstStyle/>
          <a:p>
            <a:r>
              <a:rPr lang="en-US" sz="1000">
                <a:latin typeface="ZapfHumnst BT" pitchFamily="34" charset="0"/>
              </a:rPr>
              <a:t>In developing a project plan, a project manager assigns the available individuals</a:t>
            </a:r>
            <a:r>
              <a:rPr lang="en-CA" sz="1000">
                <a:latin typeface="ZapfHumnst BT" pitchFamily="34" charset="0"/>
              </a:rPr>
              <a:t> </a:t>
            </a:r>
            <a:r>
              <a:rPr lang="en-US" sz="1000">
                <a:latin typeface="ZapfHumnst BT" pitchFamily="34" charset="0"/>
              </a:rPr>
              <a:t>to roles according to their skills and abilities. The project manager assigns each individual on the project to one or more roles. The association of individuals to roles is dynamic over time.  </a:t>
            </a:r>
          </a:p>
          <a:p>
            <a:r>
              <a:rPr lang="en-US" sz="1000">
                <a:latin typeface="ZapfHumnst BT" pitchFamily="34" charset="0"/>
              </a:rPr>
              <a:t>A project team member </a:t>
            </a:r>
            <a:r>
              <a:rPr lang="en-CA" sz="1000">
                <a:latin typeface="ZapfHumnst BT" pitchFamily="34" charset="0"/>
              </a:rPr>
              <a:t>often</a:t>
            </a:r>
            <a:r>
              <a:rPr lang="en-US" sz="1000">
                <a:latin typeface="ZapfHumnst BT" pitchFamily="34" charset="0"/>
              </a:rPr>
              <a:t> fulfills many different roles. Roles are not individuals; instead, they describe how individuals behave in the business and what responsibilities these individuals have</a:t>
            </a:r>
            <a:r>
              <a:rPr lang="en-CA" sz="1000">
                <a:latin typeface="ZapfHumnst BT" pitchFamily="34" charset="0"/>
              </a:rPr>
              <a:t>.</a:t>
            </a:r>
          </a:p>
          <a:p>
            <a:r>
              <a:rPr lang="en-US" sz="1000">
                <a:latin typeface="ZapfHumnst BT" pitchFamily="34" charset="0"/>
              </a:rPr>
              <a:t>An individual may act as several different roles during the same day.  We can informally call this “wearing several hats.” </a:t>
            </a:r>
            <a:r>
              <a:rPr lang="en-CA" sz="1000">
                <a:latin typeface="ZapfHumnst BT" pitchFamily="34" charset="0"/>
              </a:rPr>
              <a:t>For example, </a:t>
            </a:r>
            <a:r>
              <a:rPr lang="en-US" sz="1000">
                <a:latin typeface="ZapfHumnst BT" pitchFamily="34" charset="0"/>
              </a:rPr>
              <a:t>Sylvia may be both a </a:t>
            </a:r>
            <a:r>
              <a:rPr lang="en-CA" sz="1000">
                <a:latin typeface="ZapfHumnst BT" pitchFamily="34" charset="0"/>
              </a:rPr>
              <a:t>Requirements Specifier and a Test Analyst</a:t>
            </a:r>
            <a:r>
              <a:rPr lang="en-US" sz="1000">
                <a:latin typeface="ZapfHumnst BT" pitchFamily="34" charset="0"/>
              </a:rPr>
              <a:t>. </a:t>
            </a:r>
          </a:p>
          <a:p>
            <a:r>
              <a:rPr lang="en-US" sz="1000">
                <a:latin typeface="ZapfHumnst BT" pitchFamily="34" charset="0"/>
              </a:rPr>
              <a:t>Several individuals may act </a:t>
            </a:r>
            <a:r>
              <a:rPr lang="en-CA" sz="1000">
                <a:latin typeface="ZapfHumnst BT" pitchFamily="34" charset="0"/>
              </a:rPr>
              <a:t>in </a:t>
            </a:r>
            <a:r>
              <a:rPr lang="en-US" sz="1000">
                <a:latin typeface="ZapfHumnst BT" pitchFamily="34" charset="0"/>
              </a:rPr>
              <a:t>the same role to perform a certain activity as a team. </a:t>
            </a:r>
            <a:r>
              <a:rPr lang="en-CA" sz="1000">
                <a:latin typeface="ZapfHumnst BT" pitchFamily="34" charset="0"/>
              </a:rPr>
              <a:t>For example, </a:t>
            </a:r>
            <a:r>
              <a:rPr lang="en-US" sz="1000">
                <a:latin typeface="ZapfHumnst BT" pitchFamily="34" charset="0"/>
              </a:rPr>
              <a:t>Mary</a:t>
            </a:r>
            <a:r>
              <a:rPr lang="en-CA" sz="1000">
                <a:latin typeface="ZapfHumnst BT" pitchFamily="34" charset="0"/>
              </a:rPr>
              <a:t>, Joe and Sylvia </a:t>
            </a:r>
            <a:r>
              <a:rPr lang="en-US" sz="1000">
                <a:latin typeface="ZapfHumnst BT" pitchFamily="34" charset="0"/>
              </a:rPr>
              <a:t>may </a:t>
            </a:r>
            <a:r>
              <a:rPr lang="en-CA" sz="1000">
                <a:latin typeface="ZapfHumnst BT" pitchFamily="34" charset="0"/>
              </a:rPr>
              <a:t>all </a:t>
            </a:r>
            <a:r>
              <a:rPr lang="en-US" sz="1000">
                <a:latin typeface="ZapfHumnst BT" pitchFamily="34" charset="0"/>
              </a:rPr>
              <a:t>serve as </a:t>
            </a:r>
            <a:r>
              <a:rPr lang="en-CA" sz="1000">
                <a:latin typeface="ZapfHumnst BT" pitchFamily="34" charset="0"/>
              </a:rPr>
              <a:t>U</a:t>
            </a:r>
            <a:r>
              <a:rPr lang="en-US" sz="1000">
                <a:latin typeface="ZapfHumnst BT" pitchFamily="34" charset="0"/>
              </a:rPr>
              <a:t>se-</a:t>
            </a:r>
            <a:r>
              <a:rPr lang="en-CA" sz="1000">
                <a:latin typeface="ZapfHumnst BT" pitchFamily="34" charset="0"/>
              </a:rPr>
              <a:t>Case</a:t>
            </a:r>
            <a:r>
              <a:rPr lang="en-US" sz="1000">
                <a:latin typeface="ZapfHumnst BT" pitchFamily="34" charset="0"/>
              </a:rPr>
              <a:t> </a:t>
            </a:r>
            <a:r>
              <a:rPr lang="en-CA" sz="1000">
                <a:latin typeface="ZapfHumnst BT" pitchFamily="34" charset="0"/>
              </a:rPr>
              <a:t>Specifiers</a:t>
            </a:r>
            <a:r>
              <a:rPr lang="en-US" sz="1000">
                <a:latin typeface="ZapfHumnst BT" pitchFamily="34" charset="0"/>
              </a:rPr>
              <a:t>.</a:t>
            </a:r>
            <a:endParaRPr lang="en-CA" sz="1000">
              <a:latin typeface="ZapfHumnst BT" pitchFamily="34" charset="0"/>
            </a:endParaRPr>
          </a:p>
          <a:p>
            <a:r>
              <a:rPr lang="en-US" sz="1000">
                <a:latin typeface="ZapfHumnst BT" pitchFamily="34" charset="0"/>
              </a:rPr>
              <a:t>Artifacts are the responsibility of a single role, to </a:t>
            </a:r>
            <a:r>
              <a:rPr lang="en-CA" sz="1000">
                <a:latin typeface="ZapfHumnst BT" pitchFamily="34" charset="0"/>
              </a:rPr>
              <a:t>help manage accountability. However, </a:t>
            </a:r>
            <a:r>
              <a:rPr lang="en-US" sz="1000">
                <a:latin typeface="ZapfHumnst BT" pitchFamily="34" charset="0"/>
              </a:rPr>
              <a:t>even though one </a:t>
            </a:r>
            <a:r>
              <a:rPr lang="en-CA" sz="1000">
                <a:latin typeface="ZapfHumnst BT" pitchFamily="34" charset="0"/>
              </a:rPr>
              <a:t>role </a:t>
            </a:r>
            <a:r>
              <a:rPr lang="en-US" sz="1000">
                <a:latin typeface="ZapfHumnst BT" pitchFamily="34" charset="0"/>
              </a:rPr>
              <a:t>"own</a:t>
            </a:r>
            <a:r>
              <a:rPr lang="en-CA" sz="1000">
                <a:latin typeface="ZapfHumnst BT" pitchFamily="34" charset="0"/>
              </a:rPr>
              <a:t>s</a:t>
            </a:r>
            <a:r>
              <a:rPr lang="en-US" sz="1000">
                <a:latin typeface="ZapfHumnst BT" pitchFamily="34" charset="0"/>
              </a:rPr>
              <a:t>" the artifact, </a:t>
            </a:r>
            <a:r>
              <a:rPr lang="en-CA" sz="1000">
                <a:latin typeface="ZapfHumnst BT" pitchFamily="34" charset="0"/>
              </a:rPr>
              <a:t>different roles usually collaborate in evolving the </a:t>
            </a:r>
            <a:r>
              <a:rPr lang="en-US" sz="1000">
                <a:latin typeface="ZapfHumnst BT" pitchFamily="34" charset="0"/>
              </a:rPr>
              <a:t>artifact</a:t>
            </a:r>
            <a:r>
              <a:rPr lang="en-CA" sz="1000">
                <a:latin typeface="ZapfHumnst BT" pitchFamily="34" charset="0"/>
              </a:rPr>
              <a:t> throughout its life</a:t>
            </a:r>
            <a:r>
              <a:rPr lang="en-US" sz="1000">
                <a:latin typeface="ZapfHumnst BT" pitchFamily="34" charset="0"/>
              </a:rPr>
              <a:t>.</a:t>
            </a:r>
          </a:p>
        </p:txBody>
      </p:sp>
      <p:sp>
        <p:nvSpPr>
          <p:cNvPr id="558084" name="Text Box 4"/>
          <p:cNvSpPr txBox="1">
            <a:spLocks noChangeArrowheads="1"/>
          </p:cNvSpPr>
          <p:nvPr/>
        </p:nvSpPr>
        <p:spPr bwMode="auto">
          <a:xfrm>
            <a:off x="569913" y="1203947"/>
            <a:ext cx="1731962" cy="6829203"/>
          </a:xfrm>
          <a:prstGeom prst="rect">
            <a:avLst/>
          </a:prstGeom>
          <a:noFill/>
          <a:ln w="9525">
            <a:noFill/>
            <a:miter lim="800000"/>
            <a:headEnd/>
            <a:tailEnd/>
          </a:ln>
          <a:effectLst/>
        </p:spPr>
        <p:txBody>
          <a:bodyPr lIns="106500" tIns="53250" rIns="106500" bIns="53250"/>
          <a:lstStyle/>
          <a:p>
            <a:pPr defTabSz="901700"/>
            <a:r>
              <a:rPr lang="en-US" sz="1200">
                <a:latin typeface="Wingdings 3" pitchFamily="18" charset="2"/>
              </a:rPr>
              <a:t>Q</a:t>
            </a:r>
            <a:r>
              <a:rPr lang="en-US">
                <a:latin typeface="ZapfHumnst BT" pitchFamily="34" charset="0"/>
              </a:rPr>
              <a:t> Animation note:</a:t>
            </a:r>
          </a:p>
          <a:p>
            <a:pPr defTabSz="901700"/>
            <a:r>
              <a:rPr lang="en-US">
                <a:latin typeface="ZapfHumnst BT" pitchFamily="34" charset="0"/>
              </a:rPr>
              <a:t>Automatic –</a:t>
            </a:r>
            <a:r>
              <a:rPr lang="en-CA">
                <a:latin typeface="ZapfHumnst BT" pitchFamily="34" charset="0"/>
              </a:rPr>
              <a:t> </a:t>
            </a:r>
            <a:r>
              <a:rPr lang="en-US">
                <a:latin typeface="ZapfHumnst BT" pitchFamily="34" charset="0"/>
              </a:rPr>
              <a:t>The callouts appear </a:t>
            </a:r>
            <a:r>
              <a:rPr lang="en-CA">
                <a:latin typeface="ZapfHumnst BT" pitchFamily="34" charset="0"/>
              </a:rPr>
              <a:t>at 2 second intervals, .5</a:t>
            </a:r>
            <a:r>
              <a:rPr lang="en-US">
                <a:latin typeface="ZapfHumnst BT" pitchFamily="34" charset="0"/>
              </a:rPr>
              <a:t> second after the </a:t>
            </a:r>
            <a:r>
              <a:rPr lang="en-CA">
                <a:latin typeface="ZapfHumnst BT" pitchFamily="34" charset="0"/>
              </a:rPr>
              <a:t>main </a:t>
            </a:r>
            <a:r>
              <a:rPr lang="en-US">
                <a:latin typeface="ZapfHumnst BT" pitchFamily="34" charset="0"/>
              </a:rPr>
              <a:t>slide </a:t>
            </a:r>
            <a:r>
              <a:rPr lang="en-CA">
                <a:latin typeface="ZapfHumnst BT" pitchFamily="34" charset="0"/>
              </a:rPr>
              <a:t>appears</a:t>
            </a:r>
            <a:r>
              <a:rPr lang="en-US">
                <a:latin typeface="ZapfHumnst BT" pitchFamily="34" charset="0"/>
              </a:rPr>
              <a:t>.</a:t>
            </a:r>
            <a:endParaRPr lang="en-CA">
              <a:latin typeface="ZapfHumnst BT" pitchFamily="34" charset="0"/>
            </a:endParaRPr>
          </a:p>
          <a:p>
            <a:pPr defTabSz="901700"/>
            <a:endParaRPr lang="en-US">
              <a:latin typeface="ZapfHumnst BT" pitchFamily="34" charset="0"/>
            </a:endParaRPr>
          </a:p>
          <a:p>
            <a:pPr defTabSz="901700"/>
            <a:r>
              <a:rPr lang="en-US">
                <a:latin typeface="ZapfHumnst BT" pitchFamily="34" charset="0"/>
              </a:rPr>
              <a:t>This is really standard resource allocation and should be familiar to all project managers and tech leads. </a:t>
            </a:r>
            <a:r>
              <a:rPr lang="en-CA">
                <a:latin typeface="ZapfHumnst BT" pitchFamily="34" charset="0"/>
              </a:rPr>
              <a:t>One</a:t>
            </a:r>
            <a:r>
              <a:rPr lang="en-US">
                <a:latin typeface="ZapfHumnst BT" pitchFamily="34" charset="0"/>
              </a:rPr>
              <a:t> point to be made is that typically the roles defined in the RUP do not correspond to the activities of just one individual (with the exception of the architect, perhaps). Otherwise, it is a many to many mapping.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set of roles</a:t>
            </a:r>
            <a:r>
              <a:rPr lang="en-US" baseline="0" dirty="0" smtClean="0"/>
              <a:t> comes from the Rational Unified Process.  You can see that division of responsibilities is slightly different, but covers the same range of jobs.</a:t>
            </a:r>
          </a:p>
          <a:p>
            <a:endParaRPr lang="en-US" baseline="0" dirty="0" smtClean="0"/>
          </a:p>
          <a:p>
            <a:r>
              <a:rPr lang="en-US" baseline="0" dirty="0" smtClean="0"/>
              <a:t>The Rational model is slightly more elaborate than the previous one, not only in the set of roles but also in the set of artifacts. </a:t>
            </a:r>
            <a:endParaRPr lang="en-US" dirty="0"/>
          </a:p>
        </p:txBody>
      </p:sp>
      <p:sp>
        <p:nvSpPr>
          <p:cNvPr id="4" name="Slide Number Placeholder 3"/>
          <p:cNvSpPr>
            <a:spLocks noGrp="1"/>
          </p:cNvSpPr>
          <p:nvPr>
            <p:ph type="sldNum" sz="quarter" idx="10"/>
          </p:nvPr>
        </p:nvSpPr>
        <p:spPr/>
        <p:txBody>
          <a:bodyPr/>
          <a:lstStyle/>
          <a:p>
            <a:fld id="{FAF29E40-FA3B-4072-A8E1-F5F80C2ED371}"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00738" name="Rectangle 2"/>
          <p:cNvSpPr>
            <a:spLocks noGrp="1" noRot="1" noChangeAspect="1" noChangeArrowheads="1" noTextEdit="1"/>
          </p:cNvSpPr>
          <p:nvPr>
            <p:ph type="sldImg"/>
          </p:nvPr>
        </p:nvSpPr>
        <p:spPr>
          <a:xfrm>
            <a:off x="2462213" y="833438"/>
            <a:ext cx="4038600" cy="3028950"/>
          </a:xfrm>
          <a:ln/>
        </p:spPr>
      </p:sp>
      <p:sp>
        <p:nvSpPr>
          <p:cNvPr id="500739" name="Rectangle 3"/>
          <p:cNvSpPr>
            <a:spLocks noGrp="1" noChangeArrowheads="1"/>
          </p:cNvSpPr>
          <p:nvPr>
            <p:ph type="body" idx="1"/>
          </p:nvPr>
        </p:nvSpPr>
        <p:spPr>
          <a:xfrm>
            <a:off x="2438400" y="3862728"/>
            <a:ext cx="3973513" cy="4022098"/>
          </a:xfrm>
        </p:spPr>
        <p:txBody>
          <a:bodyPr/>
          <a:lstStyle/>
          <a:p>
            <a:pPr fontAlgn="t"/>
            <a:r>
              <a:rPr lang="en-US" sz="1000">
                <a:latin typeface="ZapfHumnst BT" pitchFamily="34" charset="0"/>
              </a:rPr>
              <a:t>The </a:t>
            </a:r>
            <a:r>
              <a:rPr lang="en-US" sz="1000" b="1">
                <a:latin typeface="ZapfHumnst BT" pitchFamily="34" charset="0"/>
              </a:rPr>
              <a:t>Test Manager</a:t>
            </a:r>
            <a:r>
              <a:rPr lang="en-US" sz="1000">
                <a:latin typeface="ZapfHumnst BT" pitchFamily="34" charset="0"/>
              </a:rPr>
              <a:t> role is tasked with the overall responsibility for the test effort's success. The role involves quality and test advocacy, resource planning and management, and resolution of issues that impede the test effort. </a:t>
            </a:r>
          </a:p>
          <a:p>
            <a:endParaRPr lang="en-US"/>
          </a:p>
        </p:txBody>
      </p:sp>
      <p:sp>
        <p:nvSpPr>
          <p:cNvPr id="500740" name="Text Box 4"/>
          <p:cNvSpPr txBox="1">
            <a:spLocks noChangeArrowheads="1"/>
          </p:cNvSpPr>
          <p:nvPr/>
        </p:nvSpPr>
        <p:spPr bwMode="auto">
          <a:xfrm>
            <a:off x="544514" y="1232350"/>
            <a:ext cx="1781175" cy="5459575"/>
          </a:xfrm>
          <a:prstGeom prst="rect">
            <a:avLst/>
          </a:prstGeom>
          <a:noFill/>
          <a:ln w="9525">
            <a:noFill/>
            <a:miter lim="800000"/>
            <a:headEnd/>
            <a:tailEnd/>
          </a:ln>
          <a:effectLst/>
        </p:spPr>
        <p:txBody>
          <a:bodyPr lIns="62205" tIns="62205" rIns="62205" bIns="62205"/>
          <a:lstStyle/>
          <a:p>
            <a:pPr marL="112713" indent="-112713" defTabSz="895350">
              <a:lnSpc>
                <a:spcPct val="87000"/>
              </a:lnSpc>
              <a:spcBef>
                <a:spcPct val="40000"/>
              </a:spcBef>
              <a:spcAft>
                <a:spcPts val="588"/>
              </a:spcAft>
            </a:pPr>
            <a:r>
              <a:rPr lang="en-US" b="1">
                <a:latin typeface="ZapfHumnst BT" pitchFamily="34" charset="0"/>
              </a:rPr>
              <a:t>Key Points:</a:t>
            </a:r>
          </a:p>
          <a:p>
            <a:pPr marL="112713" indent="-112713" defTabSz="895350">
              <a:lnSpc>
                <a:spcPct val="87000"/>
              </a:lnSpc>
              <a:spcBef>
                <a:spcPct val="40000"/>
              </a:spcBef>
              <a:spcAft>
                <a:spcPts val="588"/>
              </a:spcAft>
              <a:buFontTx/>
              <a:buChar char="•"/>
            </a:pPr>
            <a:r>
              <a:rPr lang="en-US">
                <a:latin typeface="ZapfHumnst BT" pitchFamily="34" charset="0"/>
              </a:rPr>
              <a:t>The next four slides introduce the RUP testing roles and discuss their areas of responsibility.</a:t>
            </a:r>
          </a:p>
          <a:p>
            <a:pPr marL="112713" indent="-112713" defTabSz="895350">
              <a:lnSpc>
                <a:spcPct val="87000"/>
              </a:lnSpc>
              <a:spcBef>
                <a:spcPct val="40000"/>
              </a:spcBef>
              <a:spcAft>
                <a:spcPts val="588"/>
              </a:spcAft>
              <a:buFontTx/>
              <a:buChar char="•"/>
            </a:pPr>
            <a:r>
              <a:rPr lang="en-US">
                <a:latin typeface="ZapfHumnst BT" pitchFamily="34" charset="0"/>
              </a:rPr>
              <a:t>You do not need to go into great detail about each of the activities or artifacts. Just give the students a general sense of each role’s area of responsibility.</a:t>
            </a:r>
          </a:p>
          <a:p>
            <a:pPr marL="112713" indent="-112713" defTabSz="895350">
              <a:lnSpc>
                <a:spcPct val="87000"/>
              </a:lnSpc>
              <a:spcBef>
                <a:spcPct val="40000"/>
              </a:spcBef>
              <a:spcAft>
                <a:spcPts val="588"/>
              </a:spcAft>
              <a:buFontTx/>
              <a:buChar char="•"/>
            </a:pPr>
            <a:r>
              <a:rPr lang="en-US">
                <a:latin typeface="ZapfHumnst BT" pitchFamily="34" charset="0"/>
              </a:rPr>
              <a:t>Be sure that students understand that role does not mean a single worker. A single team member may perform more than one of these roles.</a:t>
            </a:r>
          </a:p>
          <a:p>
            <a:pPr marL="112713" indent="-112713" defTabSz="895350">
              <a:lnSpc>
                <a:spcPct val="87000"/>
              </a:lnSpc>
              <a:spcBef>
                <a:spcPct val="40000"/>
              </a:spcBef>
              <a:spcAft>
                <a:spcPts val="588"/>
              </a:spcAft>
            </a:pPr>
            <a:endParaRPr lang="en-US">
              <a:latin typeface="ZapfHumnst BT"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02786" name="Rectangle 2"/>
          <p:cNvSpPr>
            <a:spLocks noGrp="1" noRot="1" noChangeAspect="1" noChangeArrowheads="1" noTextEdit="1"/>
          </p:cNvSpPr>
          <p:nvPr>
            <p:ph type="sldImg"/>
          </p:nvPr>
        </p:nvSpPr>
        <p:spPr>
          <a:xfrm>
            <a:off x="2462213" y="833438"/>
            <a:ext cx="4038600" cy="3028950"/>
          </a:xfrm>
          <a:ln/>
        </p:spPr>
      </p:sp>
      <p:sp>
        <p:nvSpPr>
          <p:cNvPr id="502787" name="Rectangle 3"/>
          <p:cNvSpPr>
            <a:spLocks noGrp="1" noChangeArrowheads="1"/>
          </p:cNvSpPr>
          <p:nvPr>
            <p:ph type="body" idx="1"/>
          </p:nvPr>
        </p:nvSpPr>
        <p:spPr>
          <a:xfrm>
            <a:off x="2438400" y="3862728"/>
            <a:ext cx="3973513" cy="4022098"/>
          </a:xfrm>
        </p:spPr>
        <p:txBody>
          <a:bodyPr/>
          <a:lstStyle/>
          <a:p>
            <a:r>
              <a:rPr lang="en-US" sz="1000" dirty="0">
                <a:latin typeface="ZapfHumnst BT" pitchFamily="34" charset="0"/>
              </a:rPr>
              <a:t>The </a:t>
            </a:r>
            <a:r>
              <a:rPr lang="en-US" sz="1000" b="1" dirty="0">
                <a:latin typeface="ZapfHumnst BT" pitchFamily="34" charset="0"/>
              </a:rPr>
              <a:t>Test Analyst</a:t>
            </a:r>
            <a:r>
              <a:rPr lang="en-US" sz="1000" dirty="0">
                <a:latin typeface="ZapfHumnst BT" pitchFamily="34" charset="0"/>
              </a:rPr>
              <a:t> role is responsible for initially identifying and defining the required tests, and subsequently evaluating the results of the test effort. This involves monitoring the test coverage and evaluating the perceived software quality experienced during testing. This role also involves specifying required Test Data. </a:t>
            </a:r>
          </a:p>
          <a:p>
            <a:r>
              <a:rPr lang="en-US" sz="1000" dirty="0">
                <a:latin typeface="ZapfHumnst BT" pitchFamily="34" charset="0"/>
              </a:rPr>
              <a:t>Sometimes this role may be referred to as the Test Designer, or considered part of the Tester role.</a:t>
            </a:r>
            <a:endParaRPr lang="en-CA" sz="1000" dirty="0">
              <a:latin typeface="ZapfHumnst BT" pitchFamily="34" charset="0"/>
            </a:endParaRPr>
          </a:p>
          <a:p>
            <a:r>
              <a:rPr lang="en-US" sz="1000" dirty="0">
                <a:latin typeface="ZapfHumnst BT" pitchFamily="34" charset="0"/>
              </a:rPr>
              <a:t>The Test</a:t>
            </a:r>
            <a:r>
              <a:rPr lang="en-CA" sz="1000" dirty="0">
                <a:latin typeface="ZapfHumnst BT" pitchFamily="34" charset="0"/>
              </a:rPr>
              <a:t> Analyst</a:t>
            </a:r>
            <a:r>
              <a:rPr lang="en-US" sz="1000" dirty="0">
                <a:latin typeface="ZapfHumnst BT" pitchFamily="34" charset="0"/>
              </a:rPr>
              <a:t> role is the primary role that this course focuses 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04834" name="Rectangle 2"/>
          <p:cNvSpPr>
            <a:spLocks noGrp="1" noRot="1" noChangeAspect="1" noChangeArrowheads="1" noTextEdit="1"/>
          </p:cNvSpPr>
          <p:nvPr>
            <p:ph type="sldImg"/>
          </p:nvPr>
        </p:nvSpPr>
        <p:spPr>
          <a:xfrm>
            <a:off x="2462213" y="833438"/>
            <a:ext cx="4038600" cy="3028950"/>
          </a:xfrm>
          <a:ln/>
        </p:spPr>
      </p:sp>
      <p:sp>
        <p:nvSpPr>
          <p:cNvPr id="504835" name="Rectangle 3"/>
          <p:cNvSpPr>
            <a:spLocks noGrp="1" noChangeArrowheads="1"/>
          </p:cNvSpPr>
          <p:nvPr>
            <p:ph type="body" idx="1"/>
          </p:nvPr>
        </p:nvSpPr>
        <p:spPr>
          <a:xfrm>
            <a:off x="2438400" y="3938468"/>
            <a:ext cx="3973513" cy="4022098"/>
          </a:xfrm>
        </p:spPr>
        <p:txBody>
          <a:bodyPr/>
          <a:lstStyle/>
          <a:p>
            <a:pPr fontAlgn="t"/>
            <a:r>
              <a:rPr lang="en-US" sz="1000">
                <a:latin typeface="ZapfHumnst BT" pitchFamily="34" charset="0"/>
              </a:rPr>
              <a:t>The </a:t>
            </a:r>
            <a:r>
              <a:rPr lang="en-US" sz="1000" b="1">
                <a:latin typeface="ZapfHumnst BT" pitchFamily="34" charset="0"/>
              </a:rPr>
              <a:t>Test Designer</a:t>
            </a:r>
            <a:r>
              <a:rPr lang="en-US" sz="1000">
                <a:latin typeface="ZapfHumnst BT" pitchFamily="34" charset="0"/>
              </a:rPr>
              <a:t> role is responsible for defining the test approach and ensuring its successful implementation. The role involves identifying the appropriate techniques, tools and guidelines to implement the required tests, and to give guidance on the corresponding resources requirements for the test effort.</a:t>
            </a:r>
          </a:p>
          <a:p>
            <a:pPr fontAlgn="t"/>
            <a:r>
              <a:rPr lang="en-US" sz="1000">
                <a:latin typeface="ZapfHumnst BT" pitchFamily="34" charset="0"/>
              </a:rPr>
              <a:t>Sometimes this role is referred to as the Test Architect, Test Automation Architect or Test Automation Specialist.</a:t>
            </a:r>
          </a:p>
          <a:p>
            <a:pPr fontAlgn="t"/>
            <a:r>
              <a:rPr lang="en-US" sz="1000">
                <a:latin typeface="ZapfHumnst BT" pitchFamily="34" charset="0"/>
              </a:rPr>
              <a:t>Where test automation is being conducted, the Test Designer role plays an important part in the work required to successfully achieve automation.</a:t>
            </a:r>
          </a:p>
          <a:p>
            <a:pPr fontAlgn="t"/>
            <a:r>
              <a:rPr lang="en-US" sz="1000">
                <a:latin typeface="ZapfHumnst BT" pitchFamily="34" charset="0"/>
              </a:rPr>
              <a:t>The Test Designer role is </a:t>
            </a:r>
            <a:r>
              <a:rPr lang="en-CA" sz="1000">
                <a:latin typeface="ZapfHumnst BT" pitchFamily="34" charset="0"/>
              </a:rPr>
              <a:t>a </a:t>
            </a:r>
            <a:r>
              <a:rPr lang="en-US" sz="1000">
                <a:latin typeface="ZapfHumnst BT" pitchFamily="34" charset="0"/>
              </a:rPr>
              <a:t>secondary role that this course focuses on.</a:t>
            </a:r>
            <a:endParaRPr lang="en-US"/>
          </a:p>
        </p:txBody>
      </p:sp>
      <p:sp>
        <p:nvSpPr>
          <p:cNvPr id="504836" name="Text Box 4"/>
          <p:cNvSpPr txBox="1">
            <a:spLocks noChangeArrowheads="1"/>
          </p:cNvSpPr>
          <p:nvPr/>
        </p:nvSpPr>
        <p:spPr bwMode="auto">
          <a:xfrm>
            <a:off x="544514" y="1232350"/>
            <a:ext cx="1781175" cy="5459575"/>
          </a:xfrm>
          <a:prstGeom prst="rect">
            <a:avLst/>
          </a:prstGeom>
          <a:noFill/>
          <a:ln w="9525">
            <a:noFill/>
            <a:miter lim="800000"/>
            <a:headEnd/>
            <a:tailEnd/>
          </a:ln>
          <a:effectLst/>
        </p:spPr>
        <p:txBody>
          <a:bodyPr lIns="62205" tIns="62205" rIns="62205" bIns="62205"/>
          <a:lstStyle/>
          <a:p>
            <a:pPr marL="112713" indent="-112713" defTabSz="895350">
              <a:lnSpc>
                <a:spcPct val="87000"/>
              </a:lnSpc>
              <a:spcBef>
                <a:spcPct val="40000"/>
              </a:spcBef>
              <a:spcAft>
                <a:spcPts val="588"/>
              </a:spcAft>
            </a:pPr>
            <a:r>
              <a:rPr lang="en-US" b="1">
                <a:latin typeface="ZapfHumnst BT" pitchFamily="34" charset="0"/>
              </a:rPr>
              <a:t>Key Points:</a:t>
            </a:r>
          </a:p>
          <a:p>
            <a:pPr marL="112713" indent="-112713" defTabSz="895350">
              <a:lnSpc>
                <a:spcPct val="87000"/>
              </a:lnSpc>
              <a:spcBef>
                <a:spcPct val="40000"/>
              </a:spcBef>
              <a:spcAft>
                <a:spcPts val="588"/>
              </a:spcAft>
              <a:buFontTx/>
              <a:buChar char="•"/>
            </a:pPr>
            <a:r>
              <a:rPr lang="en-US">
                <a:latin typeface="ZapfHumnst BT" pitchFamily="34" charset="0"/>
              </a:rPr>
              <a:t>Explain to the students that this role provides the strategic and high-level technical focus necessary to achieve successful test automation.</a:t>
            </a:r>
          </a:p>
          <a:p>
            <a:pPr marL="112713" indent="-112713" defTabSz="895350">
              <a:lnSpc>
                <a:spcPct val="87000"/>
              </a:lnSpc>
              <a:spcBef>
                <a:spcPct val="40000"/>
              </a:spcBef>
              <a:spcAft>
                <a:spcPts val="588"/>
              </a:spcAft>
              <a:buFontTx/>
              <a:buChar char="•"/>
            </a:pPr>
            <a:r>
              <a:rPr lang="en-US">
                <a:latin typeface="ZapfHumnst BT" pitchFamily="34" charset="0"/>
              </a:rPr>
              <a:t>Ideally, this role should be filled by someone experienced with </a:t>
            </a:r>
            <a:r>
              <a:rPr lang="en-CA">
                <a:latin typeface="ZapfHumnst BT" pitchFamily="34" charset="0"/>
              </a:rPr>
              <a:t>test techniques and (where required) </a:t>
            </a:r>
            <a:r>
              <a:rPr lang="en-US">
                <a:latin typeface="ZapfHumnst BT" pitchFamily="34" charset="0"/>
              </a:rPr>
              <a:t>test automation.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a:xfrm>
            <a:off x="2438401" y="3862728"/>
            <a:ext cx="3973513" cy="4022098"/>
          </a:xfrm>
        </p:spPr>
        <p:txBody>
          <a:bodyPr/>
          <a:lstStyle/>
          <a:p>
            <a:pPr eaLnBrk="0" hangingPunct="0">
              <a:lnSpc>
                <a:spcPct val="100000"/>
              </a:lnSpc>
              <a:spcBef>
                <a:spcPct val="0"/>
              </a:spcBef>
            </a:pPr>
            <a:r>
              <a:rPr lang="en-US" sz="1000" dirty="0">
                <a:latin typeface="ZapfHumnst BT" pitchFamily="34" charset="0"/>
              </a:rPr>
              <a:t>Functional testing started with the proposal that we treat a program as a function. To test it, we would feed it inputs and check its outputs. </a:t>
            </a:r>
          </a:p>
          <a:p>
            <a:pPr eaLnBrk="0" hangingPunct="0">
              <a:lnSpc>
                <a:spcPct val="100000"/>
              </a:lnSpc>
              <a:spcBef>
                <a:spcPct val="0"/>
              </a:spcBef>
            </a:pPr>
            <a:endParaRPr lang="en-US" sz="1000" dirty="0">
              <a:latin typeface="ZapfHumnst BT" pitchFamily="34" charset="0"/>
            </a:endParaRPr>
          </a:p>
          <a:p>
            <a:pPr eaLnBrk="0" hangingPunct="0">
              <a:lnSpc>
                <a:spcPct val="100000"/>
              </a:lnSpc>
              <a:spcBef>
                <a:spcPct val="0"/>
              </a:spcBef>
            </a:pPr>
            <a:r>
              <a:rPr lang="en-US" sz="1000" dirty="0">
                <a:latin typeface="ZapfHumnst BT" pitchFamily="34" charset="0"/>
              </a:rPr>
              <a:t>In functional testing, knowledge of the inner workings of the “function” is less important than knowing what the function is </a:t>
            </a:r>
            <a:r>
              <a:rPr lang="en-US" sz="1000" i="1" dirty="0">
                <a:latin typeface="ZapfHumnst BT" pitchFamily="34" charset="0"/>
              </a:rPr>
              <a:t>supposed to</a:t>
            </a:r>
            <a:r>
              <a:rPr lang="en-US" sz="1000" dirty="0">
                <a:latin typeface="ZapfHumnst BT" pitchFamily="34" charset="0"/>
              </a:rPr>
              <a:t> do. For that reason, functional testing is often called </a:t>
            </a:r>
          </a:p>
          <a:p>
            <a:pPr eaLnBrk="0" hangingPunct="0">
              <a:lnSpc>
                <a:spcPct val="100000"/>
              </a:lnSpc>
              <a:spcBef>
                <a:spcPct val="0"/>
              </a:spcBef>
            </a:pPr>
            <a:endParaRPr lang="en-US" sz="1000" dirty="0">
              <a:latin typeface="ZapfHumnst BT" pitchFamily="34" charset="0"/>
            </a:endParaRPr>
          </a:p>
          <a:p>
            <a:pPr marL="228600" lvl="1" indent="-114300" eaLnBrk="0" hangingPunct="0">
              <a:lnSpc>
                <a:spcPct val="100000"/>
              </a:lnSpc>
              <a:spcBef>
                <a:spcPct val="0"/>
              </a:spcBef>
              <a:buFontTx/>
              <a:buChar char="•"/>
            </a:pPr>
            <a:r>
              <a:rPr lang="en-US" sz="1000" i="1" dirty="0">
                <a:latin typeface="ZapfHumnst BT" pitchFamily="34" charset="0"/>
              </a:rPr>
              <a:t> Black box testing</a:t>
            </a:r>
            <a:r>
              <a:rPr lang="en-US" sz="1000" dirty="0">
                <a:latin typeface="ZapfHumnst BT" pitchFamily="34" charset="0"/>
              </a:rPr>
              <a:t> (testing the program as a “black box” without knowledge of the internals) or </a:t>
            </a:r>
          </a:p>
          <a:p>
            <a:pPr marL="228600" lvl="1" indent="-114300" eaLnBrk="0" hangingPunct="0">
              <a:lnSpc>
                <a:spcPct val="100000"/>
              </a:lnSpc>
              <a:spcBef>
                <a:spcPct val="0"/>
              </a:spcBef>
              <a:buFontTx/>
              <a:buChar char="•"/>
            </a:pPr>
            <a:r>
              <a:rPr lang="en-US" sz="1000" i="1" dirty="0">
                <a:latin typeface="ZapfHumnst BT" pitchFamily="34" charset="0"/>
              </a:rPr>
              <a:t> Behavioral testing </a:t>
            </a:r>
            <a:r>
              <a:rPr lang="en-US" sz="1000" dirty="0">
                <a:latin typeface="ZapfHumnst BT" pitchFamily="34" charset="0"/>
              </a:rPr>
              <a:t>(focusing on the visible behavior of the program in response to, which may or may not be predicted from, analysis of the source code).</a:t>
            </a:r>
          </a:p>
          <a:p>
            <a:pPr eaLnBrk="0" hangingPunct="0">
              <a:lnSpc>
                <a:spcPct val="100000"/>
              </a:lnSpc>
              <a:spcBef>
                <a:spcPct val="0"/>
              </a:spcBef>
              <a:buFontTx/>
              <a:buChar char="•"/>
            </a:pPr>
            <a:endParaRPr lang="en-US" sz="1000" dirty="0">
              <a:latin typeface="ZapfHumnst BT" pitchFamily="34" charset="0"/>
            </a:endParaRPr>
          </a:p>
          <a:p>
            <a:pPr eaLnBrk="0" hangingPunct="0">
              <a:lnSpc>
                <a:spcPct val="100000"/>
              </a:lnSpc>
              <a:spcBef>
                <a:spcPct val="0"/>
              </a:spcBef>
            </a:pPr>
            <a:r>
              <a:rPr lang="en-US" sz="1000" dirty="0">
                <a:latin typeface="ZapfHumnst BT" pitchFamily="34" charset="0"/>
              </a:rPr>
              <a:t>Functional testing was sometimes distinguished from “non-functional” testing, which looked at “qualities of service” characteristics of the program that spanned many functions, such as performance or usability.</a:t>
            </a:r>
          </a:p>
          <a:p>
            <a:endParaRPr lang="en-US" sz="1000" dirty="0">
              <a:latin typeface="ZapfHumnst BT" pitchFamily="34" charset="0"/>
            </a:endParaRPr>
          </a:p>
        </p:txBody>
      </p:sp>
      <p:sp>
        <p:nvSpPr>
          <p:cNvPr id="658436" name="Text Box 4"/>
          <p:cNvSpPr txBox="1">
            <a:spLocks noChangeArrowheads="1"/>
          </p:cNvSpPr>
          <p:nvPr/>
        </p:nvSpPr>
        <p:spPr bwMode="auto">
          <a:xfrm>
            <a:off x="457201" y="1147143"/>
            <a:ext cx="1744663" cy="6756619"/>
          </a:xfrm>
          <a:prstGeom prst="rect">
            <a:avLst/>
          </a:prstGeom>
          <a:noFill/>
          <a:ln w="9525">
            <a:noFill/>
            <a:miter lim="800000"/>
            <a:headEnd/>
            <a:tailEnd/>
          </a:ln>
          <a:effectLst/>
        </p:spPr>
        <p:txBody>
          <a:bodyPr lIns="105959" tIns="52980" rIns="105959" bIns="52980"/>
          <a:lstStyle/>
          <a:p>
            <a:pPr defTabSz="896938"/>
            <a:endParaRPr lang="en-US"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06882" name="Rectangle 2"/>
          <p:cNvSpPr>
            <a:spLocks noGrp="1" noRot="1" noChangeAspect="1" noChangeArrowheads="1" noTextEdit="1"/>
          </p:cNvSpPr>
          <p:nvPr>
            <p:ph type="sldImg"/>
          </p:nvPr>
        </p:nvSpPr>
        <p:spPr>
          <a:xfrm>
            <a:off x="2462213" y="833438"/>
            <a:ext cx="4038600" cy="3028950"/>
          </a:xfrm>
          <a:ln/>
        </p:spPr>
      </p:sp>
      <p:sp>
        <p:nvSpPr>
          <p:cNvPr id="506883" name="Rectangle 3"/>
          <p:cNvSpPr>
            <a:spLocks noGrp="1" noChangeArrowheads="1"/>
          </p:cNvSpPr>
          <p:nvPr>
            <p:ph type="body" idx="1"/>
          </p:nvPr>
        </p:nvSpPr>
        <p:spPr>
          <a:xfrm>
            <a:off x="2438400" y="3862728"/>
            <a:ext cx="3973513" cy="4022098"/>
          </a:xfrm>
        </p:spPr>
        <p:txBody>
          <a:bodyPr/>
          <a:lstStyle/>
          <a:p>
            <a:pPr fontAlgn="t"/>
            <a:r>
              <a:rPr lang="en-US" sz="1000" dirty="0">
                <a:latin typeface="ZapfHumnst BT" pitchFamily="34" charset="0"/>
              </a:rPr>
              <a:t>The </a:t>
            </a:r>
            <a:r>
              <a:rPr lang="en-US" sz="1000" b="1" dirty="0">
                <a:latin typeface="ZapfHumnst BT" pitchFamily="34" charset="0"/>
              </a:rPr>
              <a:t>Tester </a:t>
            </a:r>
            <a:r>
              <a:rPr lang="en-US" sz="1000" dirty="0">
                <a:latin typeface="ZapfHumnst BT" pitchFamily="34" charset="0"/>
              </a:rPr>
              <a:t>role is responsible for the core activities of the test effort, which involves conducting the necessary tests and logging the outcomes of that testing.</a:t>
            </a:r>
          </a:p>
          <a:p>
            <a:pPr fontAlgn="t"/>
            <a:r>
              <a:rPr lang="en-US" sz="1000" dirty="0">
                <a:latin typeface="ZapfHumnst BT" pitchFamily="34" charset="0"/>
              </a:rPr>
              <a:t>Where test automation is being conducted, the Tester role plays a large part in the work required to successfully achieve automation.</a:t>
            </a:r>
          </a:p>
          <a:p>
            <a:pPr fontAlgn="t"/>
            <a:r>
              <a:rPr lang="en-US" sz="1000" dirty="0">
                <a:latin typeface="ZapfHumnst BT" pitchFamily="34" charset="0"/>
              </a:rPr>
              <a:t>The Tester role is </a:t>
            </a:r>
            <a:r>
              <a:rPr lang="en-CA" sz="1000" dirty="0">
                <a:latin typeface="ZapfHumnst BT" pitchFamily="34" charset="0"/>
              </a:rPr>
              <a:t>a secondary</a:t>
            </a:r>
            <a:r>
              <a:rPr lang="en-US" sz="1000" dirty="0">
                <a:latin typeface="ZapfHumnst BT" pitchFamily="34" charset="0"/>
              </a:rPr>
              <a:t> role that this course focuses on.</a:t>
            </a:r>
          </a:p>
        </p:txBody>
      </p:sp>
      <p:sp>
        <p:nvSpPr>
          <p:cNvPr id="506884" name="Text Box 4"/>
          <p:cNvSpPr txBox="1">
            <a:spLocks noChangeArrowheads="1"/>
          </p:cNvSpPr>
          <p:nvPr/>
        </p:nvSpPr>
        <p:spPr bwMode="auto">
          <a:xfrm>
            <a:off x="544514" y="1232350"/>
            <a:ext cx="1781175" cy="5459575"/>
          </a:xfrm>
          <a:prstGeom prst="rect">
            <a:avLst/>
          </a:prstGeom>
          <a:noFill/>
          <a:ln w="9525">
            <a:noFill/>
            <a:miter lim="800000"/>
            <a:headEnd/>
            <a:tailEnd/>
          </a:ln>
          <a:effectLst/>
        </p:spPr>
        <p:txBody>
          <a:bodyPr lIns="62205" tIns="62205" rIns="62205" bIns="62205"/>
          <a:lstStyle/>
          <a:p>
            <a:pPr marL="112713" indent="-112713" defTabSz="895350">
              <a:lnSpc>
                <a:spcPct val="87000"/>
              </a:lnSpc>
              <a:spcBef>
                <a:spcPct val="40000"/>
              </a:spcBef>
              <a:spcAft>
                <a:spcPts val="588"/>
              </a:spcAft>
            </a:pPr>
            <a:r>
              <a:rPr lang="en-US" b="1">
                <a:latin typeface="ZapfHumnst BT" pitchFamily="34" charset="0"/>
              </a:rPr>
              <a:t>Key Points:</a:t>
            </a:r>
          </a:p>
          <a:p>
            <a:pPr marL="112713" indent="-112713" defTabSz="895350">
              <a:lnSpc>
                <a:spcPct val="87000"/>
              </a:lnSpc>
              <a:spcBef>
                <a:spcPct val="40000"/>
              </a:spcBef>
              <a:spcAft>
                <a:spcPts val="588"/>
              </a:spcAft>
              <a:buFontTx/>
              <a:buChar char="•"/>
            </a:pPr>
            <a:r>
              <a:rPr lang="en-US">
                <a:latin typeface="ZapfHumnst BT" pitchFamily="34" charset="0"/>
              </a:rPr>
              <a:t>Explain to the students that this role provides the tactical focus necessary to achieve successful test automation.</a:t>
            </a:r>
          </a:p>
          <a:p>
            <a:pPr marL="112713" indent="-112713" defTabSz="895350">
              <a:lnSpc>
                <a:spcPct val="87000"/>
              </a:lnSpc>
              <a:spcBef>
                <a:spcPct val="40000"/>
              </a:spcBef>
              <a:spcAft>
                <a:spcPts val="588"/>
              </a:spcAft>
              <a:buFontTx/>
              <a:buChar char="•"/>
            </a:pPr>
            <a:r>
              <a:rPr lang="en-US">
                <a:latin typeface="ZapfHumnst BT" pitchFamily="34" charset="0"/>
              </a:rPr>
              <a:t>Test automation requires a a certain level of technical skill. Some experience with programming is desirable.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12002" name="Rectangle 2"/>
          <p:cNvSpPr>
            <a:spLocks noGrp="1" noRot="1" noChangeAspect="1" noChangeArrowheads="1" noTextEdit="1"/>
          </p:cNvSpPr>
          <p:nvPr>
            <p:ph type="sldImg"/>
          </p:nvPr>
        </p:nvSpPr>
        <p:spPr>
          <a:xfrm>
            <a:off x="2462213" y="833438"/>
            <a:ext cx="4038600" cy="3028950"/>
          </a:xfrm>
          <a:ln/>
        </p:spPr>
      </p:sp>
      <p:sp>
        <p:nvSpPr>
          <p:cNvPr id="512003" name="Rectangle 3"/>
          <p:cNvSpPr>
            <a:spLocks noGrp="1" noChangeArrowheads="1"/>
          </p:cNvSpPr>
          <p:nvPr>
            <p:ph type="body" idx="1"/>
          </p:nvPr>
        </p:nvSpPr>
        <p:spPr>
          <a:xfrm>
            <a:off x="2438400" y="3862728"/>
            <a:ext cx="3970338" cy="4022098"/>
          </a:xfrm>
        </p:spPr>
        <p:txBody>
          <a:bodyPr/>
          <a:lstStyle/>
          <a:p>
            <a:r>
              <a:rPr lang="en-CA" sz="1000">
                <a:latin typeface="ZapfHumnst BT" pitchFamily="34" charset="0"/>
              </a:rPr>
              <a:t>The purpose of this workflow detail is to:</a:t>
            </a:r>
            <a:endParaRPr lang="en-US" sz="1000">
              <a:latin typeface="ZapfHumnst BT" pitchFamily="34" charset="0"/>
            </a:endParaRPr>
          </a:p>
          <a:p>
            <a:r>
              <a:rPr lang="en-US" sz="1000">
                <a:latin typeface="ZapfHumnst BT" pitchFamily="34" charset="0"/>
              </a:rPr>
              <a:t>Identify the appropriate focus of the test effort for the iteration.</a:t>
            </a:r>
          </a:p>
          <a:p>
            <a:r>
              <a:rPr lang="en-US" sz="1000">
                <a:latin typeface="ZapfHumnst BT" pitchFamily="34" charset="0"/>
              </a:rPr>
              <a:t>Gain agreement with stakeholders on the corresponding goals that will direct the test effort</a:t>
            </a:r>
            <a:r>
              <a:rPr lang="en-CA" sz="1000">
                <a:latin typeface="ZapfHumnst BT" pitchFamily="34" charset="0"/>
              </a:rPr>
              <a:t>.</a:t>
            </a:r>
            <a:endParaRPr lang="en-US" sz="1000">
              <a:latin typeface="ZapfHumnst BT" pitchFamily="34" charset="0"/>
            </a:endParaRPr>
          </a:p>
          <a:p>
            <a:r>
              <a:rPr lang="en-US" sz="1000">
                <a:latin typeface="ZapfHumnst BT" pitchFamily="34" charset="0"/>
              </a:rPr>
              <a:t>For each iteration, work is focused mainly on:</a:t>
            </a:r>
          </a:p>
          <a:p>
            <a:pPr>
              <a:buFontTx/>
              <a:buChar char="•"/>
            </a:pPr>
            <a:r>
              <a:rPr lang="en-US" sz="1000">
                <a:latin typeface="ZapfHumnst BT" pitchFamily="34" charset="0"/>
              </a:rPr>
              <a:t>Identifying the objectives for, and deliverables of, the testing effort </a:t>
            </a:r>
          </a:p>
          <a:p>
            <a:pPr>
              <a:buFontTx/>
              <a:buChar char="•"/>
            </a:pPr>
            <a:r>
              <a:rPr lang="en-US" sz="1000">
                <a:latin typeface="ZapfHumnst BT" pitchFamily="34" charset="0"/>
              </a:rPr>
              <a:t>Identifying a good resource utilization strategy </a:t>
            </a:r>
          </a:p>
          <a:p>
            <a:pPr>
              <a:buFontTx/>
              <a:buChar char="•"/>
            </a:pPr>
            <a:r>
              <a:rPr lang="en-US" sz="1000">
                <a:latin typeface="ZapfHumnst BT" pitchFamily="34" charset="0"/>
              </a:rPr>
              <a:t>Defining the appropriate scope and boundary for the test effort </a:t>
            </a:r>
          </a:p>
          <a:p>
            <a:pPr>
              <a:buFontTx/>
              <a:buChar char="•"/>
            </a:pPr>
            <a:r>
              <a:rPr lang="en-US" sz="1000">
                <a:latin typeface="ZapfHumnst BT" pitchFamily="34" charset="0"/>
              </a:rPr>
              <a:t>Outlining the approach that will be used </a:t>
            </a:r>
          </a:p>
          <a:p>
            <a:pPr>
              <a:buFontTx/>
              <a:buChar char="•"/>
            </a:pPr>
            <a:r>
              <a:rPr lang="en-US" sz="1000">
                <a:latin typeface="ZapfHumnst BT" pitchFamily="34" charset="0"/>
              </a:rPr>
              <a:t>Defining how progress will be monitored and assessed.</a:t>
            </a:r>
          </a:p>
        </p:txBody>
      </p:sp>
      <p:sp>
        <p:nvSpPr>
          <p:cNvPr id="512005" name="Text Box 5"/>
          <p:cNvSpPr txBox="1">
            <a:spLocks noChangeArrowheads="1"/>
          </p:cNvSpPr>
          <p:nvPr/>
        </p:nvSpPr>
        <p:spPr bwMode="auto">
          <a:xfrm>
            <a:off x="573089" y="1191324"/>
            <a:ext cx="1743075" cy="6756619"/>
          </a:xfrm>
          <a:prstGeom prst="rect">
            <a:avLst/>
          </a:prstGeom>
          <a:noFill/>
          <a:ln w="9525">
            <a:noFill/>
            <a:miter lim="800000"/>
            <a:headEnd/>
            <a:tailEnd/>
          </a:ln>
          <a:effectLst/>
        </p:spPr>
        <p:txBody>
          <a:bodyPr lIns="106500" tIns="53250" rIns="106500" bIns="53250"/>
          <a:lstStyle/>
          <a:p>
            <a:pPr defTabSz="901700"/>
            <a:r>
              <a:rPr lang="en-US" sz="1200">
                <a:latin typeface="Wingdings" pitchFamily="2" charset="2"/>
              </a:rPr>
              <a:t>6</a:t>
            </a:r>
            <a:r>
              <a:rPr lang="en-US">
                <a:latin typeface="ZapfHumnst BT" pitchFamily="34" charset="0"/>
              </a:rPr>
              <a:t> </a:t>
            </a:r>
            <a:r>
              <a:rPr lang="en-CA">
                <a:latin typeface="ZapfHumnst BT" pitchFamily="34" charset="0"/>
              </a:rPr>
              <a:t>Move</a:t>
            </a:r>
            <a:r>
              <a:rPr lang="en-US">
                <a:latin typeface="ZapfHumnst BT" pitchFamily="34" charset="0"/>
              </a:rPr>
              <a:t> through these slides </a:t>
            </a:r>
            <a:r>
              <a:rPr lang="en-CA">
                <a:latin typeface="ZapfHumnst BT" pitchFamily="34" charset="0"/>
              </a:rPr>
              <a:t>fairly</a:t>
            </a:r>
            <a:r>
              <a:rPr lang="en-US">
                <a:latin typeface="ZapfHumnst BT" pitchFamily="34" charset="0"/>
              </a:rPr>
              <a:t> quickly. We will go through </a:t>
            </a:r>
            <a:r>
              <a:rPr lang="en-CA">
                <a:latin typeface="ZapfHumnst BT" pitchFamily="34" charset="0"/>
              </a:rPr>
              <a:t>the related subject matter in</a:t>
            </a:r>
            <a:r>
              <a:rPr lang="en-US">
                <a:latin typeface="ZapfHumnst BT" pitchFamily="34" charset="0"/>
              </a:rPr>
              <a:t> much greater detail in the </a:t>
            </a:r>
            <a:r>
              <a:rPr lang="en-CA">
                <a:latin typeface="ZapfHumnst BT" pitchFamily="34" charset="0"/>
              </a:rPr>
              <a:t>subsequent </a:t>
            </a:r>
            <a:r>
              <a:rPr lang="en-US">
                <a:latin typeface="ZapfHumnst BT" pitchFamily="34" charset="0"/>
              </a:rPr>
              <a:t>modules</a:t>
            </a:r>
            <a:r>
              <a:rPr lang="en-CA">
                <a:latin typeface="ZapfHumnst BT" pitchFamily="34" charset="0"/>
              </a:rPr>
              <a:t> in this course</a:t>
            </a:r>
            <a:r>
              <a:rPr lang="en-US">
                <a:latin typeface="ZapfHumnst BT" pitchFamily="34" charset="0"/>
              </a:rPr>
              <a:t>.</a:t>
            </a:r>
            <a:endParaRPr lang="en-CA">
              <a:latin typeface="ZapfHumnst BT" pitchFamily="34" charset="0"/>
            </a:endParaRPr>
          </a:p>
          <a:p>
            <a:pPr defTabSz="901700"/>
            <a:endParaRPr lang="en-CA">
              <a:latin typeface="ZapfHumnst BT" pitchFamily="34" charset="0"/>
            </a:endParaRPr>
          </a:p>
          <a:p>
            <a:pPr defTabSz="901700"/>
            <a:r>
              <a:rPr lang="en-CA">
                <a:latin typeface="ZapfHumnst BT" pitchFamily="34" charset="0"/>
              </a:rPr>
              <a:t>You should use these slides to convey a sense of context to the students for the subsequent material.</a:t>
            </a:r>
          </a:p>
          <a:p>
            <a:pPr defTabSz="901700"/>
            <a:endParaRPr lang="en-CA">
              <a:latin typeface="ZapfHumnst BT" pitchFamily="34" charset="0"/>
            </a:endParaRPr>
          </a:p>
          <a:p>
            <a:pPr defTabSz="901700"/>
            <a:r>
              <a:rPr lang="en-CA">
                <a:latin typeface="ZapfHumnst BT" pitchFamily="34" charset="0"/>
              </a:rPr>
              <a:t>If the students won’t be working on a project that uses the RUP, you can either go quickly through these remaining slides, or skip them all together.</a:t>
            </a:r>
            <a:endParaRPr lang="en-US">
              <a:latin typeface="ZapfHumnst BT"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25314" name="Rectangle 2"/>
          <p:cNvSpPr>
            <a:spLocks noGrp="1" noRot="1" noChangeAspect="1" noChangeArrowheads="1" noTextEdit="1"/>
          </p:cNvSpPr>
          <p:nvPr>
            <p:ph type="sldImg"/>
          </p:nvPr>
        </p:nvSpPr>
        <p:spPr>
          <a:xfrm>
            <a:off x="2462213" y="833438"/>
            <a:ext cx="4038600" cy="3028950"/>
          </a:xfrm>
          <a:ln/>
        </p:spPr>
      </p:sp>
      <p:sp>
        <p:nvSpPr>
          <p:cNvPr id="525315" name="Rectangle 3"/>
          <p:cNvSpPr>
            <a:spLocks noGrp="1" noChangeArrowheads="1"/>
          </p:cNvSpPr>
          <p:nvPr>
            <p:ph type="body" idx="1"/>
          </p:nvPr>
        </p:nvSpPr>
        <p:spPr>
          <a:xfrm>
            <a:off x="2438400" y="3938468"/>
            <a:ext cx="3970338" cy="4022098"/>
          </a:xfrm>
        </p:spPr>
        <p:txBody>
          <a:bodyPr/>
          <a:lstStyle/>
          <a:p>
            <a:r>
              <a:rPr lang="en-CA" sz="1000">
                <a:latin typeface="ZapfHumnst BT" pitchFamily="34" charset="0"/>
              </a:rPr>
              <a:t>The purpose of this workflow detail is to:</a:t>
            </a:r>
            <a:endParaRPr lang="en-US" sz="1000">
              <a:latin typeface="ZapfHumnst BT" pitchFamily="34" charset="0"/>
            </a:endParaRPr>
          </a:p>
          <a:p>
            <a:r>
              <a:rPr lang="en-CA" sz="1000">
                <a:latin typeface="ZapfHumnst BT" pitchFamily="34" charset="0"/>
              </a:rPr>
              <a:t>Show</a:t>
            </a:r>
            <a:r>
              <a:rPr lang="en-US" sz="1000">
                <a:latin typeface="ZapfHumnst BT" pitchFamily="34" charset="0"/>
              </a:rPr>
              <a:t> that the various techniques outlined in the Test Approach will facilitate the required testing. Verify by demonstration that the approach work</a:t>
            </a:r>
            <a:r>
              <a:rPr lang="en-CA" sz="1000">
                <a:latin typeface="ZapfHumnst BT" pitchFamily="34" charset="0"/>
              </a:rPr>
              <a:t>s</a:t>
            </a:r>
            <a:r>
              <a:rPr lang="en-US" sz="1000">
                <a:latin typeface="ZapfHumnst BT" pitchFamily="34" charset="0"/>
              </a:rPr>
              <a:t>, </a:t>
            </a:r>
            <a:r>
              <a:rPr lang="en-CA" sz="1000">
                <a:latin typeface="ZapfHumnst BT" pitchFamily="34" charset="0"/>
              </a:rPr>
              <a:t>will </a:t>
            </a:r>
            <a:r>
              <a:rPr lang="en-US" sz="1000">
                <a:latin typeface="ZapfHumnst BT" pitchFamily="34" charset="0"/>
              </a:rPr>
              <a:t>produce accurate results and is appropriate for the available resources.</a:t>
            </a:r>
          </a:p>
          <a:p>
            <a:r>
              <a:rPr lang="en-US" sz="1000">
                <a:latin typeface="ZapfHumnst BT" pitchFamily="34" charset="0"/>
              </a:rPr>
              <a:t>The objective is to gain an understanding of the constraints and limitations of each technique, and to either find an appropriate implementation solution for each technique or find alternative techniques that can be implemented. This helps to mitigate the risk of discovering too late in the project life-cycle that the test approach is unworkable.</a:t>
            </a:r>
          </a:p>
          <a:p>
            <a:r>
              <a:rPr lang="en-US" sz="1000">
                <a:latin typeface="ZapfHumnst BT" pitchFamily="34" charset="0"/>
              </a:rPr>
              <a:t>For each iteration, this work is focused mainly on:</a:t>
            </a:r>
          </a:p>
          <a:p>
            <a:pPr>
              <a:buFontTx/>
              <a:buChar char="•"/>
            </a:pPr>
            <a:r>
              <a:rPr lang="en-US" sz="1000">
                <a:latin typeface="ZapfHumnst BT" pitchFamily="34" charset="0"/>
              </a:rPr>
              <a:t>Early verification that the intended Test Approach will work and produces results of value </a:t>
            </a:r>
          </a:p>
          <a:p>
            <a:pPr>
              <a:buFontTx/>
              <a:buChar char="•"/>
            </a:pPr>
            <a:r>
              <a:rPr lang="en-US" sz="1000">
                <a:latin typeface="ZapfHumnst BT" pitchFamily="34" charset="0"/>
              </a:rPr>
              <a:t>Establishing the basic infrastructure to enable and support the Test Approach </a:t>
            </a:r>
          </a:p>
          <a:p>
            <a:pPr>
              <a:buFontTx/>
              <a:buChar char="•"/>
            </a:pPr>
            <a:r>
              <a:rPr lang="en-US" sz="1000">
                <a:latin typeface="ZapfHumnst BT" pitchFamily="34" charset="0"/>
              </a:rPr>
              <a:t>Obtaining commitment from the development team to provide and support the required testability to achieve the Test Approach </a:t>
            </a:r>
          </a:p>
          <a:p>
            <a:pPr>
              <a:buFontTx/>
              <a:buChar char="•"/>
            </a:pPr>
            <a:r>
              <a:rPr lang="en-US" sz="1000">
                <a:latin typeface="ZapfHumnst BT" pitchFamily="34" charset="0"/>
              </a:rPr>
              <a:t>Identifying the scope, boundaries, limitations and constraints of each technique</a:t>
            </a:r>
          </a:p>
        </p:txBody>
      </p:sp>
      <p:sp>
        <p:nvSpPr>
          <p:cNvPr id="525317" name="Text Box 5"/>
          <p:cNvSpPr txBox="1">
            <a:spLocks noChangeArrowheads="1"/>
          </p:cNvSpPr>
          <p:nvPr/>
        </p:nvSpPr>
        <p:spPr bwMode="auto">
          <a:xfrm>
            <a:off x="573089" y="1191324"/>
            <a:ext cx="1743075" cy="6756619"/>
          </a:xfrm>
          <a:prstGeom prst="rect">
            <a:avLst/>
          </a:prstGeom>
          <a:noFill/>
          <a:ln w="9525">
            <a:noFill/>
            <a:miter lim="800000"/>
            <a:headEnd/>
            <a:tailEnd/>
          </a:ln>
          <a:effectLst/>
        </p:spPr>
        <p:txBody>
          <a:bodyPr lIns="106500" tIns="53250" rIns="106500" bIns="53250"/>
          <a:lstStyle/>
          <a:p>
            <a:pPr defTabSz="901700"/>
            <a:r>
              <a:rPr lang="en-US" sz="1200">
                <a:latin typeface="Wingdings" pitchFamily="2" charset="2"/>
              </a:rPr>
              <a:t>6</a:t>
            </a:r>
            <a:r>
              <a:rPr lang="en-US">
                <a:latin typeface="ZapfHumnst BT" pitchFamily="34" charset="0"/>
              </a:rPr>
              <a:t> </a:t>
            </a:r>
            <a:r>
              <a:rPr lang="en-CA">
                <a:latin typeface="ZapfHumnst BT" pitchFamily="34" charset="0"/>
              </a:rPr>
              <a:t>Move</a:t>
            </a:r>
            <a:r>
              <a:rPr lang="en-US">
                <a:latin typeface="ZapfHumnst BT" pitchFamily="34" charset="0"/>
              </a:rPr>
              <a:t> through these slides </a:t>
            </a:r>
            <a:r>
              <a:rPr lang="en-CA">
                <a:latin typeface="ZapfHumnst BT" pitchFamily="34" charset="0"/>
              </a:rPr>
              <a:t>fairly</a:t>
            </a:r>
            <a:r>
              <a:rPr lang="en-US">
                <a:latin typeface="ZapfHumnst BT" pitchFamily="34" charset="0"/>
              </a:rPr>
              <a:t> quickly. We will go through </a:t>
            </a:r>
            <a:r>
              <a:rPr lang="en-CA">
                <a:latin typeface="ZapfHumnst BT" pitchFamily="34" charset="0"/>
              </a:rPr>
              <a:t>the related subject matter in</a:t>
            </a:r>
            <a:r>
              <a:rPr lang="en-US">
                <a:latin typeface="ZapfHumnst BT" pitchFamily="34" charset="0"/>
              </a:rPr>
              <a:t> much greater detail in the </a:t>
            </a:r>
            <a:r>
              <a:rPr lang="en-CA">
                <a:latin typeface="ZapfHumnst BT" pitchFamily="34" charset="0"/>
              </a:rPr>
              <a:t>subsequent </a:t>
            </a:r>
            <a:r>
              <a:rPr lang="en-US">
                <a:latin typeface="ZapfHumnst BT" pitchFamily="34" charset="0"/>
              </a:rPr>
              <a:t>modules</a:t>
            </a:r>
            <a:r>
              <a:rPr lang="en-CA">
                <a:latin typeface="ZapfHumnst BT" pitchFamily="34" charset="0"/>
              </a:rPr>
              <a:t> in this course</a:t>
            </a:r>
            <a:r>
              <a:rPr lang="en-US">
                <a:latin typeface="ZapfHumnst BT" pitchFamily="34" charset="0"/>
              </a:rPr>
              <a:t>.</a:t>
            </a:r>
            <a:endParaRPr lang="en-CA">
              <a:latin typeface="ZapfHumnst BT"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27362" name="Rectangle 2"/>
          <p:cNvSpPr>
            <a:spLocks noGrp="1" noRot="1" noChangeAspect="1" noChangeArrowheads="1" noTextEdit="1"/>
          </p:cNvSpPr>
          <p:nvPr>
            <p:ph type="sldImg"/>
          </p:nvPr>
        </p:nvSpPr>
        <p:spPr>
          <a:xfrm>
            <a:off x="2462213" y="833438"/>
            <a:ext cx="4038600" cy="3028950"/>
          </a:xfrm>
          <a:ln/>
        </p:spPr>
      </p:sp>
      <p:sp>
        <p:nvSpPr>
          <p:cNvPr id="527363" name="Rectangle 3"/>
          <p:cNvSpPr>
            <a:spLocks noGrp="1" noChangeArrowheads="1"/>
          </p:cNvSpPr>
          <p:nvPr>
            <p:ph type="body" idx="1"/>
          </p:nvPr>
        </p:nvSpPr>
        <p:spPr>
          <a:xfrm>
            <a:off x="2438400" y="3862728"/>
            <a:ext cx="3970338" cy="4022098"/>
          </a:xfrm>
        </p:spPr>
        <p:txBody>
          <a:bodyPr/>
          <a:lstStyle/>
          <a:p>
            <a:r>
              <a:rPr lang="en-CA" sz="1000">
                <a:latin typeface="ZapfHumnst BT" pitchFamily="34" charset="0"/>
              </a:rPr>
              <a:t>The purpose of this workflow detail is to:</a:t>
            </a:r>
            <a:endParaRPr lang="en-US" sz="1000">
              <a:latin typeface="ZapfHumnst BT" pitchFamily="34" charset="0"/>
            </a:endParaRPr>
          </a:p>
          <a:p>
            <a:r>
              <a:rPr lang="en-US" sz="1000">
                <a:latin typeface="ZapfHumnst BT" pitchFamily="34" charset="0"/>
              </a:rPr>
              <a:t>Validate that the build is stable enough for detailed test and evaluation effort to begin. This work helps to prevent the waste of test resources on a futile testing effort.</a:t>
            </a:r>
          </a:p>
          <a:p>
            <a:r>
              <a:rPr lang="en-US" sz="1000">
                <a:latin typeface="ZapfHumnst BT" pitchFamily="34" charset="0"/>
              </a:rPr>
              <a:t>For each build to be tested, this work is focused on:</a:t>
            </a:r>
          </a:p>
          <a:p>
            <a:pPr>
              <a:buFontTx/>
              <a:buChar char="•"/>
            </a:pPr>
            <a:r>
              <a:rPr lang="en-US" sz="1000">
                <a:latin typeface="ZapfHumnst BT" pitchFamily="34" charset="0"/>
              </a:rPr>
              <a:t>Assessing the stability and testability of the build </a:t>
            </a:r>
          </a:p>
          <a:p>
            <a:pPr>
              <a:buFontTx/>
              <a:buChar char="•"/>
            </a:pPr>
            <a:r>
              <a:rPr lang="en-US" sz="1000">
                <a:latin typeface="ZapfHumnst BT" pitchFamily="34" charset="0"/>
              </a:rPr>
              <a:t>Gaining an initial understanding—or confirming the expectation—of the development work delivered in the build </a:t>
            </a:r>
          </a:p>
          <a:p>
            <a:pPr>
              <a:buFontTx/>
              <a:buChar char="•"/>
            </a:pPr>
            <a:r>
              <a:rPr lang="en-US" sz="1000">
                <a:latin typeface="ZapfHumnst BT" pitchFamily="34" charset="0"/>
              </a:rPr>
              <a:t>Deciding to accept the build as suitable for use—guided by the evaluation mission—in further testing, or to conduct further testing against a previous build.</a:t>
            </a:r>
          </a:p>
          <a:p>
            <a:r>
              <a:rPr lang="en-US" sz="1000">
                <a:latin typeface="ZapfHumnst BT" pitchFamily="34" charset="0"/>
              </a:rPr>
              <a:t>This work is also referred to as a </a:t>
            </a:r>
            <a:r>
              <a:rPr lang="en-US" sz="1000" i="1">
                <a:latin typeface="ZapfHumnst BT" pitchFamily="34" charset="0"/>
              </a:rPr>
              <a:t>smoke test</a:t>
            </a:r>
            <a:r>
              <a:rPr lang="en-US" sz="1000">
                <a:latin typeface="ZapfHumnst BT" pitchFamily="34" charset="0"/>
              </a:rPr>
              <a:t>, </a:t>
            </a:r>
            <a:r>
              <a:rPr lang="en-US" sz="1000" i="1">
                <a:latin typeface="ZapfHumnst BT" pitchFamily="34" charset="0"/>
              </a:rPr>
              <a:t>build verification test</a:t>
            </a:r>
            <a:r>
              <a:rPr lang="en-US" sz="1000">
                <a:latin typeface="ZapfHumnst BT" pitchFamily="34" charset="0"/>
              </a:rPr>
              <a:t>, </a:t>
            </a:r>
            <a:r>
              <a:rPr lang="en-US" sz="1000" i="1">
                <a:latin typeface="ZapfHumnst BT" pitchFamily="34" charset="0"/>
              </a:rPr>
              <a:t>build regression test</a:t>
            </a:r>
            <a:r>
              <a:rPr lang="en-US" sz="1000">
                <a:latin typeface="ZapfHumnst BT" pitchFamily="34" charset="0"/>
              </a:rPr>
              <a:t>, </a:t>
            </a:r>
            <a:r>
              <a:rPr lang="en-US" sz="1000" i="1">
                <a:latin typeface="ZapfHumnst BT" pitchFamily="34" charset="0"/>
              </a:rPr>
              <a:t>sanity check</a:t>
            </a:r>
            <a:r>
              <a:rPr lang="en-US" sz="1000">
                <a:latin typeface="ZapfHumnst BT" pitchFamily="34" charset="0"/>
              </a:rPr>
              <a:t> or </a:t>
            </a:r>
            <a:r>
              <a:rPr lang="en-US" sz="1000" i="1">
                <a:latin typeface="ZapfHumnst BT" pitchFamily="34" charset="0"/>
              </a:rPr>
              <a:t>acceptance into testing</a:t>
            </a:r>
            <a:r>
              <a:rPr lang="en-US" sz="1000">
                <a:latin typeface="ZapfHumnst BT" pitchFamily="34" charset="0"/>
              </a:rPr>
              <a:t>.</a:t>
            </a:r>
          </a:p>
          <a:p>
            <a:pPr lvl="1"/>
            <a:endParaRPr lang="en-US" sz="1000">
              <a:latin typeface="ZapfHumnst BT" pitchFamily="34" charset="0"/>
            </a:endParaRPr>
          </a:p>
        </p:txBody>
      </p:sp>
      <p:sp>
        <p:nvSpPr>
          <p:cNvPr id="527365" name="Text Box 5"/>
          <p:cNvSpPr txBox="1">
            <a:spLocks noChangeArrowheads="1"/>
          </p:cNvSpPr>
          <p:nvPr/>
        </p:nvSpPr>
        <p:spPr bwMode="auto">
          <a:xfrm>
            <a:off x="573089" y="1191324"/>
            <a:ext cx="1743075" cy="6756619"/>
          </a:xfrm>
          <a:prstGeom prst="rect">
            <a:avLst/>
          </a:prstGeom>
          <a:noFill/>
          <a:ln w="9525">
            <a:noFill/>
            <a:miter lim="800000"/>
            <a:headEnd/>
            <a:tailEnd/>
          </a:ln>
          <a:effectLst/>
        </p:spPr>
        <p:txBody>
          <a:bodyPr lIns="106500" tIns="53250" rIns="106500" bIns="53250"/>
          <a:lstStyle/>
          <a:p>
            <a:pPr defTabSz="901700"/>
            <a:r>
              <a:rPr lang="en-US" sz="1200">
                <a:latin typeface="Wingdings" pitchFamily="2" charset="2"/>
              </a:rPr>
              <a:t>6</a:t>
            </a:r>
            <a:r>
              <a:rPr lang="en-US">
                <a:latin typeface="ZapfHumnst BT" pitchFamily="34" charset="0"/>
              </a:rPr>
              <a:t> </a:t>
            </a:r>
            <a:r>
              <a:rPr lang="en-CA">
                <a:latin typeface="ZapfHumnst BT" pitchFamily="34" charset="0"/>
              </a:rPr>
              <a:t>Move</a:t>
            </a:r>
            <a:r>
              <a:rPr lang="en-US">
                <a:latin typeface="ZapfHumnst BT" pitchFamily="34" charset="0"/>
              </a:rPr>
              <a:t> through these slides </a:t>
            </a:r>
            <a:r>
              <a:rPr lang="en-CA">
                <a:latin typeface="ZapfHumnst BT" pitchFamily="34" charset="0"/>
              </a:rPr>
              <a:t>fairly</a:t>
            </a:r>
            <a:r>
              <a:rPr lang="en-US">
                <a:latin typeface="ZapfHumnst BT" pitchFamily="34" charset="0"/>
              </a:rPr>
              <a:t> quickly. We will go through </a:t>
            </a:r>
            <a:r>
              <a:rPr lang="en-CA">
                <a:latin typeface="ZapfHumnst BT" pitchFamily="34" charset="0"/>
              </a:rPr>
              <a:t>the related subject matter in</a:t>
            </a:r>
            <a:r>
              <a:rPr lang="en-US">
                <a:latin typeface="ZapfHumnst BT" pitchFamily="34" charset="0"/>
              </a:rPr>
              <a:t> much greater detail in the </a:t>
            </a:r>
            <a:r>
              <a:rPr lang="en-CA">
                <a:latin typeface="ZapfHumnst BT" pitchFamily="34" charset="0"/>
              </a:rPr>
              <a:t>subsequent </a:t>
            </a:r>
            <a:r>
              <a:rPr lang="en-US">
                <a:latin typeface="ZapfHumnst BT" pitchFamily="34" charset="0"/>
              </a:rPr>
              <a:t>modules</a:t>
            </a:r>
            <a:r>
              <a:rPr lang="en-CA">
                <a:latin typeface="ZapfHumnst BT" pitchFamily="34" charset="0"/>
              </a:rPr>
              <a:t> in this course</a:t>
            </a:r>
            <a:r>
              <a:rPr lang="en-US">
                <a:latin typeface="ZapfHumnst BT" pitchFamily="34" charset="0"/>
              </a:rPr>
              <a:t>.</a:t>
            </a:r>
            <a:endParaRPr lang="en-CA">
              <a:latin typeface="ZapfHumnst BT"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29410" name="Rectangle 2"/>
          <p:cNvSpPr>
            <a:spLocks noGrp="1" noRot="1" noChangeAspect="1" noChangeArrowheads="1" noTextEdit="1"/>
          </p:cNvSpPr>
          <p:nvPr>
            <p:ph type="sldImg"/>
          </p:nvPr>
        </p:nvSpPr>
        <p:spPr>
          <a:xfrm>
            <a:off x="2462213" y="833438"/>
            <a:ext cx="4038600" cy="3028950"/>
          </a:xfrm>
          <a:ln/>
        </p:spPr>
      </p:sp>
      <p:sp>
        <p:nvSpPr>
          <p:cNvPr id="529411" name="Rectangle 3"/>
          <p:cNvSpPr>
            <a:spLocks noGrp="1" noChangeArrowheads="1"/>
          </p:cNvSpPr>
          <p:nvPr>
            <p:ph type="body" idx="1"/>
          </p:nvPr>
        </p:nvSpPr>
        <p:spPr>
          <a:xfrm>
            <a:off x="2438400" y="3938468"/>
            <a:ext cx="3970338" cy="4022098"/>
          </a:xfrm>
        </p:spPr>
        <p:txBody>
          <a:bodyPr/>
          <a:lstStyle/>
          <a:p>
            <a:r>
              <a:rPr lang="en-US" sz="1000">
                <a:latin typeface="ZapfHumnst BT" pitchFamily="34" charset="0"/>
              </a:rPr>
              <a:t>The purpose of this workflow detail is to</a:t>
            </a:r>
            <a:r>
              <a:rPr lang="en-CA" sz="1000">
                <a:latin typeface="ZapfHumnst BT" pitchFamily="34" charset="0"/>
              </a:rPr>
              <a:t>:</a:t>
            </a:r>
          </a:p>
          <a:p>
            <a:r>
              <a:rPr lang="en-CA" sz="1000">
                <a:latin typeface="ZapfHumnst BT" pitchFamily="34" charset="0"/>
              </a:rPr>
              <a:t>Achieve </a:t>
            </a:r>
            <a:r>
              <a:rPr lang="en-US" sz="1000">
                <a:latin typeface="ZapfHumnst BT" pitchFamily="34" charset="0"/>
              </a:rPr>
              <a:t>appropriate breadth and depth of the test effort to enable a sufficient evaluation of the Target Test Items—where sufficient evaluation is governed by the Test Motivators and Evaluation Mission. Typically performed once per test cycle, this work involves performing the core tactical work of the test and evaluation effort: namely the implementation, execution and evaluation of specific tests and the corresponding reporting of incidents that are encountered.</a:t>
            </a:r>
          </a:p>
          <a:p>
            <a:r>
              <a:rPr lang="en-US" sz="1000">
                <a:latin typeface="ZapfHumnst BT" pitchFamily="34" charset="0"/>
              </a:rPr>
              <a:t>For each test cycle, this work is focused mainly on:</a:t>
            </a:r>
          </a:p>
          <a:p>
            <a:pPr>
              <a:lnSpc>
                <a:spcPct val="77000"/>
              </a:lnSpc>
              <a:buFontTx/>
              <a:buChar char="•"/>
            </a:pPr>
            <a:r>
              <a:rPr lang="en-US" sz="1000">
                <a:latin typeface="ZapfHumnst BT" pitchFamily="34" charset="0"/>
              </a:rPr>
              <a:t>Providing ongoing evaluation and assessment of the Target Test Items </a:t>
            </a:r>
          </a:p>
          <a:p>
            <a:pPr>
              <a:lnSpc>
                <a:spcPct val="77000"/>
              </a:lnSpc>
              <a:buFontTx/>
              <a:buChar char="•"/>
            </a:pPr>
            <a:r>
              <a:rPr lang="en-US" sz="1000">
                <a:latin typeface="ZapfHumnst BT" pitchFamily="34" charset="0"/>
              </a:rPr>
              <a:t>Recording the appropriate information necessary to diagnose and resolve any identified Issues </a:t>
            </a:r>
          </a:p>
          <a:p>
            <a:pPr>
              <a:lnSpc>
                <a:spcPct val="77000"/>
              </a:lnSpc>
              <a:buFontTx/>
              <a:buChar char="•"/>
            </a:pPr>
            <a:r>
              <a:rPr lang="en-US" sz="1000">
                <a:latin typeface="ZapfHumnst BT" pitchFamily="34" charset="0"/>
              </a:rPr>
              <a:t>Achieving suitable breadth and depth in the test and evaluation work </a:t>
            </a:r>
          </a:p>
          <a:p>
            <a:pPr>
              <a:lnSpc>
                <a:spcPct val="77000"/>
              </a:lnSpc>
              <a:buFontTx/>
              <a:buChar char="•"/>
            </a:pPr>
            <a:r>
              <a:rPr lang="en-US" sz="1000">
                <a:latin typeface="ZapfHumnst BT" pitchFamily="34" charset="0"/>
              </a:rPr>
              <a:t>Providing feedback on the most likely areas of potential quality risk </a:t>
            </a:r>
          </a:p>
        </p:txBody>
      </p:sp>
      <p:sp>
        <p:nvSpPr>
          <p:cNvPr id="529413" name="Text Box 5"/>
          <p:cNvSpPr txBox="1">
            <a:spLocks noChangeArrowheads="1"/>
          </p:cNvSpPr>
          <p:nvPr/>
        </p:nvSpPr>
        <p:spPr bwMode="auto">
          <a:xfrm>
            <a:off x="573089" y="1191324"/>
            <a:ext cx="1743075" cy="6756619"/>
          </a:xfrm>
          <a:prstGeom prst="rect">
            <a:avLst/>
          </a:prstGeom>
          <a:noFill/>
          <a:ln w="9525">
            <a:noFill/>
            <a:miter lim="800000"/>
            <a:headEnd/>
            <a:tailEnd/>
          </a:ln>
          <a:effectLst/>
        </p:spPr>
        <p:txBody>
          <a:bodyPr lIns="106500" tIns="53250" rIns="106500" bIns="53250"/>
          <a:lstStyle/>
          <a:p>
            <a:pPr defTabSz="901700"/>
            <a:r>
              <a:rPr lang="en-US" sz="1200">
                <a:latin typeface="Wingdings" pitchFamily="2" charset="2"/>
              </a:rPr>
              <a:t>6</a:t>
            </a:r>
            <a:r>
              <a:rPr lang="en-US">
                <a:latin typeface="ZapfHumnst BT" pitchFamily="34" charset="0"/>
              </a:rPr>
              <a:t> </a:t>
            </a:r>
            <a:r>
              <a:rPr lang="en-CA">
                <a:latin typeface="ZapfHumnst BT" pitchFamily="34" charset="0"/>
              </a:rPr>
              <a:t>Move</a:t>
            </a:r>
            <a:r>
              <a:rPr lang="en-US">
                <a:latin typeface="ZapfHumnst BT" pitchFamily="34" charset="0"/>
              </a:rPr>
              <a:t> through these slides </a:t>
            </a:r>
            <a:r>
              <a:rPr lang="en-CA">
                <a:latin typeface="ZapfHumnst BT" pitchFamily="34" charset="0"/>
              </a:rPr>
              <a:t>fairly</a:t>
            </a:r>
            <a:r>
              <a:rPr lang="en-US">
                <a:latin typeface="ZapfHumnst BT" pitchFamily="34" charset="0"/>
              </a:rPr>
              <a:t> quickly. We will go through </a:t>
            </a:r>
            <a:r>
              <a:rPr lang="en-CA">
                <a:latin typeface="ZapfHumnst BT" pitchFamily="34" charset="0"/>
              </a:rPr>
              <a:t>the related subject matter in</a:t>
            </a:r>
            <a:r>
              <a:rPr lang="en-US">
                <a:latin typeface="ZapfHumnst BT" pitchFamily="34" charset="0"/>
              </a:rPr>
              <a:t> much greater detail in the </a:t>
            </a:r>
            <a:r>
              <a:rPr lang="en-CA">
                <a:latin typeface="ZapfHumnst BT" pitchFamily="34" charset="0"/>
              </a:rPr>
              <a:t>subsequent </a:t>
            </a:r>
            <a:r>
              <a:rPr lang="en-US">
                <a:latin typeface="ZapfHumnst BT" pitchFamily="34" charset="0"/>
              </a:rPr>
              <a:t>modules</a:t>
            </a:r>
            <a:r>
              <a:rPr lang="en-CA">
                <a:latin typeface="ZapfHumnst BT" pitchFamily="34" charset="0"/>
              </a:rPr>
              <a:t> in this course</a:t>
            </a:r>
            <a:r>
              <a:rPr lang="en-US">
                <a:latin typeface="ZapfHumnst BT" pitchFamily="34" charset="0"/>
              </a:rPr>
              <a:t>.</a:t>
            </a:r>
            <a:endParaRPr lang="en-CA">
              <a:latin typeface="ZapfHumnst BT"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31458" name="Rectangle 2"/>
          <p:cNvSpPr>
            <a:spLocks noGrp="1" noRot="1" noChangeAspect="1" noChangeArrowheads="1" noTextEdit="1"/>
          </p:cNvSpPr>
          <p:nvPr>
            <p:ph type="sldImg"/>
          </p:nvPr>
        </p:nvSpPr>
        <p:spPr>
          <a:xfrm>
            <a:off x="2462213" y="833438"/>
            <a:ext cx="4038600" cy="3028950"/>
          </a:xfrm>
          <a:ln/>
        </p:spPr>
      </p:sp>
      <p:sp>
        <p:nvSpPr>
          <p:cNvPr id="531459" name="Rectangle 3"/>
          <p:cNvSpPr>
            <a:spLocks noGrp="1" noChangeArrowheads="1"/>
          </p:cNvSpPr>
          <p:nvPr>
            <p:ph type="body" idx="1"/>
          </p:nvPr>
        </p:nvSpPr>
        <p:spPr>
          <a:xfrm>
            <a:off x="2438400" y="3862728"/>
            <a:ext cx="3970338" cy="4022098"/>
          </a:xfrm>
        </p:spPr>
        <p:txBody>
          <a:bodyPr/>
          <a:lstStyle/>
          <a:p>
            <a:r>
              <a:rPr lang="en-US" sz="1000">
                <a:latin typeface="ZapfHumnst BT" pitchFamily="34" charset="0"/>
              </a:rPr>
              <a:t>The purpose of this workflow detail is to</a:t>
            </a:r>
            <a:r>
              <a:rPr lang="en-CA" sz="1000">
                <a:latin typeface="ZapfHumnst BT" pitchFamily="34" charset="0"/>
              </a:rPr>
              <a:t>:</a:t>
            </a:r>
          </a:p>
          <a:p>
            <a:r>
              <a:rPr lang="en-CA" sz="1000">
                <a:latin typeface="ZapfHumnst BT" pitchFamily="34" charset="0"/>
              </a:rPr>
              <a:t>Deliver</a:t>
            </a:r>
            <a:r>
              <a:rPr lang="en-US" sz="1000">
                <a:latin typeface="ZapfHumnst BT" pitchFamily="34" charset="0"/>
              </a:rPr>
              <a:t> a useful evaluation result to the stakeholders of the test effort—where useful evaluation result is assessed in terms of the Evaluation Mission. In most cases that will mean focusing your efforts on helping the project team achieve the Iteration Plan objectives that apply to the current test cycle.</a:t>
            </a:r>
            <a:br>
              <a:rPr lang="en-US" sz="1000">
                <a:latin typeface="ZapfHumnst BT" pitchFamily="34" charset="0"/>
              </a:rPr>
            </a:br>
            <a:r>
              <a:rPr lang="en-US" sz="1000">
                <a:latin typeface="ZapfHumnst BT" pitchFamily="34" charset="0"/>
              </a:rPr>
              <a:t/>
            </a:r>
            <a:br>
              <a:rPr lang="en-US" sz="1000">
                <a:latin typeface="ZapfHumnst BT" pitchFamily="34" charset="0"/>
              </a:rPr>
            </a:br>
            <a:r>
              <a:rPr lang="en-US" sz="1000">
                <a:latin typeface="ZapfHumnst BT" pitchFamily="34" charset="0"/>
              </a:rPr>
              <a:t>For each test cycle, this work is focused mainly on:</a:t>
            </a:r>
          </a:p>
          <a:p>
            <a:pPr>
              <a:buFontTx/>
              <a:buChar char="•"/>
            </a:pPr>
            <a:r>
              <a:rPr lang="en-US" sz="1000">
                <a:latin typeface="ZapfHumnst BT" pitchFamily="34" charset="0"/>
              </a:rPr>
              <a:t>Actively prioritizing the minimal set of necessary tests that must be conducted to achieve the Evaluation Mission </a:t>
            </a:r>
          </a:p>
          <a:p>
            <a:pPr>
              <a:buFontTx/>
              <a:buChar char="•"/>
            </a:pPr>
            <a:r>
              <a:rPr lang="en-US" sz="1000">
                <a:latin typeface="ZapfHumnst BT" pitchFamily="34" charset="0"/>
              </a:rPr>
              <a:t>Advocating the resolution of important issues that have a significant negative impact on the Evaluation Mission </a:t>
            </a:r>
          </a:p>
          <a:p>
            <a:pPr>
              <a:buFontTx/>
              <a:buChar char="•"/>
            </a:pPr>
            <a:r>
              <a:rPr lang="en-US" sz="1000">
                <a:latin typeface="ZapfHumnst BT" pitchFamily="34" charset="0"/>
              </a:rPr>
              <a:t>Advocating appropriate quality </a:t>
            </a:r>
          </a:p>
          <a:p>
            <a:pPr>
              <a:buFontTx/>
              <a:buChar char="•"/>
            </a:pPr>
            <a:r>
              <a:rPr lang="en-US" sz="1000">
                <a:latin typeface="ZapfHumnst BT" pitchFamily="34" charset="0"/>
              </a:rPr>
              <a:t>Identifying regressions in quality introduced between test cycles </a:t>
            </a:r>
          </a:p>
          <a:p>
            <a:pPr>
              <a:buFontTx/>
              <a:buChar char="•"/>
            </a:pPr>
            <a:r>
              <a:rPr lang="en-US" sz="1000">
                <a:latin typeface="ZapfHumnst BT" pitchFamily="34" charset="0"/>
              </a:rPr>
              <a:t>Where appropriate, revising the Evaluation Mission in light of the evaluation findings so as to provide useful evaluation information to the project team </a:t>
            </a:r>
          </a:p>
        </p:txBody>
      </p:sp>
      <p:sp>
        <p:nvSpPr>
          <p:cNvPr id="531461" name="Text Box 5"/>
          <p:cNvSpPr txBox="1">
            <a:spLocks noChangeArrowheads="1"/>
          </p:cNvSpPr>
          <p:nvPr/>
        </p:nvSpPr>
        <p:spPr bwMode="auto">
          <a:xfrm>
            <a:off x="573089" y="1191324"/>
            <a:ext cx="1743075" cy="6756619"/>
          </a:xfrm>
          <a:prstGeom prst="rect">
            <a:avLst/>
          </a:prstGeom>
          <a:noFill/>
          <a:ln w="9525">
            <a:noFill/>
            <a:miter lim="800000"/>
            <a:headEnd/>
            <a:tailEnd/>
          </a:ln>
          <a:effectLst/>
        </p:spPr>
        <p:txBody>
          <a:bodyPr lIns="106500" tIns="53250" rIns="106500" bIns="53250"/>
          <a:lstStyle/>
          <a:p>
            <a:pPr defTabSz="901700"/>
            <a:r>
              <a:rPr lang="en-US" sz="1200">
                <a:latin typeface="Wingdings" pitchFamily="2" charset="2"/>
              </a:rPr>
              <a:t>6</a:t>
            </a:r>
            <a:r>
              <a:rPr lang="en-US">
                <a:latin typeface="ZapfHumnst BT" pitchFamily="34" charset="0"/>
              </a:rPr>
              <a:t> </a:t>
            </a:r>
            <a:r>
              <a:rPr lang="en-CA">
                <a:latin typeface="ZapfHumnst BT" pitchFamily="34" charset="0"/>
              </a:rPr>
              <a:t>Move</a:t>
            </a:r>
            <a:r>
              <a:rPr lang="en-US">
                <a:latin typeface="ZapfHumnst BT" pitchFamily="34" charset="0"/>
              </a:rPr>
              <a:t> through these slides </a:t>
            </a:r>
            <a:r>
              <a:rPr lang="en-CA">
                <a:latin typeface="ZapfHumnst BT" pitchFamily="34" charset="0"/>
              </a:rPr>
              <a:t>fairly</a:t>
            </a:r>
            <a:r>
              <a:rPr lang="en-US">
                <a:latin typeface="ZapfHumnst BT" pitchFamily="34" charset="0"/>
              </a:rPr>
              <a:t> quickly. We will go through </a:t>
            </a:r>
            <a:r>
              <a:rPr lang="en-CA">
                <a:latin typeface="ZapfHumnst BT" pitchFamily="34" charset="0"/>
              </a:rPr>
              <a:t>the related subject matter in</a:t>
            </a:r>
            <a:r>
              <a:rPr lang="en-US">
                <a:latin typeface="ZapfHumnst BT" pitchFamily="34" charset="0"/>
              </a:rPr>
              <a:t> much greater detail in the </a:t>
            </a:r>
            <a:r>
              <a:rPr lang="en-CA">
                <a:latin typeface="ZapfHumnst BT" pitchFamily="34" charset="0"/>
              </a:rPr>
              <a:t>subsequent </a:t>
            </a:r>
            <a:r>
              <a:rPr lang="en-US">
                <a:latin typeface="ZapfHumnst BT" pitchFamily="34" charset="0"/>
              </a:rPr>
              <a:t>modules</a:t>
            </a:r>
            <a:r>
              <a:rPr lang="en-CA">
                <a:latin typeface="ZapfHumnst BT" pitchFamily="34" charset="0"/>
              </a:rPr>
              <a:t> in this course</a:t>
            </a:r>
            <a:r>
              <a:rPr lang="en-US">
                <a:latin typeface="ZapfHumnst BT" pitchFamily="34" charset="0"/>
              </a:rPr>
              <a:t>.</a:t>
            </a:r>
            <a:endParaRPr lang="en-CA">
              <a:latin typeface="ZapfHumnst BT"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3 - The RUP Test Discipline</a:t>
            </a:r>
            <a:endParaRPr lang="en-US">
              <a:latin typeface="ZapfHumnst BT" pitchFamily="34" charset="0"/>
            </a:endParaRPr>
          </a:p>
        </p:txBody>
      </p:sp>
      <p:sp>
        <p:nvSpPr>
          <p:cNvPr id="533506" name="Rectangle 2"/>
          <p:cNvSpPr>
            <a:spLocks noGrp="1" noRot="1" noChangeAspect="1" noChangeArrowheads="1" noTextEdit="1"/>
          </p:cNvSpPr>
          <p:nvPr>
            <p:ph type="sldImg"/>
          </p:nvPr>
        </p:nvSpPr>
        <p:spPr>
          <a:xfrm>
            <a:off x="2462213" y="833438"/>
            <a:ext cx="4038600" cy="3028950"/>
          </a:xfrm>
          <a:ln/>
        </p:spPr>
      </p:sp>
      <p:sp>
        <p:nvSpPr>
          <p:cNvPr id="533507" name="Rectangle 3"/>
          <p:cNvSpPr>
            <a:spLocks noGrp="1" noChangeArrowheads="1"/>
          </p:cNvSpPr>
          <p:nvPr>
            <p:ph type="body" idx="1"/>
          </p:nvPr>
        </p:nvSpPr>
        <p:spPr>
          <a:xfrm>
            <a:off x="2438400" y="3862728"/>
            <a:ext cx="3970338" cy="4022098"/>
          </a:xfrm>
        </p:spPr>
        <p:txBody>
          <a:bodyPr/>
          <a:lstStyle/>
          <a:p>
            <a:r>
              <a:rPr lang="en-US" sz="1000">
                <a:latin typeface="ZapfHumnst BT" pitchFamily="34" charset="0"/>
              </a:rPr>
              <a:t>The purpose of this workflow detail is to</a:t>
            </a:r>
            <a:r>
              <a:rPr lang="en-CA" sz="1000">
                <a:latin typeface="ZapfHumnst BT" pitchFamily="34" charset="0"/>
              </a:rPr>
              <a:t>:</a:t>
            </a:r>
          </a:p>
          <a:p>
            <a:r>
              <a:rPr lang="en-CA" sz="1000">
                <a:latin typeface="ZapfHumnst BT" pitchFamily="34" charset="0"/>
              </a:rPr>
              <a:t>Maintain</a:t>
            </a:r>
            <a:r>
              <a:rPr lang="en-US" sz="1000">
                <a:latin typeface="ZapfHumnst BT" pitchFamily="34" charset="0"/>
              </a:rPr>
              <a:t> and improve the test assets. This is important especially if the intention is to reuse the assets developed in the current test cycle in subsequent test cycles.</a:t>
            </a:r>
            <a:br>
              <a:rPr lang="en-US" sz="1000">
                <a:latin typeface="ZapfHumnst BT" pitchFamily="34" charset="0"/>
              </a:rPr>
            </a:br>
            <a:r>
              <a:rPr lang="en-US" sz="1000">
                <a:latin typeface="ZapfHumnst BT" pitchFamily="34" charset="0"/>
              </a:rPr>
              <a:t/>
            </a:r>
            <a:br>
              <a:rPr lang="en-US" sz="1000">
                <a:latin typeface="ZapfHumnst BT" pitchFamily="34" charset="0"/>
              </a:rPr>
            </a:br>
            <a:r>
              <a:rPr lang="en-US" sz="1000">
                <a:latin typeface="ZapfHumnst BT" pitchFamily="34" charset="0"/>
              </a:rPr>
              <a:t>For each test cycle, this work is focused mainly on:</a:t>
            </a:r>
          </a:p>
          <a:p>
            <a:pPr>
              <a:buFontTx/>
              <a:buChar char="•"/>
            </a:pPr>
            <a:r>
              <a:rPr lang="en-US" sz="1000">
                <a:latin typeface="ZapfHumnst BT" pitchFamily="34" charset="0"/>
              </a:rPr>
              <a:t>Adding the minimal set of additional tests to validate the stability of subsequent Builds </a:t>
            </a:r>
          </a:p>
          <a:p>
            <a:pPr>
              <a:buFontTx/>
              <a:buChar char="•"/>
            </a:pPr>
            <a:r>
              <a:rPr lang="en-US" sz="1000">
                <a:latin typeface="ZapfHumnst BT" pitchFamily="34" charset="0"/>
              </a:rPr>
              <a:t>Assembling Test Scripts into additional appropriate Test Suites </a:t>
            </a:r>
          </a:p>
          <a:p>
            <a:pPr>
              <a:buFontTx/>
              <a:buChar char="•"/>
            </a:pPr>
            <a:r>
              <a:rPr lang="en-US" sz="1000">
                <a:latin typeface="ZapfHumnst BT" pitchFamily="34" charset="0"/>
              </a:rPr>
              <a:t>Removing test assets that no longer serve a useful purpose or have become uneconomic to maintain </a:t>
            </a:r>
          </a:p>
          <a:p>
            <a:pPr>
              <a:buFontTx/>
              <a:buChar char="•"/>
            </a:pPr>
            <a:r>
              <a:rPr lang="en-US" sz="1000">
                <a:latin typeface="ZapfHumnst BT" pitchFamily="34" charset="0"/>
              </a:rPr>
              <a:t>Maintaining Test Environment Configurations and Test Data sets </a:t>
            </a:r>
          </a:p>
          <a:p>
            <a:pPr>
              <a:buFontTx/>
              <a:buChar char="•"/>
            </a:pPr>
            <a:r>
              <a:rPr lang="en-US" sz="1000">
                <a:latin typeface="ZapfHumnst BT" pitchFamily="34" charset="0"/>
              </a:rPr>
              <a:t>Exploring opportunities for reuse and productivity improvements </a:t>
            </a:r>
          </a:p>
          <a:p>
            <a:pPr>
              <a:buFontTx/>
              <a:buChar char="•"/>
            </a:pPr>
            <a:r>
              <a:rPr lang="en-US" sz="1000">
                <a:latin typeface="ZapfHumnst BT" pitchFamily="34" charset="0"/>
              </a:rPr>
              <a:t>Conducting general maintenance of and making improvements to the maintainability of test automation assets </a:t>
            </a:r>
          </a:p>
          <a:p>
            <a:pPr>
              <a:buFontTx/>
              <a:buChar char="•"/>
            </a:pPr>
            <a:r>
              <a:rPr lang="en-US" sz="1000">
                <a:latin typeface="ZapfHumnst BT" pitchFamily="34" charset="0"/>
              </a:rPr>
              <a:t>Documenting lessons learned—both good and bad practices discovered during the test cycle. </a:t>
            </a:r>
          </a:p>
        </p:txBody>
      </p:sp>
      <p:sp>
        <p:nvSpPr>
          <p:cNvPr id="533509" name="Text Box 5"/>
          <p:cNvSpPr txBox="1">
            <a:spLocks noChangeArrowheads="1"/>
          </p:cNvSpPr>
          <p:nvPr/>
        </p:nvSpPr>
        <p:spPr bwMode="auto">
          <a:xfrm>
            <a:off x="573089" y="1191324"/>
            <a:ext cx="1743075" cy="6756619"/>
          </a:xfrm>
          <a:prstGeom prst="rect">
            <a:avLst/>
          </a:prstGeom>
          <a:noFill/>
          <a:ln w="9525">
            <a:noFill/>
            <a:miter lim="800000"/>
            <a:headEnd/>
            <a:tailEnd/>
          </a:ln>
          <a:effectLst/>
        </p:spPr>
        <p:txBody>
          <a:bodyPr lIns="106500" tIns="53250" rIns="106500" bIns="53250"/>
          <a:lstStyle/>
          <a:p>
            <a:pPr defTabSz="901700"/>
            <a:r>
              <a:rPr lang="en-US" sz="1200">
                <a:latin typeface="Wingdings" pitchFamily="2" charset="2"/>
              </a:rPr>
              <a:t>6</a:t>
            </a:r>
            <a:r>
              <a:rPr lang="en-US">
                <a:latin typeface="ZapfHumnst BT" pitchFamily="34" charset="0"/>
              </a:rPr>
              <a:t> </a:t>
            </a:r>
            <a:r>
              <a:rPr lang="en-CA">
                <a:latin typeface="ZapfHumnst BT" pitchFamily="34" charset="0"/>
              </a:rPr>
              <a:t>Move</a:t>
            </a:r>
            <a:r>
              <a:rPr lang="en-US">
                <a:latin typeface="ZapfHumnst BT" pitchFamily="34" charset="0"/>
              </a:rPr>
              <a:t> through these slides </a:t>
            </a:r>
            <a:r>
              <a:rPr lang="en-CA">
                <a:latin typeface="ZapfHumnst BT" pitchFamily="34" charset="0"/>
              </a:rPr>
              <a:t>fairly</a:t>
            </a:r>
            <a:r>
              <a:rPr lang="en-US">
                <a:latin typeface="ZapfHumnst BT" pitchFamily="34" charset="0"/>
              </a:rPr>
              <a:t> quickly. We will go through </a:t>
            </a:r>
            <a:r>
              <a:rPr lang="en-CA">
                <a:latin typeface="ZapfHumnst BT" pitchFamily="34" charset="0"/>
              </a:rPr>
              <a:t>the related subject matter in</a:t>
            </a:r>
            <a:r>
              <a:rPr lang="en-US">
                <a:latin typeface="ZapfHumnst BT" pitchFamily="34" charset="0"/>
              </a:rPr>
              <a:t> much greater detail in the </a:t>
            </a:r>
            <a:r>
              <a:rPr lang="en-CA">
                <a:latin typeface="ZapfHumnst BT" pitchFamily="34" charset="0"/>
              </a:rPr>
              <a:t>subsequent </a:t>
            </a:r>
            <a:r>
              <a:rPr lang="en-US">
                <a:latin typeface="ZapfHumnst BT" pitchFamily="34" charset="0"/>
              </a:rPr>
              <a:t>modules</a:t>
            </a:r>
            <a:r>
              <a:rPr lang="en-CA">
                <a:latin typeface="ZapfHumnst BT" pitchFamily="34" charset="0"/>
              </a:rPr>
              <a:t> in this course</a:t>
            </a:r>
            <a:r>
              <a:rPr lang="en-US">
                <a:latin typeface="ZapfHumnst BT" pitchFamily="34" charset="0"/>
              </a:rPr>
              <a:t>.</a:t>
            </a:r>
            <a:endParaRPr lang="en-CA">
              <a:latin typeface="ZapfHumnst BT"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601090" name="Rectangle 2"/>
          <p:cNvSpPr>
            <a:spLocks noGrp="1" noRot="1" noChangeAspect="1" noChangeArrowheads="1" noTextEdit="1"/>
          </p:cNvSpPr>
          <p:nvPr>
            <p:ph type="sldImg"/>
          </p:nvPr>
        </p:nvSpPr>
        <p:spPr>
          <a:ln/>
        </p:spPr>
      </p:sp>
      <p:sp>
        <p:nvSpPr>
          <p:cNvPr id="601092" name="Text Box 4"/>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There are an infinite number of tasks that we could do as testers.  We know not to enter blindly.  But how do we agree with our stakeholders on what’s important?</a:t>
            </a:r>
          </a:p>
          <a:p>
            <a:endParaRPr lang="en-US">
              <a:latin typeface="ZapfHumnst BT" pitchFamily="34" charset="0"/>
            </a:endParaRPr>
          </a:p>
          <a:p>
            <a:r>
              <a:rPr lang="en-US">
                <a:latin typeface="ZapfHumnst BT" pitchFamily="34" charset="0"/>
              </a:rPr>
              <a:t>That’s the role of the test mission – to negotiate stakeholder buy-in for the test plan and to focus our priorities as testers.</a:t>
            </a:r>
          </a:p>
          <a:p>
            <a:endParaRPr lang="en-US">
              <a:latin typeface="ZapfHumnst BT" pitchFamily="34" charset="0"/>
            </a:endParaRPr>
          </a:p>
          <a:p>
            <a:r>
              <a:rPr lang="en-US">
                <a:latin typeface="ZapfHumnst BT" pitchFamily="34" charset="0"/>
              </a:rPr>
              <a:t>A test mission is critical if you ever hope to get through the decision process for selecting what work MUST be done to insure this project meets quality goals (given finite time and resources).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02788" name="Rectangle 4"/>
          <p:cNvSpPr>
            <a:spLocks noGrp="1" noRot="1" noChangeAspect="1" noChangeArrowheads="1" noTextEdit="1"/>
          </p:cNvSpPr>
          <p:nvPr>
            <p:ph type="sldImg"/>
          </p:nvPr>
        </p:nvSpPr>
        <p:spPr>
          <a:ln/>
        </p:spPr>
      </p:sp>
      <p:sp>
        <p:nvSpPr>
          <p:cNvPr id="502789" name="Rectangle 5"/>
          <p:cNvSpPr>
            <a:spLocks noGrp="1" noChangeArrowheads="1"/>
          </p:cNvSpPr>
          <p:nvPr>
            <p:ph type="body" idx="1"/>
          </p:nvPr>
        </p:nvSpPr>
        <p:spPr>
          <a:xfrm>
            <a:off x="2438400" y="3922899"/>
            <a:ext cx="3973513" cy="4020342"/>
          </a:xfrm>
        </p:spPr>
        <p:txBody>
          <a:bodyPr/>
          <a:lstStyle/>
          <a:p>
            <a:pPr eaLnBrk="0" hangingPunct="0">
              <a:lnSpc>
                <a:spcPct val="100000"/>
              </a:lnSpc>
              <a:spcBef>
                <a:spcPct val="30000"/>
              </a:spcBef>
            </a:pPr>
            <a:r>
              <a:rPr lang="en-US" sz="1000">
                <a:latin typeface="ZapfHumnst BT" pitchFamily="34" charset="0"/>
              </a:rPr>
              <a:t>Imagine giving the same product to two completely independent test groups. The product has lots of functions, but you pick out five that you consider the most important:</a:t>
            </a:r>
          </a:p>
          <a:p>
            <a:pPr marL="228600" lvl="1" indent="-114300" eaLnBrk="0" hangingPunct="0">
              <a:lnSpc>
                <a:spcPct val="100000"/>
              </a:lnSpc>
              <a:spcBef>
                <a:spcPct val="30000"/>
              </a:spcBef>
              <a:buFontTx/>
              <a:buChar char="•"/>
            </a:pPr>
            <a:r>
              <a:rPr lang="en-US" sz="1000">
                <a:latin typeface="ZapfHumnst BT" pitchFamily="34" charset="0"/>
              </a:rPr>
              <a:t>These 5 functions are equally important.</a:t>
            </a:r>
          </a:p>
          <a:p>
            <a:pPr marL="228600" lvl="1" indent="-114300" eaLnBrk="0" hangingPunct="0">
              <a:lnSpc>
                <a:spcPct val="100000"/>
              </a:lnSpc>
              <a:spcBef>
                <a:spcPct val="30000"/>
              </a:spcBef>
              <a:buFontTx/>
              <a:buChar char="•"/>
            </a:pPr>
            <a:r>
              <a:rPr lang="en-US" sz="1000">
                <a:latin typeface="ZapfHumnst BT" pitchFamily="34" charset="0"/>
              </a:rPr>
              <a:t>You expect that on average, the bugs found in any one of the functions will be as serious or significant as bugs found in the others.</a:t>
            </a:r>
          </a:p>
          <a:p>
            <a:pPr eaLnBrk="0" hangingPunct="0">
              <a:lnSpc>
                <a:spcPct val="100000"/>
              </a:lnSpc>
              <a:spcBef>
                <a:spcPct val="30000"/>
              </a:spcBef>
            </a:pPr>
            <a:r>
              <a:rPr lang="en-US" sz="1000">
                <a:latin typeface="ZapfHumnst BT" pitchFamily="34" charset="0"/>
              </a:rPr>
              <a:t>Test Group 1 starts with a broad test, trying all the functions with easy values. No obvious bugs show up in Functions B, C, D or E, but Function A is clearly broken from the start.</a:t>
            </a:r>
          </a:p>
          <a:p>
            <a:pPr eaLnBrk="0" hangingPunct="0">
              <a:lnSpc>
                <a:spcPct val="100000"/>
              </a:lnSpc>
              <a:spcBef>
                <a:spcPct val="30000"/>
              </a:spcBef>
            </a:pPr>
            <a:r>
              <a:rPr lang="en-US" sz="1000">
                <a:latin typeface="ZapfHumnst BT" pitchFamily="34" charset="0"/>
              </a:rPr>
              <a:t>Over the next few weeks, Test Group 1 keeps testing the program. Their goal is to find lots of bugs. They spend a little more time on Functions B, C, D and E, but primarily focus</a:t>
            </a:r>
            <a:r>
              <a:rPr lang="en-US" sz="1000">
                <a:solidFill>
                  <a:srgbClr val="0000FF"/>
                </a:solidFill>
                <a:latin typeface="ZapfHumnst BT" pitchFamily="34" charset="0"/>
              </a:rPr>
              <a:t> </a:t>
            </a:r>
            <a:r>
              <a:rPr lang="en-US" sz="1000">
                <a:latin typeface="ZapfHumnst BT" pitchFamily="34" charset="0"/>
              </a:rPr>
              <a:t>on Function A, where it is all too easy to find bugs. Test Group 1 never finds any bug in Function B, C</a:t>
            </a:r>
            <a:r>
              <a:rPr lang="en-US" sz="1000">
                <a:solidFill>
                  <a:srgbClr val="0000FF"/>
                </a:solidFill>
                <a:latin typeface="ZapfHumnst BT" pitchFamily="34" charset="0"/>
              </a:rPr>
              <a:t>, </a:t>
            </a:r>
            <a:r>
              <a:rPr lang="en-US" sz="1000">
                <a:latin typeface="ZapfHumnst BT" pitchFamily="34" charset="0"/>
              </a:rPr>
              <a:t>D, or E, but they find 100 in Function A.</a:t>
            </a:r>
          </a:p>
          <a:p>
            <a:pPr eaLnBrk="0" hangingPunct="0">
              <a:lnSpc>
                <a:spcPct val="100000"/>
              </a:lnSpc>
              <a:spcBef>
                <a:spcPct val="30000"/>
              </a:spcBef>
            </a:pPr>
            <a:r>
              <a:rPr lang="en-US" sz="1000">
                <a:latin typeface="ZapfHumnst BT" pitchFamily="34" charset="0"/>
              </a:rPr>
              <a:t>Test Group 2 starts with essentially the same broad test and finds the same result. Function A appears to be full of bugs. As to B, C, D, and E, no obvious bugs show up in the first round of testing.</a:t>
            </a:r>
          </a:p>
          <a:p>
            <a:pPr eaLnBrk="0" hangingPunct="0">
              <a:lnSpc>
                <a:spcPct val="100000"/>
              </a:lnSpc>
              <a:spcBef>
                <a:spcPct val="30000"/>
              </a:spcBef>
            </a:pPr>
            <a:r>
              <a:rPr lang="en-US" sz="1000">
                <a:latin typeface="ZapfHumnst BT" pitchFamily="34" charset="0"/>
              </a:rPr>
              <a:t>Test Group 2 follows a different testing strategy. They do a lot more testing of B, C, D, and E – even though they don’t find as many bugs in these functions, because they want to achieve a certain baseline level of coverage. As a result, they find only 50 bugs in A and a few bugs in B, C, D, and E.</a:t>
            </a:r>
          </a:p>
          <a:p>
            <a:pPr eaLnBrk="0" hangingPunct="0">
              <a:lnSpc>
                <a:spcPct val="100000"/>
              </a:lnSpc>
              <a:spcBef>
                <a:spcPct val="30000"/>
              </a:spcBef>
            </a:pPr>
            <a:r>
              <a:rPr lang="en-US" sz="1000">
                <a:latin typeface="ZapfHumnst BT" pitchFamily="34" charset="0"/>
              </a:rPr>
              <a:t>WHICH IS THE BETTER TESTING GROUP?</a:t>
            </a:r>
          </a:p>
        </p:txBody>
      </p:sp>
      <p:sp>
        <p:nvSpPr>
          <p:cNvPr id="502791" name="Text Box 7"/>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pPr>
              <a:spcBef>
                <a:spcPct val="30000"/>
              </a:spcBef>
            </a:pPr>
            <a:r>
              <a:rPr lang="en-US">
                <a:latin typeface="ZapfHumnst BT" pitchFamily="34" charset="0"/>
              </a:rPr>
              <a:t>This example is artificial, but it sets up a simple context for our discussion of tradeoffs.</a:t>
            </a:r>
          </a:p>
          <a:p>
            <a:pPr>
              <a:spcBef>
                <a:spcPct val="30000"/>
              </a:spcBef>
            </a:pPr>
            <a:endParaRPr lang="en-US">
              <a:latin typeface="ZapfHumnst BT" pitchFamily="34" charset="0"/>
            </a:endParaRPr>
          </a:p>
          <a:p>
            <a:pPr>
              <a:spcBef>
                <a:spcPct val="30000"/>
              </a:spcBef>
            </a:pPr>
            <a:r>
              <a:rPr lang="en-US">
                <a:latin typeface="ZapfHumnst BT" pitchFamily="34" charset="0"/>
              </a:rPr>
              <a:t>The goal here is to facilitate a discussion that brings out the students’ differing assumptions.</a:t>
            </a:r>
          </a:p>
          <a:p>
            <a:pPr>
              <a:spcBef>
                <a:spcPct val="30000"/>
              </a:spcBef>
            </a:pPr>
            <a:endParaRPr lang="en-US">
              <a:latin typeface="ZapfHumnst BT" pitchFamily="34" charset="0"/>
            </a:endParaRPr>
          </a:p>
          <a:p>
            <a:pPr>
              <a:spcBef>
                <a:spcPct val="30000"/>
              </a:spcBef>
            </a:pPr>
            <a:r>
              <a:rPr lang="en-US">
                <a:latin typeface="ZapfHumnst BT" pitchFamily="34" charset="0"/>
              </a:rPr>
              <a:t>Ask the students to vote on which is the better group and have students from each side explain their thinking. </a:t>
            </a:r>
          </a:p>
          <a:p>
            <a:pPr>
              <a:spcBef>
                <a:spcPct val="30000"/>
              </a:spcBef>
            </a:pPr>
            <a:endParaRPr lang="en-US">
              <a:latin typeface="ZapfHumnst BT" pitchFamily="34" charset="0"/>
            </a:endParaRPr>
          </a:p>
          <a:p>
            <a:pPr>
              <a:spcBef>
                <a:spcPct val="30000"/>
              </a:spcBef>
            </a:pPr>
            <a:r>
              <a:rPr lang="en-US">
                <a:latin typeface="ZapfHumnst BT" pitchFamily="34" charset="0"/>
              </a:rPr>
              <a:t>Play devil’s advocate, a little bit, to help the discussion crystallize.</a:t>
            </a:r>
          </a:p>
          <a:p>
            <a:pPr>
              <a:spcBef>
                <a:spcPct val="30000"/>
              </a:spcBef>
            </a:pPr>
            <a:endParaRPr lang="en-US">
              <a:latin typeface="ZapfHumnst BT" pitchFamily="34" charset="0"/>
            </a:endParaRPr>
          </a:p>
          <a:p>
            <a:pPr>
              <a:spcBef>
                <a:spcPct val="30000"/>
              </a:spcBef>
            </a:pPr>
            <a:r>
              <a:rPr lang="en-US" sz="1200">
                <a:solidFill>
                  <a:srgbClr val="0000FF"/>
                </a:solidFill>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06884" name="Rectangle 4"/>
          <p:cNvSpPr>
            <a:spLocks noGrp="1" noRot="1" noChangeAspect="1" noChangeArrowheads="1" noTextEdit="1"/>
          </p:cNvSpPr>
          <p:nvPr>
            <p:ph type="sldImg"/>
          </p:nvPr>
        </p:nvSpPr>
        <p:spPr>
          <a:ln/>
        </p:spPr>
      </p:sp>
      <p:sp>
        <p:nvSpPr>
          <p:cNvPr id="506885" name="Rectangle 5"/>
          <p:cNvSpPr>
            <a:spLocks noGrp="1" noChangeArrowheads="1"/>
          </p:cNvSpPr>
          <p:nvPr>
            <p:ph type="body" idx="1"/>
          </p:nvPr>
        </p:nvSpPr>
        <p:spPr>
          <a:xfrm>
            <a:off x="2438400" y="3847459"/>
            <a:ext cx="3973513" cy="4020342"/>
          </a:xfrm>
        </p:spPr>
        <p:txBody>
          <a:bodyPr/>
          <a:lstStyle/>
          <a:p>
            <a:r>
              <a:rPr lang="en-US" sz="1000">
                <a:latin typeface="ZapfHumnst BT" pitchFamily="34" charset="0"/>
              </a:rPr>
              <a:t>Here’s some more data.</a:t>
            </a:r>
          </a:p>
          <a:p>
            <a:r>
              <a:rPr lang="en-US" sz="1000">
                <a:latin typeface="ZapfHumnst BT" pitchFamily="34" charset="0"/>
              </a:rPr>
              <a:t>The company shipped the product. Six months later, we look at customer support call data and we see a bunch of new bugs found by customers.</a:t>
            </a:r>
          </a:p>
          <a:p>
            <a:pPr marL="228600" lvl="1" indent="-114300">
              <a:buFontTx/>
              <a:buChar char="•"/>
            </a:pPr>
            <a:r>
              <a:rPr lang="en-US" sz="1000">
                <a:latin typeface="ZapfHumnst BT" pitchFamily="34" charset="0"/>
              </a:rPr>
              <a:t>The first group found all the bugs in Function A but missed 48 bugs in B,C, D and E. </a:t>
            </a:r>
          </a:p>
          <a:p>
            <a:pPr marL="228600" lvl="1" indent="-114300">
              <a:buFontTx/>
              <a:buChar char="•"/>
            </a:pPr>
            <a:r>
              <a:rPr lang="en-US" sz="1000">
                <a:latin typeface="ZapfHumnst BT" pitchFamily="34" charset="0"/>
              </a:rPr>
              <a:t>The second group found half the bugs of each function.</a:t>
            </a:r>
          </a:p>
          <a:p>
            <a:pPr marL="228600" lvl="1" indent="-114300">
              <a:buFontTx/>
              <a:buChar char="•"/>
            </a:pPr>
            <a:r>
              <a:rPr lang="en-US" sz="1000">
                <a:latin typeface="ZapfHumnst BT" pitchFamily="34" charset="0"/>
              </a:rPr>
              <a:t>The first group found 100 of the 148 bugs</a:t>
            </a:r>
          </a:p>
          <a:p>
            <a:pPr marL="228600" lvl="1" indent="-114300">
              <a:buFontTx/>
              <a:buChar char="•"/>
            </a:pPr>
            <a:r>
              <a:rPr lang="en-US" sz="1000">
                <a:latin typeface="ZapfHumnst BT" pitchFamily="34" charset="0"/>
              </a:rPr>
              <a:t>The second group found 74 of the 148 bugs, but they were more evenly distributed across functions.</a:t>
            </a:r>
          </a:p>
          <a:p>
            <a:r>
              <a:rPr lang="en-US" sz="1000">
                <a:latin typeface="ZapfHumnst BT" pitchFamily="34" charset="0"/>
              </a:rPr>
              <a:t>WHICH GROUP IS BETTER? WHY?</a:t>
            </a:r>
          </a:p>
        </p:txBody>
      </p:sp>
      <p:sp>
        <p:nvSpPr>
          <p:cNvPr id="506886" name="Text Box 6"/>
          <p:cNvSpPr txBox="1">
            <a:spLocks noChangeArrowheads="1"/>
          </p:cNvSpPr>
          <p:nvPr/>
        </p:nvSpPr>
        <p:spPr bwMode="auto">
          <a:xfrm>
            <a:off x="266700" y="1174041"/>
            <a:ext cx="1970088" cy="17392308"/>
          </a:xfrm>
          <a:prstGeom prst="rect">
            <a:avLst/>
          </a:prstGeom>
          <a:noFill/>
          <a:ln w="9525">
            <a:noFill/>
            <a:miter lim="800000"/>
            <a:headEnd/>
            <a:tailEnd/>
          </a:ln>
          <a:effectLst/>
        </p:spPr>
        <p:txBody>
          <a:bodyPr lIns="106536" tIns="53268" rIns="106536" bIns="53268">
            <a:spAutoFit/>
          </a:bodyPr>
          <a:lstStyle/>
          <a:p>
            <a:pPr defTabSz="901700">
              <a:spcBef>
                <a:spcPct val="35000"/>
              </a:spcBef>
            </a:pPr>
            <a:r>
              <a:rPr lang="en-US">
                <a:latin typeface="ZapfHumnst BT" pitchFamily="34" charset="0"/>
              </a:rPr>
              <a:t>Get the discussion to continue. Alternate between students who think that Group 1 is better and students who think that Group 2 is better.</a:t>
            </a:r>
          </a:p>
          <a:p>
            <a:pPr defTabSz="901700">
              <a:spcBef>
                <a:spcPct val="35000"/>
              </a:spcBef>
            </a:pPr>
            <a:r>
              <a:rPr lang="en-US">
                <a:latin typeface="ZapfHumnst BT" pitchFamily="34" charset="0"/>
              </a:rPr>
              <a:t>The numbers found are the same as on the last slide. The difference is that we extrapolated to post-sale results. Now people see the effect of the testing prioritization. One group achieved broader testing and found 50% of all the bugs, spread across all modules. The other group achieved more intense testing of the highest risk area and found more bugs but unevenly spread.</a:t>
            </a:r>
          </a:p>
          <a:p>
            <a:pPr defTabSz="901700">
              <a:spcBef>
                <a:spcPct val="35000"/>
              </a:spcBef>
            </a:pPr>
            <a:r>
              <a:rPr lang="en-US">
                <a:latin typeface="ZapfHumnst BT" pitchFamily="34" charset="0"/>
              </a:rPr>
              <a:t>If the goal is to minimize tech support cost, Group 1 is probably doing the better testing job. </a:t>
            </a:r>
          </a:p>
          <a:p>
            <a:pPr defTabSz="901700">
              <a:spcBef>
                <a:spcPct val="35000"/>
              </a:spcBef>
            </a:pPr>
            <a:r>
              <a:rPr lang="en-US">
                <a:latin typeface="ZapfHumnst BT" pitchFamily="34" charset="0"/>
              </a:rPr>
              <a:t>If the goal is to evaluate the quality of the overall product, Group 1 is doing a weak job because we have sketchy information about the other 4 functions.</a:t>
            </a:r>
          </a:p>
          <a:p>
            <a:pPr defTabSz="901700">
              <a:spcBef>
                <a:spcPct val="35000"/>
              </a:spcBef>
            </a:pPr>
            <a:r>
              <a:rPr lang="en-US">
                <a:latin typeface="ZapfHumnst BT" pitchFamily="34" charset="0"/>
              </a:rPr>
              <a:t>In practice, some students will switch groups after seeing this slide and your explanation of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V Model is a variant of the Waterfall Model that emphasizes testing.  The design phases are linked to corresponding testing phases.  As the project moves from higher-level (more abstract) aspects of the system design to lower-level (more concrete), tests are designed in parallel. </a:t>
            </a:r>
            <a:endParaRPr lang="en-US" dirty="0" smtClean="0"/>
          </a:p>
          <a:p>
            <a:endParaRPr lang="en-US" dirty="0" smtClean="0"/>
          </a:p>
          <a:p>
            <a:r>
              <a:rPr lang="en-US" dirty="0" smtClean="0"/>
              <a:t>See http://en.wikipedia.org/wiki/V-Model_(software_development)</a:t>
            </a:r>
            <a:r>
              <a:rPr lang="en-US" baseline="0" dirty="0" smtClean="0"/>
              <a:t>  and http://en.wikipedia.org/wiki/V-Model for more information. </a:t>
            </a:r>
          </a:p>
          <a:p>
            <a:endParaRPr lang="en-US" baseline="0" dirty="0" smtClean="0"/>
          </a:p>
          <a:p>
            <a:r>
              <a:rPr lang="en-US" baseline="0" dirty="0" smtClean="0"/>
              <a:t>The four levels of testing are:  Acceptance Testing, System Testing, Integration Testing, and Unit Testing.  The design of acceptance tests is done at the same time the requirements are specified, since the purpose of those tests is to determine whether the (system level) requirements have been met.</a:t>
            </a:r>
          </a:p>
          <a:p>
            <a:endParaRPr lang="en-US" baseline="0" dirty="0" smtClean="0"/>
          </a:p>
          <a:p>
            <a:r>
              <a:rPr lang="en-US" baseline="0" dirty="0" smtClean="0"/>
              <a:t>Although the V Model was originally conceived as a refinement of the </a:t>
            </a:r>
            <a:r>
              <a:rPr lang="en-US" baseline="0" smtClean="0"/>
              <a:t>Waterfall Model, it is </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F29E40-FA3B-4072-A8E1-F5F80C2ED371}"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08932" name="Rectangle 4"/>
          <p:cNvSpPr>
            <a:spLocks noGrp="1" noRot="1" noChangeAspect="1" noChangeArrowheads="1" noTextEdit="1"/>
          </p:cNvSpPr>
          <p:nvPr>
            <p:ph type="sldImg"/>
          </p:nvPr>
        </p:nvSpPr>
        <p:spPr>
          <a:ln/>
        </p:spPr>
      </p:sp>
      <p:sp>
        <p:nvSpPr>
          <p:cNvPr id="508934" name="Text Box 6"/>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How good a test group is depends on how well the group satisfies its mission.</a:t>
            </a:r>
          </a:p>
          <a:p>
            <a:endParaRPr lang="en-US">
              <a:latin typeface="ZapfHumnst BT" pitchFamily="34" charset="0"/>
            </a:endParaRPr>
          </a:p>
          <a:p>
            <a:r>
              <a:rPr lang="en-US">
                <a:latin typeface="ZapfHumnst BT" pitchFamily="34" charset="0"/>
              </a:rPr>
              <a:t>How good its mission is depends on the test group’s interaction with the rest of the organization.  </a:t>
            </a:r>
          </a:p>
          <a:p>
            <a:pPr marL="228600" lvl="1" indent="-109538">
              <a:buFontTx/>
              <a:buChar char="•"/>
            </a:pPr>
            <a:r>
              <a:rPr lang="en-US">
                <a:latin typeface="ZapfHumnst BT" pitchFamily="34" charset="0"/>
              </a:rPr>
              <a:t>Group 1 is a failing group if the organization’s goal for testing is assessment</a:t>
            </a:r>
          </a:p>
          <a:p>
            <a:pPr marL="228600" lvl="1" indent="-109538">
              <a:buFontTx/>
              <a:buChar char="•"/>
            </a:pPr>
            <a:r>
              <a:rPr lang="en-US">
                <a:latin typeface="ZapfHumnst BT" pitchFamily="34" charset="0"/>
              </a:rPr>
              <a:t>Group 2 is failing if the organization’s goal is maximize bug count.</a:t>
            </a:r>
          </a:p>
          <a:p>
            <a:pPr marL="228600" lvl="1" indent="-109538">
              <a:buFontTx/>
              <a:buChar char="•"/>
            </a:pPr>
            <a:r>
              <a:rPr lang="en-US">
                <a:latin typeface="ZapfHumnst BT" pitchFamily="34" charset="0"/>
              </a:rPr>
              <a:t>The mission as seen by the test group must match the mission as seen outside of the test group, or whatever the test group achieves will be perceived by others as inadequate.</a:t>
            </a:r>
          </a:p>
          <a:p>
            <a:endParaRPr lang="en-US">
              <a:latin typeface="ZapfHumnst BT" pitchFamily="34" charset="0"/>
            </a:endParaRPr>
          </a:p>
          <a:p>
            <a:r>
              <a:rPr lang="en-US">
                <a:latin typeface="ZapfHumnst BT" pitchFamily="34" charset="0"/>
              </a:rPr>
              <a:t>James Bach uses an interesting metaphor here (ref. </a:t>
            </a:r>
            <a:r>
              <a:rPr lang="en-US" i="1">
                <a:latin typeface="ZapfHumnst BT" pitchFamily="34" charset="0"/>
              </a:rPr>
              <a:t>Lessons Learned</a:t>
            </a:r>
            <a:r>
              <a:rPr lang="en-US">
                <a:latin typeface="ZapfHumnst BT" pitchFamily="34" charset="0"/>
              </a:rPr>
              <a:t> in Software Testing, page 1), when he calls the test team the “headlights of the project”.</a:t>
            </a:r>
          </a:p>
          <a:p>
            <a:endParaRPr lang="en-US" b="1">
              <a:solidFill>
                <a:srgbClr val="0000FF"/>
              </a:solidFill>
              <a:latin typeface="ZapfHumnst BT" pitchFamily="34" charset="0"/>
            </a:endParaRPr>
          </a:p>
          <a:p>
            <a:r>
              <a:rPr lang="en-US">
                <a:latin typeface="ZapfHumnst BT" pitchFamily="34" charset="0"/>
              </a:rPr>
              <a:t>Of the two sensible answers to the mission that we’ve considered so far, which one fits you?</a:t>
            </a:r>
          </a:p>
          <a:p>
            <a:endParaRPr lang="en-US">
              <a:latin typeface="ZapfHumnst BT" pitchFamily="34" charset="0"/>
            </a:endParaRPr>
          </a:p>
          <a:p>
            <a:r>
              <a:rPr lang="en-US">
                <a:latin typeface="ZapfHumnst BT" pitchFamily="34" charset="0"/>
              </a:rPr>
              <a:t>Note that this is closely tied to your definition of quality.  Are you looking for:</a:t>
            </a:r>
          </a:p>
          <a:p>
            <a:pPr marL="228600" lvl="1" indent="-109538">
              <a:buFontTx/>
              <a:buChar char="•"/>
            </a:pPr>
            <a:r>
              <a:rPr lang="en-US">
                <a:latin typeface="ZapfHumnst BT" pitchFamily="34" charset="0"/>
              </a:rPr>
              <a:t>Conformance to specs, </a:t>
            </a:r>
            <a:r>
              <a:rPr lang="en-US" b="1" i="1">
                <a:latin typeface="ZapfHumnst BT" pitchFamily="34" charset="0"/>
              </a:rPr>
              <a:t>or</a:t>
            </a:r>
          </a:p>
          <a:p>
            <a:pPr marL="228600" lvl="1" indent="-109538">
              <a:buFontTx/>
              <a:buChar char="•"/>
            </a:pPr>
            <a:r>
              <a:rPr lang="en-US">
                <a:latin typeface="ZapfHumnst BT" pitchFamily="34" charset="0"/>
              </a:rPr>
              <a:t>Nonconformance to user expectation?</a:t>
            </a:r>
          </a:p>
          <a:p>
            <a:pPr>
              <a:buFontTx/>
              <a:buChar char="•"/>
            </a:pPr>
            <a:endParaRPr lang="en-US">
              <a:latin typeface="ZapfHumnst BT" pitchFamily="34" charset="0"/>
            </a:endParaRPr>
          </a:p>
          <a:p>
            <a:r>
              <a:rPr lang="en-US">
                <a:latin typeface="ZapfHumnst BT" pitchFamily="34" charset="0"/>
              </a:rPr>
              <a:t>Discussion point: </a:t>
            </a:r>
          </a:p>
          <a:p>
            <a:pPr>
              <a:buFontTx/>
              <a:buChar char="•"/>
            </a:pPr>
            <a:r>
              <a:rPr lang="en-US">
                <a:latin typeface="ZapfHumnst BT" pitchFamily="34" charset="0"/>
              </a:rPr>
              <a:t>What is your mission?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10980" name="Rectangle 4"/>
          <p:cNvSpPr>
            <a:spLocks noGrp="1" noRot="1" noChangeAspect="1" noChangeArrowheads="1" noTextEdit="1"/>
          </p:cNvSpPr>
          <p:nvPr>
            <p:ph type="sldImg"/>
          </p:nvPr>
        </p:nvSpPr>
        <p:spPr>
          <a:ln/>
        </p:spPr>
      </p:sp>
      <p:sp>
        <p:nvSpPr>
          <p:cNvPr id="510981" name="Rectangle 5"/>
          <p:cNvSpPr>
            <a:spLocks noGrp="1" noChangeArrowheads="1"/>
          </p:cNvSpPr>
          <p:nvPr>
            <p:ph type="body" idx="1"/>
          </p:nvPr>
        </p:nvSpPr>
        <p:spPr>
          <a:xfrm>
            <a:off x="2438400" y="3922899"/>
            <a:ext cx="3973513" cy="4020342"/>
          </a:xfrm>
        </p:spPr>
        <p:txBody>
          <a:bodyPr/>
          <a:lstStyle/>
          <a:p>
            <a:r>
              <a:rPr lang="en-US" sz="1000">
                <a:latin typeface="ZapfHumnst BT" pitchFamily="34" charset="0"/>
              </a:rPr>
              <a:t>Even if the test group has an overall mission, its objectives will vary over the life of the project. For example, a group whose primary role was defect-hunting through most of the project might be expected to provide quality evaluations as the project gets closer to its planned release date.</a:t>
            </a:r>
          </a:p>
          <a:p>
            <a:r>
              <a:rPr lang="en-US" sz="1000">
                <a:latin typeface="ZapfHumnst BT" pitchFamily="34" charset="0"/>
              </a:rPr>
              <a:t>It is important for the test group to decide its guiding objectives for each iteration, and to reassess these as part of the preparation for each iteration.</a:t>
            </a:r>
          </a:p>
        </p:txBody>
      </p:sp>
      <p:sp>
        <p:nvSpPr>
          <p:cNvPr id="510982" name="Text Box 6"/>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In addition to thinking about your own mission, think about other companies.</a:t>
            </a:r>
          </a:p>
          <a:p>
            <a:r>
              <a:rPr lang="en-US">
                <a:latin typeface="ZapfHumnst BT" pitchFamily="34" charset="0"/>
              </a:rPr>
              <a:t>Where would you guess Boeing’s mission is?  How about Microsoft’s?</a:t>
            </a:r>
          </a:p>
          <a:p>
            <a:endParaRPr lang="en-US">
              <a:latin typeface="ZapfHumnst BT" pitchFamily="34" charset="0"/>
            </a:endParaRPr>
          </a:p>
          <a:p>
            <a:r>
              <a:rPr lang="en-US">
                <a:latin typeface="ZapfHumnst BT" pitchFamily="34" charset="0"/>
              </a:rPr>
              <a:t>Is the test activity creative or investigative?</a:t>
            </a:r>
          </a:p>
          <a:p>
            <a:r>
              <a:rPr lang="en-US">
                <a:latin typeface="ZapfHumnst BT" pitchFamily="34" charset="0"/>
              </a:rPr>
              <a:t>How independent do you think a test group should be?</a:t>
            </a:r>
          </a:p>
          <a:p>
            <a:endParaRPr lang="en-US">
              <a:latin typeface="ZapfHumnst BT" pitchFamily="34" charset="0"/>
            </a:endParaRPr>
          </a:p>
          <a:p>
            <a:r>
              <a:rPr lang="en-US">
                <a:latin typeface="ZapfHumnst BT" pitchFamily="34" charset="0"/>
              </a:rPr>
              <a:t>What happens if you do not negotiate the mission?</a:t>
            </a:r>
          </a:p>
          <a:p>
            <a:endParaRPr lang="en-US">
              <a:latin typeface="ZapfHumnst BT"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86754" name="Rectangle 2050"/>
          <p:cNvSpPr>
            <a:spLocks noGrp="1" noRot="1" noChangeAspect="1" noChangeArrowheads="1" noTextEdit="1"/>
          </p:cNvSpPr>
          <p:nvPr>
            <p:ph type="sldImg"/>
          </p:nvPr>
        </p:nvSpPr>
        <p:spPr bwMode="auto">
          <a:xfrm>
            <a:off x="2462213" y="833438"/>
            <a:ext cx="4040187" cy="3028950"/>
          </a:xfrm>
          <a:prstGeom prst="rect">
            <a:avLst/>
          </a:prstGeom>
          <a:solidFill>
            <a:srgbClr val="FFFFFF"/>
          </a:solidFill>
          <a:ln>
            <a:solidFill>
              <a:srgbClr val="000000"/>
            </a:solidFill>
            <a:miter lim="800000"/>
            <a:headEnd/>
            <a:tailEnd/>
          </a:ln>
        </p:spPr>
      </p:sp>
      <p:sp>
        <p:nvSpPr>
          <p:cNvPr id="586755" name="Rectangle 2051"/>
          <p:cNvSpPr>
            <a:spLocks noGrp="1" noChangeArrowheads="1"/>
          </p:cNvSpPr>
          <p:nvPr>
            <p:ph type="body" idx="1"/>
          </p:nvPr>
        </p:nvSpPr>
        <p:spPr bwMode="auto">
          <a:xfrm>
            <a:off x="2438400" y="3847459"/>
            <a:ext cx="3973513" cy="4021915"/>
          </a:xfrm>
          <a:prstGeom prst="rect">
            <a:avLst/>
          </a:prstGeom>
          <a:noFill/>
          <a:ln>
            <a:miter lim="800000"/>
            <a:headEnd/>
            <a:tailEnd/>
          </a:ln>
        </p:spPr>
        <p:txBody>
          <a:bodyPr lIns="92866" tIns="46433" rIns="92866" bIns="46433"/>
          <a:lstStyle/>
          <a:p>
            <a:r>
              <a:rPr lang="en-US" sz="1000" b="1">
                <a:latin typeface="ZapfHumnst BT" pitchFamily="34" charset="0"/>
              </a:rPr>
              <a:t>Optional Exercise</a:t>
            </a:r>
          </a:p>
        </p:txBody>
      </p:sp>
      <p:sp>
        <p:nvSpPr>
          <p:cNvPr id="586756" name="Text Box 2052"/>
          <p:cNvSpPr txBox="1">
            <a:spLocks noChangeArrowheads="1"/>
          </p:cNvSpPr>
          <p:nvPr/>
        </p:nvSpPr>
        <p:spPr bwMode="auto">
          <a:xfrm>
            <a:off x="584200" y="1213332"/>
            <a:ext cx="1778000" cy="6877646"/>
          </a:xfrm>
          <a:prstGeom prst="rect">
            <a:avLst/>
          </a:prstGeom>
          <a:noFill/>
          <a:ln w="9525">
            <a:noFill/>
            <a:miter lim="800000"/>
            <a:headEnd/>
            <a:tailEnd/>
          </a:ln>
          <a:effectLst/>
        </p:spPr>
        <p:txBody>
          <a:bodyPr lIns="64491" tIns="64491" rIns="64491" bIns="64491"/>
          <a:lstStyle/>
          <a:p>
            <a:pPr defTabSz="928688"/>
            <a:r>
              <a:rPr lang="en-US" b="1">
                <a:latin typeface="ZapfHumnst BT" pitchFamily="34" charset="0"/>
              </a:rPr>
              <a:t>Exercise guidelines</a:t>
            </a:r>
          </a:p>
          <a:p>
            <a:pPr defTabSz="928688"/>
            <a:endParaRPr lang="en-US">
              <a:latin typeface="ZapfHumnst BT" pitchFamily="34" charset="0"/>
            </a:endParaRPr>
          </a:p>
          <a:p>
            <a:pPr defTabSz="928688"/>
            <a:r>
              <a:rPr lang="en-US">
                <a:latin typeface="ZapfHumnst BT" pitchFamily="34" charset="0"/>
              </a:rPr>
              <a:t>Possible exercise/discussion:</a:t>
            </a:r>
          </a:p>
          <a:p>
            <a:pPr defTabSz="928688"/>
            <a:r>
              <a:rPr lang="en-US">
                <a:latin typeface="ZapfHumnst BT" pitchFamily="34" charset="0"/>
              </a:rPr>
              <a:t>What would be an appropriate mission for testing a PBX?  A computer game?</a:t>
            </a:r>
          </a:p>
          <a:p>
            <a:pPr defTabSz="928688"/>
            <a:endParaRPr lang="en-US">
              <a:latin typeface="ZapfHumnst BT" pitchFamily="34" charset="0"/>
            </a:endParaRPr>
          </a:p>
          <a:p>
            <a:pPr defTabSz="928688"/>
            <a:r>
              <a:rPr lang="en-US">
                <a:latin typeface="ZapfHumnst BT" pitchFamily="34" charset="0"/>
              </a:rPr>
              <a:t>If you do this as an exercise, split the class into project teams. Teams should include the test manager, product development manager, marketing manager, and the company’s lawyer. For larger teams, add the tech support manager and the sales manager. If this is an in-house development group, consider replacing the marketing manager with the customer representative.</a:t>
            </a:r>
          </a:p>
          <a:p>
            <a:pPr defTabSz="928688"/>
            <a:endParaRPr lang="en-US">
              <a:latin typeface="ZapfHumnst BT" pitchFamily="34" charset="0"/>
            </a:endParaRPr>
          </a:p>
          <a:p>
            <a:pPr defTabSz="928688"/>
            <a:r>
              <a:rPr lang="en-US">
                <a:latin typeface="ZapfHumnst BT" pitchFamily="34" charset="0"/>
              </a:rPr>
              <a:t>Have each group tackle the same type of product and negotiate their mission. At the end of the exercise, compare missions across groups and get to the reasoning underlying the differences in choices.</a:t>
            </a:r>
          </a:p>
          <a:p>
            <a:pPr defTabSz="928688"/>
            <a:endParaRPr lang="en-US">
              <a:latin typeface="ZapfHumnst BT" pitchFamily="34" charset="0"/>
            </a:endParaRPr>
          </a:p>
          <a:p>
            <a:pPr defTabSz="928688">
              <a:buFontTx/>
              <a:buChar char="•"/>
            </a:pPr>
            <a:endParaRPr lang="en-US">
              <a:latin typeface="ZapfHumnst BT" pitchFamily="34" charset="0"/>
            </a:endParaRPr>
          </a:p>
          <a:p>
            <a:pPr defTabSz="928688">
              <a:buFontTx/>
              <a:buChar char="•"/>
            </a:pPr>
            <a:r>
              <a:rPr lang="en-US">
                <a:latin typeface="ZapfHumnst BT" pitchFamily="34" charset="0"/>
              </a:rPr>
              <a:t>Then transition to the next slide by saying, </a:t>
            </a:r>
          </a:p>
          <a:p>
            <a:pPr defTabSz="928688"/>
            <a:r>
              <a:rPr lang="en-US" b="1" i="1">
                <a:latin typeface="ZapfHumnst BT" pitchFamily="34" charset="0"/>
              </a:rPr>
              <a:t>Now let’s look at mission a little differently.  How many of the product’s total bugs do you think the test team is finding?  </a:t>
            </a:r>
          </a:p>
          <a:p>
            <a:pPr defTabSz="928688">
              <a:buFontTx/>
              <a:buChar char="•"/>
            </a:pPr>
            <a:endParaRPr lang="en-US" b="1" i="1">
              <a:latin typeface="ZapfHumnst BT"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13028" name="Rectangle 4"/>
          <p:cNvSpPr>
            <a:spLocks noGrp="1" noRot="1" noChangeAspect="1" noChangeArrowheads="1" noTextEdit="1"/>
          </p:cNvSpPr>
          <p:nvPr>
            <p:ph type="sldImg"/>
          </p:nvPr>
        </p:nvSpPr>
        <p:spPr>
          <a:ln/>
        </p:spPr>
      </p:sp>
      <p:sp>
        <p:nvSpPr>
          <p:cNvPr id="513029" name="Rectangle 5"/>
          <p:cNvSpPr>
            <a:spLocks noGrp="1" noChangeArrowheads="1"/>
          </p:cNvSpPr>
          <p:nvPr>
            <p:ph type="body" idx="1"/>
          </p:nvPr>
        </p:nvSpPr>
        <p:spPr>
          <a:xfrm>
            <a:off x="2438400" y="3922899"/>
            <a:ext cx="3973513" cy="4020342"/>
          </a:xfrm>
        </p:spPr>
        <p:txBody>
          <a:bodyPr/>
          <a:lstStyle/>
          <a:p>
            <a:pPr>
              <a:lnSpc>
                <a:spcPct val="90000"/>
              </a:lnSpc>
              <a:spcBef>
                <a:spcPct val="0"/>
              </a:spcBef>
            </a:pPr>
            <a:r>
              <a:rPr lang="en-US" sz="1000">
                <a:latin typeface="ZapfHumnst BT" pitchFamily="34" charset="0"/>
              </a:rPr>
              <a:t>A programmer’s public bug rate includes all bugs left in the code when it is given to someone else (such as a tester.)  Rates of one bug per hundred statements are not unusual, and several programmers’ rates are higher (such as three bugs per hundred).</a:t>
            </a:r>
          </a:p>
          <a:p>
            <a:r>
              <a:rPr lang="en-US" sz="1000">
                <a:latin typeface="ZapfHumnst BT" pitchFamily="34" charset="0"/>
              </a:rPr>
              <a:t>A programmer’s private bug rate includes all the bugs that are</a:t>
            </a:r>
            <a:r>
              <a:rPr lang="en-US" sz="1000">
                <a:solidFill>
                  <a:srgbClr val="0000FF"/>
                </a:solidFill>
                <a:latin typeface="ZapfHumnst BT" pitchFamily="34" charset="0"/>
              </a:rPr>
              <a:t> </a:t>
            </a:r>
            <a:r>
              <a:rPr lang="en-US" sz="1000">
                <a:latin typeface="ZapfHumnst BT" pitchFamily="34" charset="0"/>
              </a:rPr>
              <a:t>produced, including the ones already fixed before passing the program to testing.</a:t>
            </a:r>
          </a:p>
          <a:p>
            <a:r>
              <a:rPr lang="en-US" sz="1000">
                <a:latin typeface="ZapfHumnst BT" pitchFamily="34" charset="0"/>
              </a:rPr>
              <a:t>Estimates of private bug rates have ranged from 15 to 150 bugs per 100 statements. Therefore, programmers must be finding and fixing between 80% and 99.3% of their own bugs before their code goes into test. (Even the sloppy ones find and fix a lot of their own bugs.)</a:t>
            </a:r>
          </a:p>
          <a:p>
            <a:r>
              <a:rPr lang="en-US" sz="1000">
                <a:latin typeface="ZapfHumnst BT" pitchFamily="34" charset="0"/>
              </a:rPr>
              <a:t>What does this tell us about our task?</a:t>
            </a:r>
          </a:p>
          <a:p>
            <a:r>
              <a:rPr lang="en-US" sz="1000">
                <a:latin typeface="ZapfHumnst BT" pitchFamily="34" charset="0"/>
              </a:rPr>
              <a:t>It says that we’re looking into the programmer’s (and tools’) blind spots. Merely repeating the types of tests that the programmers did won’t yield more bugs. That’s one of the reasons that an alternative approach is so valuable.</a:t>
            </a:r>
          </a:p>
          <a:p>
            <a:r>
              <a:rPr lang="en-US" sz="1000">
                <a:latin typeface="ZapfHumnst BT" pitchFamily="34" charset="0"/>
              </a:rPr>
              <a:t>Conclusion: Unless the tester's methods are different from the programmer's, the tester will be going over already well tested grounds.</a:t>
            </a:r>
            <a:br>
              <a:rPr lang="en-US" sz="1000">
                <a:latin typeface="ZapfHumnst BT" pitchFamily="34" charset="0"/>
              </a:rPr>
            </a:br>
            <a:endParaRPr lang="en-US" sz="1000">
              <a:latin typeface="ZapfHumnst BT" pitchFamily="34" charset="0"/>
            </a:endParaRPr>
          </a:p>
          <a:p>
            <a:endParaRPr lang="en-US" sz="1000">
              <a:latin typeface="ZapfHumnst BT" pitchFamily="34" charset="0"/>
            </a:endParaRPr>
          </a:p>
        </p:txBody>
      </p:sp>
      <p:sp>
        <p:nvSpPr>
          <p:cNvPr id="513030" name="Text Box 6"/>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Test activity does not happen independent of a development process.  Take a look at your development process.  How much unit testing do your developers do and how is its coverage tracked?</a:t>
            </a:r>
          </a:p>
          <a:p>
            <a:r>
              <a:rPr lang="en-US">
                <a:latin typeface="ZapfHumnst BT" pitchFamily="34" charset="0"/>
              </a:rPr>
              <a:t>Do testers know what the devs are already doing?  Do testers know the risks by dev asset?  Do they know whether boundary testing is being done in devt?</a:t>
            </a:r>
          </a:p>
          <a:p>
            <a:endParaRPr lang="en-US">
              <a:latin typeface="ZapfHumnst BT" pitchFamily="34" charset="0"/>
            </a:endParaRPr>
          </a:p>
          <a:p>
            <a:r>
              <a:rPr lang="en-US">
                <a:latin typeface="ZapfHumnst BT" pitchFamily="34" charset="0"/>
              </a:rPr>
              <a:t>Thinking about public vs. private bug rates takes a very different look at the problem.</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a:xfrm>
            <a:off x="2438400" y="3847459"/>
            <a:ext cx="3973513" cy="4020342"/>
          </a:xfrm>
        </p:spPr>
        <p:txBody>
          <a:bodyPr/>
          <a:lstStyle/>
          <a:p>
            <a:r>
              <a:rPr lang="en-US" sz="1000" b="1" i="1">
                <a:latin typeface="ZapfHumnst BT" pitchFamily="34" charset="0"/>
              </a:rPr>
              <a:t>Diversified</a:t>
            </a:r>
            <a:r>
              <a:rPr lang="en-US" sz="1000" i="1">
                <a:latin typeface="ZapfHumnst BT" pitchFamily="34" charset="0"/>
              </a:rPr>
              <a:t>.</a:t>
            </a:r>
            <a:r>
              <a:rPr lang="en-US" sz="1000">
                <a:latin typeface="ZapfHumnst BT" pitchFamily="34" charset="0"/>
              </a:rPr>
              <a:t> Include a variety of techniques. Each technique is tailored to expose certain types of problems, and is virtually blind to others. Combining them allows you to find problems that would be hard to find if you spent the same resource on a narrower collection of techniques.</a:t>
            </a:r>
          </a:p>
          <a:p>
            <a:r>
              <a:rPr lang="en-US" sz="1000" b="1" i="1">
                <a:latin typeface="ZapfHumnst BT" pitchFamily="34" charset="0"/>
              </a:rPr>
              <a:t>Risk-focused</a:t>
            </a:r>
            <a:r>
              <a:rPr lang="en-US" sz="1000" i="1">
                <a:latin typeface="ZapfHumnst BT" pitchFamily="34" charset="0"/>
              </a:rPr>
              <a:t>.</a:t>
            </a:r>
            <a:r>
              <a:rPr lang="en-US" sz="1000">
                <a:latin typeface="ZapfHumnst BT" pitchFamily="34" charset="0"/>
              </a:rPr>
              <a:t> Tests give you the opportunity to find defects or attributes of the software that will disappoint, alienate, or harm a stakeholder. You can’t run all possible tests. To be efficient, you should think about the types of problems that are plausibly in this product or that would make a difference if they were in this product, and make sure that you test for them.</a:t>
            </a:r>
            <a:endParaRPr lang="en-US" sz="1000" i="1">
              <a:latin typeface="ZapfHumnst BT" pitchFamily="34" charset="0"/>
            </a:endParaRPr>
          </a:p>
          <a:p>
            <a:r>
              <a:rPr lang="en-US" sz="1000" b="1" i="1">
                <a:latin typeface="ZapfHumnst BT" pitchFamily="34" charset="0"/>
              </a:rPr>
              <a:t>Product-specific</a:t>
            </a:r>
            <a:r>
              <a:rPr lang="en-US" sz="1000" i="1">
                <a:latin typeface="ZapfHumnst BT" pitchFamily="34" charset="0"/>
              </a:rPr>
              <a:t>.</a:t>
            </a:r>
            <a:r>
              <a:rPr lang="en-US" sz="1000">
                <a:latin typeface="ZapfHumnst BT" pitchFamily="34" charset="0"/>
              </a:rPr>
              <a:t> Generic test approaches don’t work. Your needs and resources will vary across products. The risks vary across products. Therefore the balance of investment in different techniques should vary across products.</a:t>
            </a:r>
          </a:p>
          <a:p>
            <a:r>
              <a:rPr lang="en-US" sz="1000" b="1" i="1">
                <a:latin typeface="ZapfHumnst BT" pitchFamily="34" charset="0"/>
              </a:rPr>
              <a:t>Practical</a:t>
            </a:r>
            <a:r>
              <a:rPr lang="en-US" sz="1000">
                <a:latin typeface="ZapfHumnst BT" pitchFamily="34" charset="0"/>
              </a:rPr>
              <a:t>. There’s no point defining an approach that is beyond your project’s capabilities (including time, budget, equipment, and staff skills). For example, you won’t be likely to succeed if you try to build a fully automated test plan if you have a team full of non-programmers. </a:t>
            </a:r>
          </a:p>
          <a:p>
            <a:r>
              <a:rPr lang="en-US" sz="1000" b="1" i="1">
                <a:latin typeface="ZapfHumnst BT" pitchFamily="34" charset="0"/>
              </a:rPr>
              <a:t>Defensible</a:t>
            </a:r>
            <a:r>
              <a:rPr lang="en-US" sz="1000">
                <a:latin typeface="ZapfHumnst BT" pitchFamily="34" charset="0"/>
              </a:rPr>
              <a:t>. Can you explain and justify the work that you are doing? Does your approach allow you to track and report progress and effectiveness? If you can’t report or justify your work, are you likely to be funded as well as you need?</a:t>
            </a:r>
          </a:p>
        </p:txBody>
      </p:sp>
      <p:sp>
        <p:nvSpPr>
          <p:cNvPr id="515076" name="Text Box 4"/>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The Mission guides your testing objective in the iteration.  Now we’re going to think about the </a:t>
            </a:r>
            <a:r>
              <a:rPr lang="en-US" b="1">
                <a:latin typeface="ZapfHumnst BT" pitchFamily="34" charset="0"/>
              </a:rPr>
              <a:t>How</a:t>
            </a:r>
            <a:r>
              <a:rPr lang="en-US">
                <a:latin typeface="ZapfHumnst BT" pitchFamily="34" charset="0"/>
              </a:rPr>
              <a:t> question: The Test Approach.  </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Principles of Software Testing for Testers Instructor Notes</a:t>
            </a:r>
          </a:p>
        </p:txBody>
      </p:sp>
      <p:sp>
        <p:nvSpPr>
          <p:cNvPr id="7"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74466" name="Rectangle 2"/>
          <p:cNvSpPr>
            <a:spLocks noGrp="1" noRot="1" noChangeAspect="1" noChangeArrowheads="1" noTextEdit="1"/>
          </p:cNvSpPr>
          <p:nvPr>
            <p:ph type="sldImg"/>
          </p:nvPr>
        </p:nvSpPr>
        <p:spPr>
          <a:ln/>
        </p:spPr>
      </p:sp>
      <p:sp>
        <p:nvSpPr>
          <p:cNvPr id="574468" name="Text Box 4"/>
          <p:cNvSpPr txBox="1">
            <a:spLocks noChangeArrowheads="1"/>
          </p:cNvSpPr>
          <p:nvPr/>
        </p:nvSpPr>
        <p:spPr bwMode="auto">
          <a:xfrm>
            <a:off x="196850" y="1152037"/>
            <a:ext cx="2089150" cy="386003"/>
          </a:xfrm>
          <a:prstGeom prst="rect">
            <a:avLst/>
          </a:prstGeom>
          <a:noFill/>
          <a:ln w="9525">
            <a:noFill/>
            <a:miter lim="800000"/>
            <a:headEnd/>
            <a:tailEnd/>
          </a:ln>
          <a:effectLst/>
        </p:spPr>
        <p:txBody>
          <a:bodyPr lIns="107950" tIns="53975" rIns="107950" bIns="53975">
            <a:spAutoFit/>
          </a:bodyPr>
          <a:lstStyle/>
          <a:p>
            <a:r>
              <a:rPr lang="en-US"/>
              <a:t>                                                                 </a:t>
            </a:r>
          </a:p>
        </p:txBody>
      </p:sp>
      <p:sp>
        <p:nvSpPr>
          <p:cNvPr id="574570" name="Text Box 106"/>
          <p:cNvSpPr txBox="1">
            <a:spLocks noChangeArrowheads="1"/>
          </p:cNvSpPr>
          <p:nvPr/>
        </p:nvSpPr>
        <p:spPr bwMode="auto">
          <a:xfrm>
            <a:off x="304800" y="1282486"/>
            <a:ext cx="2089150" cy="8695970"/>
          </a:xfrm>
          <a:prstGeom prst="rect">
            <a:avLst/>
          </a:prstGeom>
          <a:noFill/>
          <a:ln w="9525">
            <a:noFill/>
            <a:miter lim="800000"/>
            <a:headEnd/>
            <a:tailEnd/>
          </a:ln>
          <a:effectLst/>
        </p:spPr>
        <p:txBody>
          <a:bodyPr lIns="107950" tIns="53975" rIns="107950" bIns="53975">
            <a:spAutoFit/>
          </a:bodyPr>
          <a:lstStyle/>
          <a:p>
            <a:r>
              <a:rPr lang="en-US">
                <a:latin typeface="ZapfHumnst BT" pitchFamily="34" charset="0"/>
              </a:rPr>
              <a:t>It would be helpful to crack the book, look at the table pages (257-259), and talk about some of the heuristics.</a:t>
            </a:r>
          </a:p>
          <a:p>
            <a:endParaRPr lang="en-US">
              <a:latin typeface="ZapfHumnst BT" pitchFamily="34" charset="0"/>
            </a:endParaRPr>
          </a:p>
          <a:p>
            <a:r>
              <a:rPr lang="en-US">
                <a:latin typeface="ZapfHumnst BT" pitchFamily="34" charset="0"/>
              </a:rPr>
              <a:t>For example, Bach suggests that you maximize diversity in your testing. </a:t>
            </a:r>
          </a:p>
          <a:p>
            <a:endParaRPr lang="en-US">
              <a:latin typeface="ZapfHumnst BT" pitchFamily="34" charset="0"/>
            </a:endParaRPr>
          </a:p>
          <a:p>
            <a:pPr marL="228600" lvl="1" indent="-114300">
              <a:buFontTx/>
              <a:buChar char="•"/>
            </a:pPr>
            <a:r>
              <a:rPr lang="en-US">
                <a:latin typeface="ZapfHumnst BT" pitchFamily="34" charset="0"/>
              </a:rPr>
              <a:t>Is this always practical? </a:t>
            </a:r>
          </a:p>
          <a:p>
            <a:pPr marL="228600" lvl="1" indent="-114300">
              <a:buFontTx/>
              <a:buChar char="•"/>
            </a:pPr>
            <a:r>
              <a:rPr lang="en-US">
                <a:latin typeface="ZapfHumnst BT" pitchFamily="34" charset="0"/>
              </a:rPr>
              <a:t>Do you risk trading off depth against breadth? </a:t>
            </a:r>
          </a:p>
          <a:p>
            <a:pPr marL="228600" lvl="1" indent="-114300">
              <a:buFontTx/>
              <a:buChar char="•"/>
            </a:pPr>
            <a:r>
              <a:rPr lang="en-US">
                <a:latin typeface="ZapfHumnst BT" pitchFamily="34" charset="0"/>
              </a:rPr>
              <a:t>Has anyone in the class worked on a project in which significant bugs were missed that might have been more easily found by a technique that wasn’t used?</a:t>
            </a:r>
          </a:p>
        </p:txBody>
      </p:sp>
      <p:sp>
        <p:nvSpPr>
          <p:cNvPr id="574571" name="Text Box 107"/>
          <p:cNvSpPr txBox="1">
            <a:spLocks noChangeArrowheads="1"/>
          </p:cNvSpPr>
          <p:nvPr/>
        </p:nvSpPr>
        <p:spPr bwMode="auto">
          <a:xfrm>
            <a:off x="2482850" y="3943332"/>
            <a:ext cx="4070350" cy="7671074"/>
          </a:xfrm>
          <a:prstGeom prst="rect">
            <a:avLst/>
          </a:prstGeom>
          <a:noFill/>
          <a:ln w="9525">
            <a:noFill/>
            <a:miter lim="800000"/>
            <a:headEnd/>
            <a:tailEnd/>
          </a:ln>
          <a:effectLst/>
        </p:spPr>
        <p:txBody>
          <a:bodyPr lIns="107950" tIns="53975" rIns="107950" bIns="53975">
            <a:spAutoFit/>
          </a:bodyPr>
          <a:lstStyle/>
          <a:p>
            <a:r>
              <a:rPr lang="en-US"/>
              <a:t>A heuristic is a rule of thumb, a rule that is useful but not always correct.</a:t>
            </a:r>
          </a:p>
          <a:p>
            <a:endParaRPr lang="en-US" b="1">
              <a:latin typeface="ZapfHumnst BT" pitchFamily="34" charset="0"/>
            </a:endParaRPr>
          </a:p>
          <a:p>
            <a:r>
              <a:rPr lang="en-US" b="1">
                <a:latin typeface="ZapfHumnst BT" pitchFamily="34" charset="0"/>
              </a:rPr>
              <a:t>Example of a heuristic</a:t>
            </a:r>
          </a:p>
          <a:p>
            <a:endParaRPr lang="en-US" b="1">
              <a:latin typeface="ZapfHumnst BT" pitchFamily="34" charset="0"/>
            </a:endParaRPr>
          </a:p>
          <a:p>
            <a:r>
              <a:rPr lang="en-US">
                <a:latin typeface="ZapfHumnst BT" pitchFamily="34" charset="0"/>
              </a:rPr>
              <a:t>The test approach should focus most effort on areas of potential technical risk, while still putting some effort into low risk areas just in case the risk analysis is wrong.</a:t>
            </a:r>
          </a:p>
          <a:p>
            <a:endParaRPr lang="en-US">
              <a:latin typeface="ZapfHumnst BT" pitchFamily="34" charset="0"/>
            </a:endParaRPr>
          </a:p>
          <a:p>
            <a:r>
              <a:rPr lang="en-US" b="1">
                <a:latin typeface="ZapfHumnst BT" pitchFamily="34" charset="0"/>
              </a:rPr>
              <a:t>Basis for this heuristic</a:t>
            </a:r>
          </a:p>
          <a:p>
            <a:endParaRPr lang="en-US" b="1">
              <a:latin typeface="ZapfHumnst BT" pitchFamily="34" charset="0"/>
            </a:endParaRPr>
          </a:p>
          <a:p>
            <a:r>
              <a:rPr lang="en-US">
                <a:latin typeface="ZapfHumnst BT" pitchFamily="34" charset="0"/>
              </a:rPr>
              <a:t>Complete testing is impossible, so we have to select the tests to run. Ideally, we would run the tests that promise to provide the most useful information. However, no risk analysis is perfect. We have to put some effort into checking out the areas that appear to be low risk, just in case. </a:t>
            </a:r>
          </a:p>
          <a:p>
            <a:endParaRPr lang="en-US">
              <a:latin typeface="ZapfHumnst BT" pitchFamily="34" charset="0"/>
            </a:endParaRPr>
          </a:p>
          <a:p>
            <a:pPr eaLnBrk="1" hangingPunct="1">
              <a:spcBef>
                <a:spcPct val="30000"/>
              </a:spcBef>
              <a:buClr>
                <a:srgbClr val="FFFF99"/>
              </a:buClr>
              <a:buFont typeface="Wingdings" pitchFamily="2" charset="2"/>
              <a:buNone/>
            </a:pPr>
            <a:r>
              <a:rPr lang="en-US">
                <a:latin typeface="ZapfHumnst BT" pitchFamily="34" charset="0"/>
              </a:rPr>
              <a:t>The full list is included as a table in the course textbook, </a:t>
            </a:r>
            <a:r>
              <a:rPr lang="en-US" i="1">
                <a:latin typeface="ZapfHumnst BT" pitchFamily="34" charset="0"/>
              </a:rPr>
              <a:t>Lessons Learned in Software Testing</a:t>
            </a:r>
            <a:r>
              <a:rPr lang="en-US">
                <a:latin typeface="ZapfHumnst BT" pitchFamily="34" charset="0"/>
              </a:rPr>
              <a:t>, pages 257-259. </a:t>
            </a:r>
          </a:p>
          <a:p>
            <a:endParaRPr lang="en-US">
              <a:latin typeface="ZapfHumnst BT"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603138" name="Rectangle 2"/>
          <p:cNvSpPr>
            <a:spLocks noGrp="1" noRot="1" noChangeAspect="1" noChangeArrowheads="1" noTextEdit="1"/>
          </p:cNvSpPr>
          <p:nvPr>
            <p:ph type="sldImg"/>
          </p:nvPr>
        </p:nvSpPr>
        <p:spPr bwMode="auto">
          <a:xfrm>
            <a:off x="2462213" y="833438"/>
            <a:ext cx="4040187" cy="3028950"/>
          </a:xfrm>
          <a:prstGeom prst="rect">
            <a:avLst/>
          </a:prstGeom>
          <a:solidFill>
            <a:srgbClr val="FFFFFF"/>
          </a:solidFill>
          <a:ln>
            <a:solidFill>
              <a:srgbClr val="000000"/>
            </a:solidFill>
            <a:miter lim="800000"/>
            <a:headEnd/>
            <a:tailEnd/>
          </a:ln>
        </p:spPr>
      </p:sp>
      <p:sp>
        <p:nvSpPr>
          <p:cNvPr id="603140" name="Text Box 4"/>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There are an infinite number of tasks that we could do as testers.  We know not to enter blindly.  But how do we agree with our stakeholders on what’s important?</a:t>
            </a:r>
          </a:p>
          <a:p>
            <a:endParaRPr lang="en-US">
              <a:latin typeface="ZapfHumnst BT" pitchFamily="34" charset="0"/>
            </a:endParaRPr>
          </a:p>
          <a:p>
            <a:r>
              <a:rPr lang="en-US">
                <a:latin typeface="ZapfHumnst BT" pitchFamily="34" charset="0"/>
              </a:rPr>
              <a:t>That’s the role of the test mission – to negotiate stakeholder buy-in for the test plan and to focus our priorities as testers.</a:t>
            </a:r>
          </a:p>
          <a:p>
            <a:endParaRPr lang="en-US">
              <a:latin typeface="ZapfHumnst BT" pitchFamily="34" charset="0"/>
            </a:endParaRPr>
          </a:p>
          <a:p>
            <a:r>
              <a:rPr lang="en-US">
                <a:latin typeface="ZapfHumnst BT" pitchFamily="34" charset="0"/>
              </a:rPr>
              <a:t>A test mission is critical if you ever hope to get through the decision process for selecting what work MUST be done to insure this project meets quality goals (given finite time and resources).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a:xfrm>
            <a:off x="2438400" y="3847459"/>
            <a:ext cx="3973513" cy="4020342"/>
          </a:xfrm>
        </p:spPr>
        <p:txBody>
          <a:bodyPr/>
          <a:lstStyle/>
          <a:p>
            <a:pPr eaLnBrk="0" hangingPunct="0">
              <a:lnSpc>
                <a:spcPct val="100000"/>
              </a:lnSpc>
              <a:spcBef>
                <a:spcPct val="0"/>
              </a:spcBef>
            </a:pPr>
            <a:r>
              <a:rPr lang="en-US" sz="1000">
                <a:latin typeface="ZapfHumnst BT" pitchFamily="34" charset="0"/>
              </a:rPr>
              <a:t>IEEE Standard 829 for software test documentation is a standard initially published by the Institute for Electrical and Electronics Engineers (1983) and later approved by the American National Standards Institute.</a:t>
            </a:r>
          </a:p>
          <a:p>
            <a:pPr eaLnBrk="0" hangingPunct="0">
              <a:lnSpc>
                <a:spcPct val="100000"/>
              </a:lnSpc>
              <a:spcBef>
                <a:spcPct val="0"/>
              </a:spcBef>
            </a:pPr>
            <a:endParaRPr lang="en-US" sz="1000">
              <a:latin typeface="ZapfHumnst BT" pitchFamily="34" charset="0"/>
            </a:endParaRPr>
          </a:p>
          <a:p>
            <a:pPr eaLnBrk="0" hangingPunct="0">
              <a:lnSpc>
                <a:spcPct val="100000"/>
              </a:lnSpc>
              <a:spcBef>
                <a:spcPct val="0"/>
              </a:spcBef>
            </a:pPr>
            <a:r>
              <a:rPr lang="en-US" sz="1000">
                <a:latin typeface="ZapfHumnst BT" pitchFamily="34" charset="0"/>
              </a:rPr>
              <a:t>The standard describes a wide range of types of information that can be included in test documentation. For examples, see the next slide.</a:t>
            </a:r>
          </a:p>
        </p:txBody>
      </p:sp>
      <p:sp>
        <p:nvSpPr>
          <p:cNvPr id="567301" name="Text Box 5"/>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This is an overview slide. We’ll cover the topics listed here in the next slides.</a:t>
            </a:r>
          </a:p>
          <a:p>
            <a:endParaRPr lang="en-US">
              <a:latin typeface="ZapfHumnst BT" pitchFamily="34" charset="0"/>
            </a:endParaRPr>
          </a:p>
          <a:p>
            <a:r>
              <a:rPr lang="en-US">
                <a:latin typeface="ZapfHumnst BT" pitchFamily="34" charset="0"/>
              </a:rPr>
              <a:t>The underlying topic can be summarized as follows:</a:t>
            </a:r>
          </a:p>
          <a:p>
            <a:endParaRPr lang="en-US">
              <a:latin typeface="ZapfHumnst BT" pitchFamily="34" charset="0"/>
            </a:endParaRPr>
          </a:p>
          <a:p>
            <a:pPr marL="228600" lvl="1" indent="-114300">
              <a:buFontTx/>
              <a:buChar char="•"/>
            </a:pPr>
            <a:r>
              <a:rPr lang="en-US">
                <a:latin typeface="ZapfHumnst BT" pitchFamily="34" charset="0"/>
              </a:rPr>
              <a:t>What test documentation makes sense for your project?  Don’t start with “How?” or “What should it look like?”, but start with,</a:t>
            </a:r>
            <a:r>
              <a:rPr lang="en-US">
                <a:solidFill>
                  <a:srgbClr val="0000FF"/>
                </a:solidFill>
                <a:latin typeface="ZapfHumnst BT" pitchFamily="34" charset="0"/>
              </a:rPr>
              <a:t> </a:t>
            </a:r>
            <a:r>
              <a:rPr lang="en-US" b="1" i="1">
                <a:latin typeface="ZapfHumnst BT" pitchFamily="34" charset="0"/>
              </a:rPr>
              <a:t>“What is it supposed to do?”</a:t>
            </a:r>
          </a:p>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a:xfrm>
            <a:off x="2438400" y="3847459"/>
            <a:ext cx="3973513" cy="4020342"/>
          </a:xfrm>
        </p:spPr>
        <p:txBody>
          <a:bodyPr/>
          <a:lstStyle/>
          <a:p>
            <a:r>
              <a:rPr lang="en-US" sz="1000">
                <a:latin typeface="ZapfHumnst BT" pitchFamily="34" charset="0"/>
              </a:rPr>
              <a:t>In the course text, </a:t>
            </a:r>
            <a:r>
              <a:rPr lang="en-US" sz="1000" i="1">
                <a:latin typeface="ZapfHumnst BT" pitchFamily="34" charset="0"/>
              </a:rPr>
              <a:t>Lessons Learned in Software Testing, </a:t>
            </a:r>
            <a:r>
              <a:rPr lang="en-US" sz="1000">
                <a:latin typeface="ZapfHumnst BT" pitchFamily="34" charset="0"/>
              </a:rPr>
              <a:t>there are two conflicting lessons: </a:t>
            </a:r>
          </a:p>
          <a:p>
            <a:pPr marL="576263" lvl="1" indent="-119063">
              <a:buFontTx/>
              <a:buChar char="•"/>
            </a:pPr>
            <a:r>
              <a:rPr lang="en-US" sz="1000" i="1" u="sng">
                <a:latin typeface="ZapfHumnst BT" pitchFamily="34" charset="0"/>
              </a:rPr>
              <a:t>Lesson 145: Use the IEEE Standard 829 for test documentation.</a:t>
            </a:r>
          </a:p>
          <a:p>
            <a:pPr marL="576263" lvl="1" indent="-119063">
              <a:buFontTx/>
              <a:buChar char="•"/>
            </a:pPr>
            <a:r>
              <a:rPr lang="en-US" sz="1000" i="1" u="sng">
                <a:latin typeface="ZapfHumnst BT" pitchFamily="34" charset="0"/>
              </a:rPr>
              <a:t>Lesson 146: Don't use the IEEE Standard 829.</a:t>
            </a:r>
          </a:p>
          <a:p>
            <a:r>
              <a:rPr lang="en-US" sz="1000">
                <a:latin typeface="ZapfHumnst BT" pitchFamily="34" charset="0"/>
              </a:rPr>
              <a:t>These two lessons contrast circumstances under which the standard is appropriate and under which it is not. </a:t>
            </a:r>
          </a:p>
          <a:p>
            <a:r>
              <a:rPr lang="en-US" sz="1000">
                <a:latin typeface="ZapfHumnst BT" pitchFamily="34" charset="0"/>
              </a:rPr>
              <a:t>A critical point to recognize here is that test documentation is not free and can be very expensive.</a:t>
            </a:r>
          </a:p>
          <a:p>
            <a:r>
              <a:rPr lang="en-US" sz="1000">
                <a:latin typeface="ZapfHumnst BT" pitchFamily="34" charset="0"/>
              </a:rPr>
              <a:t>It is common to see a full page of documentation for a simple test case and many pages for complex test cases. It probably takes 1 to 8 hours to write a page of test documentation (Technical writers take about 8 hours per page on software user manuals, when you include the research, writing formatting and editing time. For more on the productivity of tech writers, see JoAnn Hackos, </a:t>
            </a:r>
            <a:r>
              <a:rPr lang="en-US" sz="1000" i="1">
                <a:latin typeface="ZapfHumnst BT" pitchFamily="34" charset="0"/>
              </a:rPr>
              <a:t>Managing Your Documentation Projects</a:t>
            </a:r>
            <a:r>
              <a:rPr lang="en-US" sz="1000">
                <a:latin typeface="ZapfHumnst BT" pitchFamily="34" charset="0"/>
              </a:rPr>
              <a:t>, Wiley.)</a:t>
            </a:r>
          </a:p>
        </p:txBody>
      </p:sp>
      <p:sp>
        <p:nvSpPr>
          <p:cNvPr id="545796" name="Text Box 4"/>
          <p:cNvSpPr txBox="1">
            <a:spLocks noChangeArrowheads="1"/>
          </p:cNvSpPr>
          <p:nvPr/>
        </p:nvSpPr>
        <p:spPr bwMode="auto">
          <a:xfrm>
            <a:off x="415926" y="1174041"/>
            <a:ext cx="1820863" cy="10633535"/>
          </a:xfrm>
          <a:prstGeom prst="rect">
            <a:avLst/>
          </a:prstGeom>
          <a:noFill/>
          <a:ln w="9525">
            <a:noFill/>
            <a:miter lim="800000"/>
            <a:headEnd/>
            <a:tailEnd/>
          </a:ln>
          <a:effectLst/>
        </p:spPr>
        <p:txBody>
          <a:bodyPr lIns="106536" tIns="53268" rIns="106536" bIns="53268">
            <a:spAutoFit/>
          </a:bodyPr>
          <a:lstStyle/>
          <a:p>
            <a:pPr defTabSz="901700"/>
            <a:r>
              <a:rPr lang="en-US">
                <a:latin typeface="ZapfHumnst BT" pitchFamily="34" charset="0"/>
              </a:rPr>
              <a:t>No IEEE standard 829 standard test plan is required to have all this information, but the typical 829 template calls for it. Test cases are often described, in practice, in great detail.</a:t>
            </a:r>
          </a:p>
          <a:p>
            <a:pPr defTabSz="901700"/>
            <a:endParaRPr lang="en-US">
              <a:latin typeface="ZapfHumnst BT" pitchFamily="34" charset="0"/>
            </a:endParaRPr>
          </a:p>
          <a:p>
            <a:pPr defTabSz="901700"/>
            <a:r>
              <a:rPr lang="en-US">
                <a:latin typeface="ZapfHumnst BT" pitchFamily="34" charset="0"/>
              </a:rPr>
              <a:t>Why spend so much time on IEEE 829? Most test planning templates, including the example template given in RUP, are based on 829. Whether the student has heard the 829 name or not, most of the discussions he or she has read or heard about regarding what a test plan should contain, trace back to standard 829.</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a:xfrm>
            <a:off x="2438400" y="3922899"/>
            <a:ext cx="3973513" cy="4020342"/>
          </a:xfrm>
        </p:spPr>
        <p:txBody>
          <a:bodyPr/>
          <a:lstStyle/>
          <a:p>
            <a:pPr marL="173038" indent="-173038"/>
            <a:r>
              <a:rPr lang="en-US" sz="1000">
                <a:latin typeface="ZapfHumnst BT" pitchFamily="34" charset="0"/>
              </a:rPr>
              <a:t>Some other questions to consider are:</a:t>
            </a:r>
          </a:p>
          <a:p>
            <a:pPr marL="173038" indent="-173038">
              <a:buFontTx/>
              <a:buChar char="•"/>
            </a:pPr>
            <a:r>
              <a:rPr lang="en-US" sz="1000">
                <a:latin typeface="ZapfHumnst BT" pitchFamily="34" charset="0"/>
              </a:rPr>
              <a:t>What is the impact on high-volume test automation? If the documentation cost per test case is high, how can you afford to create a multi-million test case project?</a:t>
            </a:r>
          </a:p>
          <a:p>
            <a:pPr marL="173038" indent="-173038">
              <a:buFontTx/>
              <a:buChar char="•"/>
            </a:pPr>
            <a:r>
              <a:rPr lang="en-US" sz="1000">
                <a:latin typeface="ZapfHumnst BT" pitchFamily="34" charset="0"/>
              </a:rPr>
              <a:t>How often do project teams start to follow 829 but then give it up mid-project? What does this do to the net quality of the test documentation and test planning effort?</a:t>
            </a:r>
          </a:p>
          <a:p>
            <a:pPr marL="173038" indent="-173038">
              <a:buFontTx/>
              <a:buChar char="•"/>
            </a:pPr>
            <a:r>
              <a:rPr lang="en-US" sz="1000">
                <a:latin typeface="ZapfHumnst BT" pitchFamily="34" charset="0"/>
              </a:rPr>
              <a:t>What requirements are filled by following a template based on 829?</a:t>
            </a:r>
          </a:p>
          <a:p>
            <a:pPr marL="173038" indent="-173038">
              <a:buFontTx/>
              <a:buChar char="•"/>
            </a:pPr>
            <a:r>
              <a:rPr lang="en-US" sz="1000">
                <a:latin typeface="ZapfHumnst BT" pitchFamily="34" charset="0"/>
              </a:rPr>
              <a:t>Which stakeholders gain a net benefit from IEEE standard documentation?</a:t>
            </a:r>
          </a:p>
          <a:p>
            <a:pPr marL="173038" indent="-173038">
              <a:buFontTx/>
              <a:buChar char="•"/>
            </a:pPr>
            <a:r>
              <a:rPr lang="en-US" sz="1000">
                <a:latin typeface="ZapfHumnst BT" pitchFamily="34" charset="0"/>
              </a:rPr>
              <a:t>What benefits do they gain and why are those benefits important to them? </a:t>
            </a:r>
          </a:p>
          <a:p>
            <a:pPr marL="173038" indent="-173038"/>
            <a:endParaRPr lang="en-US" sz="1000">
              <a:latin typeface="ZapfHumnst BT" pitchFamily="34" charset="0"/>
            </a:endParaRPr>
          </a:p>
        </p:txBody>
      </p:sp>
      <p:sp>
        <p:nvSpPr>
          <p:cNvPr id="548868" name="Text Box 4"/>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The cost of testing documentation should not determine the project strategy.  This will only create inertia – we can’t afford to do X important tasks because it costs too much to change the document.</a:t>
            </a:r>
          </a:p>
          <a:p>
            <a:endParaRPr lang="en-US">
              <a:latin typeface="ZapfHumnst BT" pitchFamily="34" charset="0"/>
            </a:endParaRPr>
          </a:p>
          <a:p>
            <a:r>
              <a:rPr lang="en-US">
                <a:latin typeface="ZapfHumnst BT" pitchFamily="34" charset="0"/>
              </a:rPr>
              <a:t>Sometimes 829 is valuable:</a:t>
            </a:r>
          </a:p>
          <a:p>
            <a:pPr marL="228600" lvl="1" indent="-114300">
              <a:buFontTx/>
              <a:buChar char="•"/>
            </a:pPr>
            <a:r>
              <a:rPr lang="en-US">
                <a:latin typeface="ZapfHumnst BT" pitchFamily="34" charset="0"/>
              </a:rPr>
              <a:t>Evidence against future liability</a:t>
            </a:r>
          </a:p>
          <a:p>
            <a:pPr marL="228600" lvl="1" indent="-114300">
              <a:buFontTx/>
              <a:buChar char="•"/>
            </a:pPr>
            <a:r>
              <a:rPr lang="en-US">
                <a:latin typeface="ZapfHumnst BT" pitchFamily="34" charset="0"/>
              </a:rPr>
              <a:t>Contractual fulfillment</a:t>
            </a:r>
          </a:p>
          <a:p>
            <a:pPr marL="228600" lvl="1" indent="-114300">
              <a:buFontTx/>
              <a:buChar char="•"/>
            </a:pPr>
            <a:r>
              <a:rPr lang="en-US">
                <a:latin typeface="ZapfHumnst BT" pitchFamily="34" charset="0"/>
              </a:rPr>
              <a:t>Multisite coordination</a:t>
            </a:r>
          </a:p>
          <a:p>
            <a:pPr marL="228600" lvl="1" indent="-114300">
              <a:buFontTx/>
              <a:buChar char="•"/>
            </a:pPr>
            <a:r>
              <a:rPr lang="en-US">
                <a:latin typeface="ZapfHumnst BT" pitchFamily="34" charset="0"/>
              </a:rPr>
              <a:t>Safety-critical projects</a:t>
            </a:r>
          </a:p>
          <a:p>
            <a:pPr marL="228600" lvl="1" indent="-114300">
              <a:buFontTx/>
              <a:buChar char="•"/>
            </a:pPr>
            <a:r>
              <a:rPr lang="en-US">
                <a:latin typeface="ZapfHumnst BT" pitchFamily="34" charset="0"/>
              </a:rPr>
              <a:t>Regulatory requirements </a:t>
            </a:r>
          </a:p>
          <a:p>
            <a:endParaRPr lang="en-US">
              <a:latin typeface="ZapfHumnst BT" pitchFamily="34" charset="0"/>
            </a:endParaRPr>
          </a:p>
          <a:p>
            <a:r>
              <a:rPr lang="en-US">
                <a:latin typeface="ZapfHumnst BT" pitchFamily="34" charset="0"/>
              </a:rPr>
              <a:t>For more ideas, see </a:t>
            </a:r>
            <a:r>
              <a:rPr lang="en-US" i="1">
                <a:latin typeface="ZapfHumnst BT" pitchFamily="34" charset="0"/>
              </a:rPr>
              <a:t>Lessons</a:t>
            </a:r>
            <a:r>
              <a:rPr lang="en-US">
                <a:latin typeface="ZapfHumnst BT" pitchFamily="34" charset="0"/>
              </a:rPr>
              <a:t>, pages 129-136.</a:t>
            </a:r>
          </a:p>
          <a:p>
            <a:r>
              <a:rPr lang="en-US">
                <a:latin typeface="ZapfHumnst BT" pitchFamily="34" charset="0"/>
              </a:rPr>
              <a:t>=========</a:t>
            </a:r>
          </a:p>
          <a:p>
            <a:endParaRPr lang="en-US">
              <a:latin typeface="ZapfHumnst BT" pitchFamily="34" charset="0"/>
            </a:endParaRPr>
          </a:p>
          <a:p>
            <a:r>
              <a:rPr lang="en-US">
                <a:latin typeface="ZapfHumnst BT" pitchFamily="34" charset="0"/>
              </a:rPr>
              <a:t>“Invariant regression testing?” refers to repetition of exactly the same tests time after time. This is sometimes the right thing to do (e.g. build verification testing) but sometimes building variation into testing is more valuable than building in exact repeatability.  The problem of “inertia” is this: If you fully document every test, and face a maintenance cost to the test documentation every time you change a test, you are less likely to vary tests – not because variation is technically undesirable,  but because the documentation process makes it expensive.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518146" name="Rectangle 2"/>
          <p:cNvSpPr>
            <a:spLocks noGrp="1" noRot="1" noChangeAspect="1" noChangeArrowheads="1" noTextEdit="1"/>
          </p:cNvSpPr>
          <p:nvPr>
            <p:ph type="sldImg"/>
          </p:nvPr>
        </p:nvSpPr>
        <p:spPr>
          <a:ln/>
        </p:spPr>
      </p:sp>
      <p:sp>
        <p:nvSpPr>
          <p:cNvPr id="518148"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pPr marL="117475" indent="-117475"/>
            <a:endParaRPr lang="en-US"/>
          </a:p>
        </p:txBody>
      </p:sp>
      <p:sp>
        <p:nvSpPr>
          <p:cNvPr id="518149" name="Text Box 5"/>
          <p:cNvSpPr txBox="1">
            <a:spLocks noChangeArrowheads="1"/>
          </p:cNvSpPr>
          <p:nvPr/>
        </p:nvSpPr>
        <p:spPr bwMode="auto">
          <a:xfrm>
            <a:off x="533400" y="1222882"/>
            <a:ext cx="1778000" cy="6878118"/>
          </a:xfrm>
          <a:prstGeom prst="rect">
            <a:avLst/>
          </a:prstGeom>
          <a:noFill/>
          <a:ln w="9525">
            <a:noFill/>
            <a:miter lim="800000"/>
            <a:headEnd/>
            <a:tailEnd/>
          </a:ln>
          <a:effectLst/>
        </p:spPr>
        <p:txBody>
          <a:bodyPr lIns="63500" tIns="63500" rIns="63500" bIns="63500"/>
          <a:lstStyle/>
          <a:p>
            <a:r>
              <a:rPr lang="en-CA">
                <a:latin typeface="ZapfHumnst BT" pitchFamily="34" charset="0"/>
              </a:rPr>
              <a:t>There are three concepts to convey in this section:</a:t>
            </a:r>
          </a:p>
          <a:p>
            <a:pPr>
              <a:buFontTx/>
              <a:buChar char="•"/>
            </a:pPr>
            <a:r>
              <a:rPr lang="en-CA">
                <a:latin typeface="ZapfHumnst BT" pitchFamily="34" charset="0"/>
              </a:rPr>
              <a:t>A </a:t>
            </a:r>
            <a:r>
              <a:rPr lang="en-CA" b="1">
                <a:latin typeface="ZapfHumnst BT" pitchFamily="34" charset="0"/>
              </a:rPr>
              <a:t>Test Idea</a:t>
            </a:r>
            <a:r>
              <a:rPr lang="en-CA">
                <a:latin typeface="ZapfHumnst BT" pitchFamily="34" charset="0"/>
              </a:rPr>
              <a:t>–A single test idea as described in the slide text.</a:t>
            </a:r>
          </a:p>
          <a:p>
            <a:pPr>
              <a:buFontTx/>
              <a:buChar char="•"/>
            </a:pPr>
            <a:r>
              <a:rPr lang="en-CA">
                <a:latin typeface="ZapfHumnst BT" pitchFamily="34" charset="0"/>
              </a:rPr>
              <a:t>A </a:t>
            </a:r>
            <a:r>
              <a:rPr lang="en-CA" b="1">
                <a:latin typeface="ZapfHumnst BT" pitchFamily="34" charset="0"/>
              </a:rPr>
              <a:t>Test-Ideas List</a:t>
            </a:r>
            <a:r>
              <a:rPr lang="en-CA">
                <a:latin typeface="ZapfHumnst BT" pitchFamily="34" charset="0"/>
              </a:rPr>
              <a:t>–A list of test ideas applicable to a specific target of testing.</a:t>
            </a:r>
          </a:p>
          <a:p>
            <a:pPr>
              <a:buFontTx/>
              <a:buChar char="•"/>
            </a:pPr>
            <a:r>
              <a:rPr lang="en-CA">
                <a:latin typeface="ZapfHumnst BT" pitchFamily="34" charset="0"/>
              </a:rPr>
              <a:t>A </a:t>
            </a:r>
            <a:r>
              <a:rPr lang="en-CA" b="1">
                <a:latin typeface="ZapfHumnst BT" pitchFamily="34" charset="0"/>
              </a:rPr>
              <a:t>Test-Ideas Catalog</a:t>
            </a:r>
            <a:r>
              <a:rPr lang="en-CA">
                <a:latin typeface="ZapfHumnst BT" pitchFamily="34" charset="0"/>
              </a:rPr>
              <a:t>–A generalized collection of test ideas that can be applied to other testing targets in a similar context.</a:t>
            </a:r>
            <a:endParaRPr lang="en-US">
              <a:latin typeface="ZapfHumnst BT"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a:xfrm>
            <a:off x="2438400" y="3922899"/>
            <a:ext cx="3973513" cy="4020342"/>
          </a:xfrm>
        </p:spPr>
        <p:txBody>
          <a:bodyPr/>
          <a:lstStyle/>
          <a:p>
            <a:r>
              <a:rPr lang="en-US" sz="1000" i="1">
                <a:latin typeface="ZapfHumnst BT" pitchFamily="34" charset="0"/>
              </a:rPr>
              <a:t>Lessons Learned in Software Testing</a:t>
            </a:r>
            <a:r>
              <a:rPr lang="en-US" sz="1000">
                <a:latin typeface="ZapfHumnst BT" pitchFamily="34" charset="0"/>
              </a:rPr>
              <a:t> provides 18 questions (page 136-140) that you can use to guide your analysis of your test documentation requirements. </a:t>
            </a:r>
          </a:p>
          <a:p>
            <a:r>
              <a:rPr lang="en-US" sz="1000">
                <a:latin typeface="ZapfHumnst BT" pitchFamily="34" charset="0"/>
              </a:rPr>
              <a:t>We’ll consider one example on the next slide.</a:t>
            </a:r>
          </a:p>
          <a:p>
            <a:endParaRPr lang="en-US" sz="1000">
              <a:latin typeface="ZapfHumnst BT" pitchFamily="34" charset="0"/>
            </a:endParaRPr>
          </a:p>
        </p:txBody>
      </p:sp>
      <p:sp>
        <p:nvSpPr>
          <p:cNvPr id="556036" name="Text Box 4"/>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pPr marL="119063" indent="-119063"/>
            <a:r>
              <a:rPr lang="en-US">
                <a:latin typeface="ZapfHumnst BT" pitchFamily="34" charset="0"/>
              </a:rPr>
              <a:t>Consider your project plan as a whole:</a:t>
            </a:r>
          </a:p>
          <a:p>
            <a:pPr marL="119063" indent="-119063">
              <a:buFontTx/>
              <a:buChar char="•"/>
            </a:pPr>
            <a:r>
              <a:rPr lang="en-US">
                <a:latin typeface="ZapfHumnst BT" pitchFamily="34" charset="0"/>
              </a:rPr>
              <a:t>Frequency of iterations</a:t>
            </a:r>
          </a:p>
          <a:p>
            <a:pPr marL="119063" indent="-119063">
              <a:buFontTx/>
              <a:buChar char="•"/>
            </a:pPr>
            <a:r>
              <a:rPr lang="en-US">
                <a:latin typeface="ZapfHumnst BT" pitchFamily="34" charset="0"/>
              </a:rPr>
              <a:t>Ability to manage change on requirements, design model and test plan</a:t>
            </a:r>
          </a:p>
          <a:p>
            <a:pPr marL="119063" indent="-119063">
              <a:buFontTx/>
              <a:buChar char="•"/>
            </a:pPr>
            <a:r>
              <a:rPr lang="en-US">
                <a:latin typeface="ZapfHumnst BT" pitchFamily="34" charset="0"/>
              </a:rPr>
              <a:t>Extent of parallel development</a:t>
            </a:r>
          </a:p>
          <a:p>
            <a:pPr marL="119063" indent="-119063">
              <a:buFontTx/>
              <a:buChar char="•"/>
            </a:pPr>
            <a:endParaRPr lang="en-US">
              <a:latin typeface="ZapfHumnst BT"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Principles of Software Testing for Testers Instructor Notes</a:t>
            </a:r>
          </a:p>
        </p:txBody>
      </p:sp>
      <p:sp>
        <p:nvSpPr>
          <p:cNvPr id="7"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52962" name="Rectangle 1026"/>
          <p:cNvSpPr>
            <a:spLocks noGrp="1" noRot="1" noChangeAspect="1" noChangeArrowheads="1" noTextEdit="1"/>
          </p:cNvSpPr>
          <p:nvPr>
            <p:ph type="sldImg"/>
          </p:nvPr>
        </p:nvSpPr>
        <p:spPr>
          <a:ln/>
        </p:spPr>
      </p:sp>
      <p:sp>
        <p:nvSpPr>
          <p:cNvPr id="552963" name="Rectangle 1027"/>
          <p:cNvSpPr>
            <a:spLocks noGrp="1" noChangeArrowheads="1"/>
          </p:cNvSpPr>
          <p:nvPr>
            <p:ph type="body" idx="1"/>
          </p:nvPr>
        </p:nvSpPr>
        <p:spPr>
          <a:xfrm>
            <a:off x="2438400" y="3847459"/>
            <a:ext cx="4021138" cy="4020342"/>
          </a:xfrm>
        </p:spPr>
        <p:txBody>
          <a:bodyPr/>
          <a:lstStyle/>
          <a:p>
            <a:pPr marL="119063" indent="-119063">
              <a:tabLst>
                <a:tab pos="119063" algn="l"/>
              </a:tabLst>
            </a:pPr>
            <a:r>
              <a:rPr lang="en-US" sz="1000" b="1">
                <a:latin typeface="ZapfHumnst BT" pitchFamily="34" charset="0"/>
              </a:rPr>
              <a:t>Here are some additional examples:</a:t>
            </a:r>
          </a:p>
          <a:p>
            <a:pPr marL="119063" indent="-119063">
              <a:buFontTx/>
              <a:buChar char="•"/>
              <a:tabLst>
                <a:tab pos="119063" algn="l"/>
              </a:tabLst>
            </a:pPr>
            <a:r>
              <a:rPr lang="en-US" sz="1000">
                <a:latin typeface="ZapfHumnst BT" pitchFamily="34" charset="0"/>
              </a:rPr>
              <a:t>Is software quality driven by legal issues or by market forces?</a:t>
            </a:r>
          </a:p>
          <a:p>
            <a:pPr marL="119063" indent="-119063">
              <a:buFontTx/>
              <a:buChar char="•"/>
              <a:tabLst>
                <a:tab pos="119063" algn="l"/>
              </a:tabLst>
            </a:pPr>
            <a:r>
              <a:rPr lang="en-US" sz="1000">
                <a:latin typeface="ZapfHumnst BT" pitchFamily="34" charset="0"/>
              </a:rPr>
              <a:t>How quickly is the design changing?</a:t>
            </a:r>
          </a:p>
          <a:p>
            <a:pPr marL="119063" indent="-119063">
              <a:buFontTx/>
              <a:buChar char="•"/>
              <a:tabLst>
                <a:tab pos="119063" algn="l"/>
              </a:tabLst>
            </a:pPr>
            <a:r>
              <a:rPr lang="en-US" sz="1000">
                <a:latin typeface="ZapfHumnst BT" pitchFamily="34" charset="0"/>
              </a:rPr>
              <a:t>How quickly does the design specification change to reflect design change?</a:t>
            </a:r>
          </a:p>
          <a:p>
            <a:pPr marL="119063" indent="-119063">
              <a:buFontTx/>
              <a:buChar char="•"/>
              <a:tabLst>
                <a:tab pos="119063" algn="l"/>
              </a:tabLst>
            </a:pPr>
            <a:r>
              <a:rPr lang="en-US" sz="1000">
                <a:latin typeface="ZapfHumnst BT" pitchFamily="34" charset="0"/>
              </a:rPr>
              <a:t>Is testing approach oriented toward proving conformance to specs or nonconformance with customer expectations?</a:t>
            </a:r>
          </a:p>
          <a:p>
            <a:pPr marL="119063" indent="-119063">
              <a:buFontTx/>
              <a:buChar char="•"/>
              <a:tabLst>
                <a:tab pos="119063" algn="l"/>
              </a:tabLst>
            </a:pPr>
            <a:r>
              <a:rPr lang="en-US" sz="1000">
                <a:latin typeface="ZapfHumnst BT" pitchFamily="34" charset="0"/>
              </a:rPr>
              <a:t>Does your testing style rely more on already-defined tests or on exploration?</a:t>
            </a:r>
          </a:p>
          <a:p>
            <a:pPr marL="119063" indent="-119063">
              <a:buFontTx/>
              <a:buChar char="•"/>
              <a:tabLst>
                <a:tab pos="119063" algn="l"/>
              </a:tabLst>
            </a:pPr>
            <a:r>
              <a:rPr lang="en-US" sz="1000">
                <a:latin typeface="ZapfHumnst BT" pitchFamily="34" charset="0"/>
              </a:rPr>
              <a:t>Should test docs focus on what to test (objectives) or on how to test for it (procedures)?</a:t>
            </a:r>
          </a:p>
          <a:p>
            <a:pPr marL="119063" indent="-119063">
              <a:buFontTx/>
              <a:buChar char="•"/>
              <a:tabLst>
                <a:tab pos="119063" algn="l"/>
              </a:tabLst>
            </a:pPr>
            <a:r>
              <a:rPr lang="en-US" sz="1000">
                <a:latin typeface="ZapfHumnst BT" pitchFamily="34" charset="0"/>
              </a:rPr>
              <a:t>Should the docs ever control the testing project?</a:t>
            </a:r>
          </a:p>
          <a:p>
            <a:pPr marL="119063" indent="-119063">
              <a:buFontTx/>
              <a:buChar char="•"/>
              <a:tabLst>
                <a:tab pos="119063" algn="l"/>
              </a:tabLst>
            </a:pPr>
            <a:r>
              <a:rPr lang="en-US" sz="1000">
                <a:latin typeface="ZapfHumnst BT" pitchFamily="34" charset="0"/>
              </a:rPr>
              <a:t>If the documentation controls parts of the testing project, should that control come early or late in the project?</a:t>
            </a:r>
          </a:p>
          <a:p>
            <a:pPr marL="119063" indent="-119063">
              <a:buFontTx/>
              <a:buChar char="•"/>
              <a:tabLst>
                <a:tab pos="119063" algn="l"/>
              </a:tabLst>
            </a:pPr>
            <a:r>
              <a:rPr lang="en-US" sz="1000">
                <a:latin typeface="ZapfHumnst BT" pitchFamily="34" charset="0"/>
              </a:rPr>
              <a:t>Who are the primary readers of these test documents and how important are they?</a:t>
            </a:r>
          </a:p>
          <a:p>
            <a:pPr marL="119063" indent="-119063">
              <a:buFontTx/>
              <a:buChar char="•"/>
              <a:tabLst>
                <a:tab pos="119063" algn="l"/>
              </a:tabLst>
            </a:pPr>
            <a:r>
              <a:rPr lang="en-US" sz="1000">
                <a:latin typeface="ZapfHumnst BT" pitchFamily="34" charset="0"/>
              </a:rPr>
              <a:t>How much traceability do you need? What documents (specifications or requirements) are you tracing back to and who controls them?</a:t>
            </a:r>
          </a:p>
        </p:txBody>
      </p:sp>
      <p:sp>
        <p:nvSpPr>
          <p:cNvPr id="552964" name="Text Box 1028"/>
          <p:cNvSpPr txBox="1">
            <a:spLocks noChangeArrowheads="1"/>
          </p:cNvSpPr>
          <p:nvPr/>
        </p:nvSpPr>
        <p:spPr bwMode="auto">
          <a:xfrm>
            <a:off x="341313" y="1174041"/>
            <a:ext cx="1746250" cy="384575"/>
          </a:xfrm>
          <a:prstGeom prst="rect">
            <a:avLst/>
          </a:prstGeom>
          <a:noFill/>
          <a:ln w="9525">
            <a:noFill/>
            <a:miter lim="800000"/>
            <a:headEnd/>
            <a:tailEnd/>
          </a:ln>
          <a:effectLst/>
        </p:spPr>
        <p:txBody>
          <a:bodyPr lIns="106536" tIns="53268" rIns="106536" bIns="53268">
            <a:spAutoFit/>
          </a:bodyPr>
          <a:lstStyle/>
          <a:p>
            <a:pPr defTabSz="901700"/>
            <a:endParaRPr lang="en-US"/>
          </a:p>
        </p:txBody>
      </p:sp>
      <p:sp>
        <p:nvSpPr>
          <p:cNvPr id="552965" name="Text Box 1029"/>
          <p:cNvSpPr txBox="1">
            <a:spLocks noChangeArrowheads="1"/>
          </p:cNvSpPr>
          <p:nvPr/>
        </p:nvSpPr>
        <p:spPr bwMode="auto">
          <a:xfrm>
            <a:off x="196850" y="1302918"/>
            <a:ext cx="2165350" cy="8141972"/>
          </a:xfrm>
          <a:prstGeom prst="rect">
            <a:avLst/>
          </a:prstGeom>
          <a:noFill/>
          <a:ln w="9525">
            <a:noFill/>
            <a:miter lim="800000"/>
            <a:headEnd/>
            <a:tailEnd/>
          </a:ln>
          <a:effectLst/>
        </p:spPr>
        <p:txBody>
          <a:bodyPr lIns="107950" tIns="53975" rIns="107950" bIns="53975">
            <a:spAutoFit/>
          </a:bodyPr>
          <a:lstStyle/>
          <a:p>
            <a:r>
              <a:rPr lang="en-US">
                <a:latin typeface="ZapfHumnst BT" pitchFamily="34" charset="0"/>
              </a:rPr>
              <a:t>This discussion is most relevant for those testing groups who think about specific types of tasks or artifacts.</a:t>
            </a:r>
          </a:p>
          <a:p>
            <a:endParaRPr lang="en-US">
              <a:latin typeface="ZapfHumnst BT" pitchFamily="34" charset="0"/>
            </a:endParaRPr>
          </a:p>
          <a:p>
            <a:r>
              <a:rPr lang="en-US">
                <a:latin typeface="ZapfHumnst BT" pitchFamily="34" charset="0"/>
              </a:rPr>
              <a:t>In the RUP, we typically discuss the testing approach in terms of mitigation of risk. However, as we’ll see later, this is not the only approach to thinking about testing. </a:t>
            </a:r>
          </a:p>
          <a:p>
            <a:endParaRPr lang="en-US">
              <a:latin typeface="ZapfHumnst BT" pitchFamily="34" charset="0"/>
            </a:endParaRPr>
          </a:p>
          <a:p>
            <a:r>
              <a:rPr lang="en-US">
                <a:latin typeface="ZapfHumnst BT" pitchFamily="34" charset="0"/>
              </a:rPr>
              <a:t>When groups think in terms of test documentation artifacts, it is important to drill into the real requirements of those artifacts.</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57058" name="Rectangle 2"/>
          <p:cNvSpPr>
            <a:spLocks noGrp="1" noRot="1" noChangeAspect="1" noChangeArrowheads="1" noTextEdit="1"/>
          </p:cNvSpPr>
          <p:nvPr>
            <p:ph type="sldImg"/>
          </p:nvPr>
        </p:nvSpPr>
        <p:spPr>
          <a:ln/>
        </p:spPr>
      </p:sp>
      <p:sp>
        <p:nvSpPr>
          <p:cNvPr id="557060" name="Text Box 4"/>
          <p:cNvSpPr txBox="1">
            <a:spLocks noChangeArrowheads="1"/>
          </p:cNvSpPr>
          <p:nvPr/>
        </p:nvSpPr>
        <p:spPr bwMode="auto">
          <a:xfrm>
            <a:off x="584200" y="1197616"/>
            <a:ext cx="1778000" cy="6789632"/>
          </a:xfrm>
          <a:prstGeom prst="rect">
            <a:avLst/>
          </a:prstGeom>
          <a:noFill/>
          <a:ln w="9525">
            <a:noFill/>
            <a:miter lim="800000"/>
            <a:headEnd/>
            <a:tailEnd/>
          </a:ln>
          <a:effectLst/>
        </p:spPr>
        <p:txBody>
          <a:bodyPr lIns="63500" tIns="63500" rIns="63500" bIns="63500"/>
          <a:lstStyle/>
          <a:p>
            <a:r>
              <a:rPr lang="en-US">
                <a:latin typeface="ZapfHumnst BT" pitchFamily="34" charset="0"/>
              </a:rPr>
              <a:t>The purpose statement for test documentation should follow from the test mission statement.  </a:t>
            </a:r>
          </a:p>
          <a:p>
            <a:endParaRPr lang="en-US">
              <a:latin typeface="ZapfHumnst BT" pitchFamily="34" charset="0"/>
            </a:endParaRPr>
          </a:p>
          <a:p>
            <a:r>
              <a:rPr lang="en-US">
                <a:latin typeface="ZapfHumnst BT" pitchFamily="34" charset="0"/>
              </a:rPr>
              <a:t>Get explicit stakeholder agreement on the purpose and nature of documentation you are expected to produce.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88802" name="Rectangle 2"/>
          <p:cNvSpPr>
            <a:spLocks noGrp="1" noRot="1" noChangeAspect="1" noChangeArrowheads="1" noTextEdit="1"/>
          </p:cNvSpPr>
          <p:nvPr>
            <p:ph type="sldImg"/>
          </p:nvPr>
        </p:nvSpPr>
        <p:spPr bwMode="auto">
          <a:xfrm>
            <a:off x="2462213" y="833438"/>
            <a:ext cx="4040187" cy="3028950"/>
          </a:xfrm>
          <a:prstGeom prst="rect">
            <a:avLst/>
          </a:prstGeom>
          <a:solidFill>
            <a:srgbClr val="FFFFFF"/>
          </a:solidFill>
          <a:ln>
            <a:solidFill>
              <a:srgbClr val="000000"/>
            </a:solidFill>
            <a:miter lim="800000"/>
            <a:headEnd/>
            <a:tailEnd/>
          </a:ln>
        </p:spPr>
      </p:sp>
      <p:sp>
        <p:nvSpPr>
          <p:cNvPr id="588803" name="Rectangle 3"/>
          <p:cNvSpPr>
            <a:spLocks noGrp="1" noChangeArrowheads="1"/>
          </p:cNvSpPr>
          <p:nvPr>
            <p:ph type="body" idx="1"/>
          </p:nvPr>
        </p:nvSpPr>
        <p:spPr bwMode="auto">
          <a:xfrm>
            <a:off x="2438400" y="3922899"/>
            <a:ext cx="3973513" cy="4021915"/>
          </a:xfrm>
          <a:prstGeom prst="rect">
            <a:avLst/>
          </a:prstGeom>
          <a:noFill/>
          <a:ln>
            <a:miter lim="800000"/>
            <a:headEnd/>
            <a:tailEnd/>
          </a:ln>
        </p:spPr>
        <p:txBody>
          <a:bodyPr lIns="92866" tIns="46433" rIns="92866" bIns="46433"/>
          <a:lstStyle/>
          <a:p>
            <a:r>
              <a:rPr lang="en-US" sz="1000" b="1">
                <a:latin typeface="ZapfHumnst BT" pitchFamily="34" charset="0"/>
              </a:rPr>
              <a:t>Optional Exercise</a:t>
            </a:r>
          </a:p>
          <a:p>
            <a:r>
              <a:rPr lang="en-US" sz="1000" b="1">
                <a:latin typeface="ZapfHumnst BT" pitchFamily="34" charset="0"/>
              </a:rPr>
              <a:t>Regroup into your project teams and take ten minutes to discuss the exercise.  Write down the answer, so you can share it with the group.</a:t>
            </a:r>
          </a:p>
        </p:txBody>
      </p:sp>
      <p:sp>
        <p:nvSpPr>
          <p:cNvPr id="588804" name="Text Box 4"/>
          <p:cNvSpPr txBox="1">
            <a:spLocks noChangeArrowheads="1"/>
          </p:cNvSpPr>
          <p:nvPr/>
        </p:nvSpPr>
        <p:spPr bwMode="auto">
          <a:xfrm>
            <a:off x="584200" y="1213332"/>
            <a:ext cx="1778000" cy="6877646"/>
          </a:xfrm>
          <a:prstGeom prst="rect">
            <a:avLst/>
          </a:prstGeom>
          <a:noFill/>
          <a:ln w="9525">
            <a:noFill/>
            <a:miter lim="800000"/>
            <a:headEnd/>
            <a:tailEnd/>
          </a:ln>
          <a:effectLst/>
        </p:spPr>
        <p:txBody>
          <a:bodyPr lIns="64491" tIns="64491" rIns="64491" bIns="64491"/>
          <a:lstStyle/>
          <a:p>
            <a:pPr defTabSz="928688"/>
            <a:endParaRPr lang="en-US" b="1"/>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Principles of Software Testing for Testers Instructor Notes</a:t>
            </a:r>
          </a:p>
        </p:txBody>
      </p:sp>
      <p:sp>
        <p:nvSpPr>
          <p:cNvPr id="4" name="Rectangle 4"/>
          <p:cNvSpPr>
            <a:spLocks noGrp="1" noChangeArrowheads="1"/>
          </p:cNvSpPr>
          <p:nvPr>
            <p:ph type="ftr" sz="quarter" idx="4"/>
          </p:nvPr>
        </p:nvSpPr>
        <p:spPr>
          <a:ln/>
        </p:spPr>
        <p:txBody>
          <a:bodyPr/>
          <a:lstStyle/>
          <a:p>
            <a:r>
              <a:rPr lang="en-US"/>
              <a:t>Module 4 - Defining the Evaluation Mission</a:t>
            </a:r>
            <a:endParaRPr lang="en-US">
              <a:latin typeface="ZapfHumnst BT" pitchFamily="34" charset="0"/>
            </a:endParaRPr>
          </a:p>
        </p:txBody>
      </p:sp>
      <p:sp>
        <p:nvSpPr>
          <p:cNvPr id="590850" name="Rectangle 2"/>
          <p:cNvSpPr>
            <a:spLocks noGrp="1" noRot="1" noChangeAspect="1" noChangeArrowheads="1" noTextEdit="1"/>
          </p:cNvSpPr>
          <p:nvPr>
            <p:ph type="sldImg"/>
          </p:nvPr>
        </p:nvSpPr>
        <p:spPr>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831490" name="Rectangle 2"/>
          <p:cNvSpPr>
            <a:spLocks noGrp="1" noRot="1" noChangeAspect="1" noChangeArrowheads="1" noTextEdit="1"/>
          </p:cNvSpPr>
          <p:nvPr>
            <p:ph type="sldImg"/>
          </p:nvPr>
        </p:nvSpPr>
        <p:spPr bwMode="auto">
          <a:xfrm>
            <a:off x="2460625" y="831850"/>
            <a:ext cx="4041775" cy="3030538"/>
          </a:xfrm>
          <a:prstGeom prst="rect">
            <a:avLst/>
          </a:prstGeom>
          <a:solidFill>
            <a:srgbClr val="FFFFFF"/>
          </a:solidFill>
          <a:ln>
            <a:solidFill>
              <a:srgbClr val="000000"/>
            </a:solidFill>
            <a:miter lim="800000"/>
            <a:headEnd/>
            <a:tailEnd/>
          </a:ln>
        </p:spPr>
      </p:sp>
      <p:sp>
        <p:nvSpPr>
          <p:cNvPr id="831491" name="Text Box 3"/>
          <p:cNvSpPr txBox="1">
            <a:spLocks noChangeArrowheads="1"/>
          </p:cNvSpPr>
          <p:nvPr/>
        </p:nvSpPr>
        <p:spPr bwMode="auto">
          <a:xfrm>
            <a:off x="560388" y="1167655"/>
            <a:ext cx="1704975" cy="6627230"/>
          </a:xfrm>
          <a:prstGeom prst="rect">
            <a:avLst/>
          </a:prstGeom>
          <a:noFill/>
          <a:ln w="9525">
            <a:noFill/>
            <a:miter lim="800000"/>
            <a:headEnd/>
            <a:tailEnd/>
          </a:ln>
          <a:effectLst/>
        </p:spPr>
        <p:txBody>
          <a:bodyPr lIns="104871" tIns="52435" rIns="104871" bIns="52435"/>
          <a:lstStyle/>
          <a:p>
            <a:pPr defTabSz="887413"/>
            <a:r>
              <a:rPr lang="en-US" sz="1200">
                <a:latin typeface="Wingdings" pitchFamily="2" charset="2"/>
              </a:rPr>
              <a:t>6</a:t>
            </a:r>
            <a:r>
              <a:rPr lang="en-US" sz="1000">
                <a:latin typeface="ZapfHumnst BT" pitchFamily="34" charset="0"/>
              </a:rPr>
              <a:t> </a:t>
            </a:r>
            <a:r>
              <a:rPr lang="en-CA" sz="1000">
                <a:latin typeface="ZapfHumnst BT" pitchFamily="34" charset="0"/>
              </a:rPr>
              <a:t>Context</a:t>
            </a:r>
            <a:r>
              <a:rPr lang="en-US" sz="1000">
                <a:latin typeface="ZapfHumnst BT" pitchFamily="34" charset="0"/>
              </a:rPr>
              <a:t> Slide. </a:t>
            </a:r>
            <a:r>
              <a:rPr lang="en-CA" sz="1000">
                <a:latin typeface="ZapfHumnst BT" pitchFamily="34" charset="0"/>
              </a:rPr>
              <a:t>Avoid spending too much time here: </a:t>
            </a:r>
            <a:r>
              <a:rPr lang="en-US" sz="1000">
                <a:latin typeface="ZapfHumnst BT" pitchFamily="34" charset="0"/>
              </a:rPr>
              <a:t>spend </a:t>
            </a:r>
            <a:r>
              <a:rPr lang="en-CA" sz="1000">
                <a:latin typeface="ZapfHumnst BT" pitchFamily="34" charset="0"/>
              </a:rPr>
              <a:t>enough time to give the students a high-level understanding. Answer any related questions they have, then move on.</a:t>
            </a:r>
          </a:p>
          <a:p>
            <a:pPr defTabSz="887413"/>
            <a:endParaRPr lang="en-CA" sz="1000">
              <a:latin typeface="ZapfHumnst BT" pitchFamily="34" charset="0"/>
            </a:endParaRPr>
          </a:p>
          <a:p>
            <a:pPr defTabSz="887413"/>
            <a:r>
              <a:rPr lang="en-CA" sz="1000">
                <a:latin typeface="ZapfHumnst BT" pitchFamily="34" charset="0"/>
              </a:rPr>
              <a:t>The main point is to briefly explain the context and scope of this module relative to the rest of the course.</a:t>
            </a:r>
          </a:p>
          <a:p>
            <a:pPr defTabSz="887413"/>
            <a:endParaRPr lang="en-CA" sz="1000">
              <a:latin typeface="ZapfHumnst BT" pitchFamily="34" charset="0"/>
            </a:endParaRPr>
          </a:p>
          <a:p>
            <a:pPr defTabSz="887413"/>
            <a:r>
              <a:rPr lang="en-CA" sz="1000">
                <a:latin typeface="ZapfHumnst BT" pitchFamily="34" charset="0"/>
              </a:rPr>
              <a:t>Explain that the Test and Evaluate Workflow Detail will be delivered in two parts: the first focusing on Test Techniques, the second on Evaluating the results of the Tests.</a:t>
            </a:r>
          </a:p>
          <a:p>
            <a:pPr defTabSz="887413"/>
            <a:endParaRPr lang="en-CA" sz="1000">
              <a:latin typeface="ZapfHumnst BT" pitchFamily="34" charset="0"/>
            </a:endParaRPr>
          </a:p>
          <a:p>
            <a:pPr defTabSz="887413"/>
            <a:r>
              <a:rPr lang="en-CA" sz="1000">
                <a:latin typeface="ZapfHumnst BT" pitchFamily="34" charset="0"/>
              </a:rPr>
              <a:t>Explain briefly that Test &amp; Evaluate is the core RUP Workflow Detail for the Software Tester. Relate it back to the Define Evaluation Mission Workflow Detail in which Mission and Test Approach were discussed.</a:t>
            </a:r>
            <a:endParaRPr lang="en-US" sz="1000">
              <a:latin typeface="ZapfHumnst BT" pitchFamily="34" charset="0"/>
            </a:endParaRPr>
          </a:p>
        </p:txBody>
      </p:sp>
      <p:sp>
        <p:nvSpPr>
          <p:cNvPr id="831492" name="Rectangle 4"/>
          <p:cNvSpPr>
            <a:spLocks noGrp="1" noChangeArrowheads="1"/>
          </p:cNvSpPr>
          <p:nvPr>
            <p:ph type="body" idx="1"/>
          </p:nvPr>
        </p:nvSpPr>
        <p:spPr bwMode="auto">
          <a:xfrm>
            <a:off x="2514601" y="3938468"/>
            <a:ext cx="3973513" cy="4020520"/>
          </a:xfrm>
          <a:prstGeom prst="rect">
            <a:avLst/>
          </a:prstGeom>
          <a:noFill/>
          <a:ln>
            <a:miter lim="800000"/>
            <a:headEnd/>
            <a:tailEnd/>
          </a:ln>
        </p:spPr>
        <p:txBody>
          <a:bodyPr lIns="90041" tIns="45020" rIns="90041" bIns="45020"/>
          <a:lstStyle/>
          <a:p>
            <a:r>
              <a:rPr lang="en-US" sz="1000">
                <a:latin typeface="ZapfHumnst BT" pitchFamily="34" charset="0"/>
              </a:rPr>
              <a:t>The purpose of this workflow detail is to achieve appropriate breadth and depth of the test effort to enable a sufficient evaluation of the Target Test Items</a:t>
            </a:r>
            <a:r>
              <a:rPr lang="en-CA" sz="1000">
                <a:latin typeface="ZapfHumnst BT" pitchFamily="34" charset="0"/>
              </a:rPr>
              <a:t> </a:t>
            </a:r>
            <a:r>
              <a:rPr lang="en-US" sz="1000">
                <a:latin typeface="ZapfHumnst BT" pitchFamily="34" charset="0"/>
              </a:rPr>
              <a:t>—</a:t>
            </a:r>
            <a:r>
              <a:rPr lang="en-CA" sz="1000">
                <a:latin typeface="ZapfHumnst BT" pitchFamily="34" charset="0"/>
              </a:rPr>
              <a:t> </a:t>
            </a:r>
            <a:r>
              <a:rPr lang="en-US" sz="1000">
                <a:latin typeface="ZapfHumnst BT" pitchFamily="34" charset="0"/>
              </a:rPr>
              <a:t>where sufficient evaluation is governed by the Test Motivators and Evaluation Mission.</a:t>
            </a:r>
            <a:endParaRPr lang="en-CA" sz="1000">
              <a:latin typeface="ZapfHumnst BT" pitchFamily="34" charset="0"/>
            </a:endParaRPr>
          </a:p>
          <a:p>
            <a:r>
              <a:rPr lang="en-US" sz="1000">
                <a:latin typeface="ZapfHumnst BT" pitchFamily="34" charset="0"/>
              </a:rPr>
              <a:t>For each test cycle, this work is focused mainly on:</a:t>
            </a:r>
          </a:p>
          <a:p>
            <a:pPr marL="228600" lvl="1" indent="-114300">
              <a:buFontTx/>
              <a:buChar char="•"/>
            </a:pPr>
            <a:r>
              <a:rPr lang="en-US" sz="1000">
                <a:latin typeface="ZapfHumnst BT" pitchFamily="34" charset="0"/>
              </a:rPr>
              <a:t>Achieving suitable breadth and depth in the test and evaluation work </a:t>
            </a:r>
            <a:endParaRPr lang="en-CA" sz="1000">
              <a:latin typeface="ZapfHumnst BT" pitchFamily="34" charset="0"/>
            </a:endParaRPr>
          </a:p>
          <a:p>
            <a:r>
              <a:rPr lang="en-US" sz="1000">
                <a:latin typeface="ZapfHumnst BT" pitchFamily="34" charset="0"/>
              </a:rPr>
              <a:t>This is the heart of the test cycle, doing the testing itself and analyzing the results.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833538" name="Rectangle 2"/>
          <p:cNvSpPr>
            <a:spLocks noGrp="1" noRot="1" noChangeAspect="1" noChangeArrowheads="1" noTextEdit="1"/>
          </p:cNvSpPr>
          <p:nvPr>
            <p:ph type="sldImg"/>
          </p:nvPr>
        </p:nvSpPr>
        <p:spPr bwMode="auto">
          <a:xfrm>
            <a:off x="2460625" y="831850"/>
            <a:ext cx="4041775" cy="3030538"/>
          </a:xfrm>
          <a:prstGeom prst="rect">
            <a:avLst/>
          </a:prstGeom>
          <a:solidFill>
            <a:srgbClr val="FFFFFF"/>
          </a:solidFill>
          <a:ln>
            <a:solidFill>
              <a:srgbClr val="000000"/>
            </a:solidFill>
            <a:miter lim="800000"/>
            <a:headEnd/>
            <a:tailEnd/>
          </a:ln>
        </p:spPr>
      </p:sp>
      <p:sp>
        <p:nvSpPr>
          <p:cNvPr id="833539" name="Text Box 3"/>
          <p:cNvSpPr txBox="1">
            <a:spLocks noChangeArrowheads="1"/>
          </p:cNvSpPr>
          <p:nvPr/>
        </p:nvSpPr>
        <p:spPr bwMode="auto">
          <a:xfrm>
            <a:off x="560388" y="1167655"/>
            <a:ext cx="1704975" cy="6627230"/>
          </a:xfrm>
          <a:prstGeom prst="rect">
            <a:avLst/>
          </a:prstGeom>
          <a:noFill/>
          <a:ln w="9525">
            <a:noFill/>
            <a:miter lim="800000"/>
            <a:headEnd/>
            <a:tailEnd/>
          </a:ln>
          <a:effectLst/>
        </p:spPr>
        <p:txBody>
          <a:bodyPr lIns="104871" tIns="52435" rIns="104871" bIns="52435"/>
          <a:lstStyle/>
          <a:p>
            <a:pPr defTabSz="887413"/>
            <a:r>
              <a:rPr lang="en-US" sz="1200">
                <a:latin typeface="Wingdings" pitchFamily="2" charset="2"/>
              </a:rPr>
              <a:t>6</a:t>
            </a:r>
            <a:r>
              <a:rPr lang="en-US" sz="1000">
                <a:latin typeface="ZapfHumnst BT" pitchFamily="34" charset="0"/>
              </a:rPr>
              <a:t> </a:t>
            </a:r>
            <a:r>
              <a:rPr lang="en-CA" sz="1000">
                <a:latin typeface="ZapfHumnst BT" pitchFamily="34" charset="0"/>
              </a:rPr>
              <a:t>Context</a:t>
            </a:r>
            <a:r>
              <a:rPr lang="en-US" sz="1000">
                <a:latin typeface="ZapfHumnst BT" pitchFamily="34" charset="0"/>
              </a:rPr>
              <a:t> Slide. </a:t>
            </a:r>
            <a:r>
              <a:rPr lang="en-CA" sz="1000">
                <a:latin typeface="ZapfHumnst BT" pitchFamily="34" charset="0"/>
              </a:rPr>
              <a:t>Avoid spending too much time here: </a:t>
            </a:r>
            <a:r>
              <a:rPr lang="en-US" sz="1000">
                <a:latin typeface="ZapfHumnst BT" pitchFamily="34" charset="0"/>
              </a:rPr>
              <a:t>spend </a:t>
            </a:r>
            <a:r>
              <a:rPr lang="en-CA" sz="1000">
                <a:latin typeface="ZapfHumnst BT" pitchFamily="34" charset="0"/>
              </a:rPr>
              <a:t>enough time to help the students understand the concepts covered in this module in relation to the previous modules. Answer any related questions they have, then move on.</a:t>
            </a:r>
          </a:p>
          <a:p>
            <a:pPr defTabSz="887413"/>
            <a:endParaRPr lang="en-CA" sz="1000">
              <a:latin typeface="ZapfHumnst BT" pitchFamily="34" charset="0"/>
            </a:endParaRPr>
          </a:p>
          <a:p>
            <a:pPr defTabSz="887413"/>
            <a:r>
              <a:rPr lang="en-CA" sz="1000">
                <a:latin typeface="ZapfHumnst BT" pitchFamily="34" charset="0"/>
              </a:rPr>
              <a:t>Explain that this module covers the use of different test techniques to implement tests. Discuss how different test ideas may be best realized using very different techniques. Explain how the test ideas discussed in the earlier modules are key input to selecting the appropriate techniques.</a:t>
            </a:r>
          </a:p>
          <a:p>
            <a:pPr defTabSz="887413"/>
            <a:endParaRPr lang="en-CA" sz="1000">
              <a:latin typeface="ZapfHumnst BT" pitchFamily="34" charset="0"/>
            </a:endParaRPr>
          </a:p>
          <a:p>
            <a:pPr defTabSz="887413"/>
            <a:r>
              <a:rPr lang="en-CA" sz="1000">
                <a:latin typeface="ZapfHumnst BT" pitchFamily="34" charset="0"/>
              </a:rPr>
              <a:t>Note that the remaining items in this RUP workflow detail will be covered in the following module.</a:t>
            </a:r>
            <a:endParaRPr lang="en-US" sz="1000">
              <a:latin typeface="ZapfHumnst BT" pitchFamily="34" charset="0"/>
            </a:endParaRPr>
          </a:p>
        </p:txBody>
      </p:sp>
      <p:sp>
        <p:nvSpPr>
          <p:cNvPr id="833540" name="Rectangle 4"/>
          <p:cNvSpPr>
            <a:spLocks noGrp="1" noChangeArrowheads="1"/>
          </p:cNvSpPr>
          <p:nvPr>
            <p:ph type="body" idx="1"/>
          </p:nvPr>
        </p:nvSpPr>
        <p:spPr bwMode="auto">
          <a:xfrm>
            <a:off x="2503488" y="3938468"/>
            <a:ext cx="3973512" cy="4020520"/>
          </a:xfrm>
          <a:prstGeom prst="rect">
            <a:avLst/>
          </a:prstGeom>
          <a:noFill/>
          <a:ln>
            <a:miter lim="800000"/>
            <a:headEnd/>
            <a:tailEnd/>
          </a:ln>
        </p:spPr>
        <p:txBody>
          <a:bodyPr lIns="90655" tIns="45329" rIns="90655" bIns="45329"/>
          <a:lstStyle/>
          <a:p>
            <a:r>
              <a:rPr lang="en-CA" sz="1000">
                <a:latin typeface="ZapfHumnst BT" pitchFamily="34" charset="0"/>
              </a:rPr>
              <a:t>Here are the roles, activities and artifacts RUP focuses on in this work.</a:t>
            </a:r>
          </a:p>
          <a:p>
            <a:r>
              <a:rPr lang="en-CA" sz="1000">
                <a:latin typeface="ZapfHumnst BT" pitchFamily="34" charset="0"/>
              </a:rPr>
              <a:t>In earlier modules, we discussed how identifying test ideas is a useful way to reason about tests early in the lifecycle without needing to completely define each specific test.</a:t>
            </a:r>
          </a:p>
          <a:p>
            <a:r>
              <a:rPr lang="en-CA" sz="1000">
                <a:latin typeface="ZapfHumnst BT" pitchFamily="34" charset="0"/>
              </a:rPr>
              <a:t>In this module we’ll look at a selection of techniques that can be used to apply those test ideas.</a:t>
            </a:r>
          </a:p>
          <a:p>
            <a:r>
              <a:rPr lang="en-CA" sz="1000">
                <a:latin typeface="ZapfHumnst BT" pitchFamily="34" charset="0"/>
              </a:rPr>
              <a:t>In the next module, we’ll talk more about evaluating the output of the tests that have been run.</a:t>
            </a:r>
          </a:p>
          <a:p>
            <a:r>
              <a:rPr lang="en-CA" sz="1000">
                <a:latin typeface="ZapfHumnst BT" pitchFamily="34" charset="0"/>
              </a:rPr>
              <a:t>Note that diagram shows some grayed-out elements: these are additional testing elements that RUP provides guidance for which not covered directly in this course. You can found out more about these elements by consulting RUP directly.</a:t>
            </a:r>
            <a:endParaRPr lang="en-US" sz="1000">
              <a:latin typeface="ZapfHumnst BT"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43746" name="Rectangle 2"/>
          <p:cNvSpPr>
            <a:spLocks noGrp="1" noRot="1" noChangeAspect="1" noChangeArrowheads="1" noTextEdit="1"/>
          </p:cNvSpPr>
          <p:nvPr>
            <p:ph type="sldImg"/>
          </p:nvPr>
        </p:nvSpPr>
        <p:spPr>
          <a:ln/>
        </p:spPr>
      </p:sp>
      <p:sp>
        <p:nvSpPr>
          <p:cNvPr id="543748" name="Text Box 4"/>
          <p:cNvSpPr txBox="1">
            <a:spLocks noChangeArrowheads="1"/>
          </p:cNvSpPr>
          <p:nvPr/>
        </p:nvSpPr>
        <p:spPr bwMode="auto">
          <a:xfrm>
            <a:off x="341314" y="1173967"/>
            <a:ext cx="1895475" cy="6570089"/>
          </a:xfrm>
          <a:prstGeom prst="rect">
            <a:avLst/>
          </a:prstGeom>
          <a:noFill/>
          <a:ln w="9525">
            <a:noFill/>
            <a:miter lim="800000"/>
            <a:headEnd/>
            <a:tailEnd/>
          </a:ln>
          <a:effectLst/>
        </p:spPr>
        <p:txBody>
          <a:bodyPr lIns="105748" tIns="52874" rIns="105748" bIns="52874">
            <a:spAutoFit/>
          </a:bodyPr>
          <a:lstStyle/>
          <a:p>
            <a:pPr defTabSz="895350"/>
            <a:r>
              <a:rPr lang="en-US" sz="1000">
                <a:latin typeface="ZapfHumnst BT" pitchFamily="34" charset="0"/>
              </a:rPr>
              <a:t>When people talk about test techniques, it’s often hard to tell what they mean.  They use different words to mean the same thing, and the same words to mean different things.</a:t>
            </a:r>
          </a:p>
          <a:p>
            <a:pPr defTabSz="895350"/>
            <a:endParaRPr lang="en-US" sz="1000">
              <a:latin typeface="ZapfHumnst BT" pitchFamily="34" charset="0"/>
            </a:endParaRPr>
          </a:p>
          <a:p>
            <a:pPr defTabSz="895350"/>
            <a:r>
              <a:rPr lang="en-US" sz="1000" b="1">
                <a:latin typeface="ZapfHumnst BT" pitchFamily="34" charset="0"/>
              </a:rPr>
              <a:t>Class discussion exercise.  </a:t>
            </a:r>
            <a:r>
              <a:rPr lang="en-US" sz="1000">
                <a:latin typeface="ZapfHumnst BT" pitchFamily="34" charset="0"/>
              </a:rPr>
              <a:t>What’s the distinction among these three?  </a:t>
            </a:r>
          </a:p>
          <a:p>
            <a:pPr defTabSz="895350"/>
            <a:endParaRPr lang="en-US" sz="1000">
              <a:latin typeface="ZapfHumnst BT" pitchFamily="34" charset="0"/>
            </a:endParaRPr>
          </a:p>
          <a:p>
            <a:pPr defTabSz="895350"/>
            <a:r>
              <a:rPr lang="en-US" sz="1000">
                <a:latin typeface="ZapfHumnst BT" pitchFamily="34" charset="0"/>
              </a:rPr>
              <a:t>User testing involves testing with people who will be the users of the product. </a:t>
            </a:r>
          </a:p>
          <a:p>
            <a:pPr defTabSz="895350"/>
            <a:endParaRPr lang="en-US" sz="1000">
              <a:latin typeface="ZapfHumnst BT" pitchFamily="34" charset="0"/>
            </a:endParaRPr>
          </a:p>
          <a:p>
            <a:pPr defTabSz="895350"/>
            <a:r>
              <a:rPr lang="en-US" sz="1000">
                <a:latin typeface="ZapfHumnst BT" pitchFamily="34" charset="0"/>
              </a:rPr>
              <a:t>Usability testing looks at how easy the product is to learn and use. You might do this testing with end users but many usability tests (such as performance tests, or counts of the number of steps involved to complete a task) can be done by anyone.</a:t>
            </a:r>
          </a:p>
          <a:p>
            <a:pPr defTabSz="895350"/>
            <a:endParaRPr lang="en-US" sz="1000">
              <a:latin typeface="ZapfHumnst BT" pitchFamily="34" charset="0"/>
            </a:endParaRPr>
          </a:p>
          <a:p>
            <a:pPr defTabSz="895350"/>
            <a:r>
              <a:rPr lang="en-US" sz="1000">
                <a:latin typeface="ZapfHumnst BT" pitchFamily="34" charset="0"/>
              </a:rPr>
              <a:t>User interface testing involves testing the elements of the user interface, such as the menus and other controls.</a:t>
            </a:r>
          </a:p>
          <a:p>
            <a:pPr defTabSz="895350"/>
            <a:endParaRPr lang="en-US" sz="1000">
              <a:latin typeface="ZapfHumnst BT" pitchFamily="34" charset="0"/>
            </a:endParaRPr>
          </a:p>
          <a:p>
            <a:pPr defTabSz="895350"/>
            <a:r>
              <a:rPr lang="en-US" sz="1000">
                <a:latin typeface="ZapfHumnst BT" pitchFamily="34" charset="0"/>
              </a:rPr>
              <a:t>They’re not mutually exclusive.  Each focuses on a different dimension:</a:t>
            </a:r>
          </a:p>
          <a:p>
            <a:pPr marL="228600" lvl="1" indent="-114300" defTabSz="895350">
              <a:buFontTx/>
              <a:buChar char="•"/>
            </a:pPr>
            <a:r>
              <a:rPr lang="en-US" sz="1000">
                <a:latin typeface="ZapfHumnst BT" pitchFamily="34" charset="0"/>
              </a:rPr>
              <a:t>The </a:t>
            </a:r>
            <a:r>
              <a:rPr lang="en-US" sz="1000" i="1">
                <a:latin typeface="ZapfHumnst BT" pitchFamily="34" charset="0"/>
              </a:rPr>
              <a:t>tester</a:t>
            </a:r>
            <a:r>
              <a:rPr lang="en-US" sz="1000">
                <a:latin typeface="ZapfHumnst BT" pitchFamily="34" charset="0"/>
              </a:rPr>
              <a:t> who does the testing</a:t>
            </a:r>
          </a:p>
          <a:p>
            <a:pPr marL="228600" lvl="1" indent="-114300" defTabSz="895350">
              <a:buFontTx/>
              <a:buChar char="•"/>
            </a:pPr>
            <a:r>
              <a:rPr lang="en-US" sz="1000">
                <a:latin typeface="ZapfHumnst BT" pitchFamily="34" charset="0"/>
              </a:rPr>
              <a:t>The </a:t>
            </a:r>
            <a:r>
              <a:rPr lang="en-US" sz="1000" i="1">
                <a:latin typeface="ZapfHumnst BT" pitchFamily="34" charset="0"/>
              </a:rPr>
              <a:t>risk</a:t>
            </a:r>
            <a:r>
              <a:rPr lang="en-US" sz="1000">
                <a:latin typeface="ZapfHumnst BT" pitchFamily="34" charset="0"/>
              </a:rPr>
              <a:t> that the testing mitigates</a:t>
            </a:r>
          </a:p>
          <a:p>
            <a:pPr marL="228600" lvl="1" indent="-114300" defTabSz="895350">
              <a:buFontTx/>
              <a:buChar char="•"/>
            </a:pPr>
            <a:r>
              <a:rPr lang="en-US" sz="1000">
                <a:latin typeface="ZapfHumnst BT" pitchFamily="34" charset="0"/>
              </a:rPr>
              <a:t>The </a:t>
            </a:r>
            <a:r>
              <a:rPr lang="en-US" sz="1000" i="1">
                <a:latin typeface="ZapfHumnst BT" pitchFamily="34" charset="0"/>
              </a:rPr>
              <a:t>coverage desired</a:t>
            </a:r>
            <a:r>
              <a:rPr lang="en-US" sz="1000">
                <a:latin typeface="ZapfHumnst BT" pitchFamily="34" charset="0"/>
              </a:rPr>
              <a:t> from the testing </a:t>
            </a:r>
          </a:p>
          <a:p>
            <a:pPr defTabSz="895350">
              <a:buFontTx/>
              <a:buChar char="•"/>
            </a:pPr>
            <a:endParaRPr lang="en-US" sz="1000">
              <a:latin typeface="ZapfHumnst BT" pitchFamily="34" charset="0"/>
            </a:endParaRPr>
          </a:p>
          <a:p>
            <a:pPr defTabSz="895350"/>
            <a:r>
              <a:rPr lang="en-US" sz="1000">
                <a:latin typeface="ZapfHumnst BT" pitchFamily="34" charset="0"/>
              </a:rPr>
              <a:t>Now let’s generalize…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a:xfrm>
            <a:off x="2503488" y="3938468"/>
            <a:ext cx="3973512" cy="4022098"/>
          </a:xfrm>
        </p:spPr>
        <p:txBody>
          <a:bodyPr/>
          <a:lstStyle/>
          <a:p>
            <a:r>
              <a:rPr lang="en-US" sz="1000" b="1">
                <a:latin typeface="ZapfHumnst BT" pitchFamily="34" charset="0"/>
              </a:rPr>
              <a:t>Examples of the dimensions:</a:t>
            </a:r>
          </a:p>
          <a:p>
            <a:pPr marL="342900" lvl="1" indent="-228600">
              <a:buFontTx/>
              <a:buAutoNum type="arabicPeriod"/>
            </a:pPr>
            <a:r>
              <a:rPr lang="en-US" sz="1000" b="1" i="1">
                <a:latin typeface="ZapfHumnst BT" pitchFamily="34" charset="0"/>
              </a:rPr>
              <a:t>Testers</a:t>
            </a:r>
            <a:r>
              <a:rPr lang="en-US" sz="1000">
                <a:latin typeface="ZapfHumnst BT" pitchFamily="34" charset="0"/>
              </a:rPr>
              <a:t>: </a:t>
            </a:r>
            <a:r>
              <a:rPr lang="en-US" sz="1000" i="1" u="sng">
                <a:latin typeface="ZapfHumnst BT" pitchFamily="34" charset="0"/>
              </a:rPr>
              <a:t>User testing</a:t>
            </a:r>
            <a:r>
              <a:rPr lang="en-US" sz="1000">
                <a:latin typeface="ZapfHumnst BT" pitchFamily="34" charset="0"/>
              </a:rPr>
              <a:t> is focused on testing by members of your target market, people who would normally use the product.</a:t>
            </a:r>
          </a:p>
          <a:p>
            <a:pPr marL="342900" lvl="1" indent="-228600">
              <a:buFontTx/>
              <a:buAutoNum type="arabicPeriod"/>
            </a:pPr>
            <a:r>
              <a:rPr lang="en-US" sz="1000" b="1" i="1">
                <a:latin typeface="ZapfHumnst BT" pitchFamily="34" charset="0"/>
              </a:rPr>
              <a:t>Coverage</a:t>
            </a:r>
            <a:r>
              <a:rPr lang="en-US" sz="1000">
                <a:latin typeface="ZapfHumnst BT" pitchFamily="34" charset="0"/>
              </a:rPr>
              <a:t>: </a:t>
            </a:r>
            <a:r>
              <a:rPr lang="en-US" sz="1000" i="1" u="sng">
                <a:latin typeface="ZapfHumnst BT" pitchFamily="34" charset="0"/>
              </a:rPr>
              <a:t>User interface testing</a:t>
            </a:r>
            <a:r>
              <a:rPr lang="en-US" sz="1000">
                <a:latin typeface="ZapfHumnst BT" pitchFamily="34" charset="0"/>
              </a:rPr>
              <a:t> is focused on the elements of the user interface, such as the menus and other controls. Focusing on this testing involves testing every UI element.</a:t>
            </a:r>
          </a:p>
          <a:p>
            <a:pPr marL="342900" lvl="1" indent="-228600">
              <a:buFontTx/>
              <a:buAutoNum type="arabicPeriod"/>
            </a:pPr>
            <a:r>
              <a:rPr lang="en-US" sz="1000" b="1" i="1">
                <a:latin typeface="ZapfHumnst BT" pitchFamily="34" charset="0"/>
              </a:rPr>
              <a:t>Potential problems</a:t>
            </a:r>
            <a:r>
              <a:rPr lang="en-US" sz="1000">
                <a:latin typeface="ZapfHumnst BT" pitchFamily="34" charset="0"/>
              </a:rPr>
              <a:t>: Testing for </a:t>
            </a:r>
            <a:r>
              <a:rPr lang="en-US" sz="1000" i="1" u="sng">
                <a:latin typeface="ZapfHumnst BT" pitchFamily="34" charset="0"/>
              </a:rPr>
              <a:t>usability errors</a:t>
            </a:r>
            <a:r>
              <a:rPr lang="en-US" sz="1000">
                <a:latin typeface="ZapfHumnst BT" pitchFamily="34" charset="0"/>
              </a:rPr>
              <a:t> or other problems that would make people abandon the product or be unhappy with it.</a:t>
            </a:r>
          </a:p>
          <a:p>
            <a:pPr marL="342900" lvl="1" indent="-228600">
              <a:buFontTx/>
              <a:buAutoNum type="arabicPeriod"/>
            </a:pPr>
            <a:r>
              <a:rPr lang="en-US" sz="1000" b="1" i="1">
                <a:latin typeface="ZapfHumnst BT" pitchFamily="34" charset="0"/>
              </a:rPr>
              <a:t>Activities</a:t>
            </a:r>
            <a:r>
              <a:rPr lang="en-US" sz="1000">
                <a:latin typeface="ZapfHumnst BT" pitchFamily="34" charset="0"/>
              </a:rPr>
              <a:t>: Exploratory testing.</a:t>
            </a:r>
          </a:p>
          <a:p>
            <a:pPr marL="342900" lvl="1" indent="-228600">
              <a:buFontTx/>
              <a:buAutoNum type="arabicPeriod"/>
            </a:pPr>
            <a:r>
              <a:rPr lang="en-US" sz="1000" b="1" i="1">
                <a:latin typeface="ZapfHumnst BT" pitchFamily="34" charset="0"/>
              </a:rPr>
              <a:t>Evaluation</a:t>
            </a:r>
            <a:r>
              <a:rPr lang="en-US" sz="1000">
                <a:latin typeface="ZapfHumnst BT" pitchFamily="34" charset="0"/>
              </a:rPr>
              <a:t>: Comparison to a result provided by a known good program, a test oracle</a:t>
            </a:r>
            <a:r>
              <a:rPr lang="en-US" sz="1000" i="1">
                <a:latin typeface="ZapfHumnst BT" pitchFamily="34" charset="0"/>
              </a:rPr>
              <a:t>.</a:t>
            </a:r>
          </a:p>
          <a:p>
            <a:r>
              <a:rPr lang="en-US" sz="1000">
                <a:latin typeface="ZapfHumnst BT" pitchFamily="34" charset="0"/>
              </a:rPr>
              <a:t>Functional testing is roughly synonymous with “behavioral testing” or “black box” testing. The fundamental idea is that your testing is focused on the inputs that you give the program and the responses you get from it. A wide range of techniques fit within this general approach.</a:t>
            </a:r>
          </a:p>
        </p:txBody>
      </p:sp>
      <p:sp>
        <p:nvSpPr>
          <p:cNvPr id="549892"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107950" tIns="53975" rIns="107950" bIns="53975"/>
          <a:lstStyle/>
          <a:p>
            <a:r>
              <a:rPr lang="en-US" sz="1000">
                <a:latin typeface="ZapfHumnst BT" pitchFamily="34" charset="0"/>
              </a:rPr>
              <a:t>We just gave examples of the first three.  </a:t>
            </a:r>
          </a:p>
          <a:p>
            <a:endParaRPr lang="en-US" sz="1000">
              <a:latin typeface="ZapfHumnst BT" pitchFamily="34" charset="0"/>
            </a:endParaRPr>
          </a:p>
          <a:p>
            <a:r>
              <a:rPr lang="en-US" sz="1000">
                <a:latin typeface="ZapfHumnst BT" pitchFamily="34" charset="0"/>
              </a:rPr>
              <a:t>Activity based testing – examples here would be GUI regression test or exploratory testing.  </a:t>
            </a:r>
          </a:p>
          <a:p>
            <a:endParaRPr lang="en-US" sz="1000">
              <a:latin typeface="ZapfHumnst BT" pitchFamily="34" charset="0"/>
            </a:endParaRPr>
          </a:p>
          <a:p>
            <a:r>
              <a:rPr lang="en-US" sz="1000">
                <a:latin typeface="ZapfHumnst BT" pitchFamily="34" charset="0"/>
              </a:rPr>
              <a:t>Evaluation is about how you determine whether the test passed or failed – often this is called the oracle (in the Greek sense).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xfrm>
            <a:off x="2503488" y="3938468"/>
            <a:ext cx="3973512" cy="4022098"/>
          </a:xfrm>
        </p:spPr>
        <p:txBody>
          <a:bodyPr/>
          <a:lstStyle/>
          <a:p>
            <a:r>
              <a:rPr lang="en-US" sz="1000">
                <a:latin typeface="ZapfHumnst BT" pitchFamily="34" charset="0"/>
              </a:rPr>
              <a:t>No one uses all of these techniques. Some companies focus primarily on one of them (different ones for different companies). This is too narrow—problems that are easy to find under one technique are much harder to find under some others.</a:t>
            </a:r>
          </a:p>
          <a:p>
            <a:r>
              <a:rPr lang="en-US" sz="1000">
                <a:latin typeface="ZapfHumnst BT" pitchFamily="34" charset="0"/>
              </a:rPr>
              <a:t>We’ll walk through a selection of techniques, trying to get a sense of what it’s like to analyze a system through the eyes of a tester who focuses on one or another of these techniques. </a:t>
            </a:r>
          </a:p>
          <a:p>
            <a:r>
              <a:rPr lang="en-US" sz="1000">
                <a:latin typeface="ZapfHumnst BT" pitchFamily="34" charset="0"/>
              </a:rPr>
              <a:t>You might be tempted to try to add several of these approaches to your company’s repertoire at the same time. That may not be wise. You might be better off adding one technique, getting good at it, and then adding the next. Many highly effective groups focus on a few of these approaches, perhaps four, rather than trying to be excellent with all of them.</a:t>
            </a:r>
          </a:p>
        </p:txBody>
      </p:sp>
      <p:sp>
        <p:nvSpPr>
          <p:cNvPr id="551940"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pPr marL="119063" indent="-119063"/>
            <a:r>
              <a:rPr lang="en-US" sz="1000">
                <a:latin typeface="ZapfHumnst BT" pitchFamily="34" charset="0"/>
              </a:rPr>
              <a:t>Discussion points:</a:t>
            </a:r>
          </a:p>
          <a:p>
            <a:pPr marL="119063" indent="-119063">
              <a:buFontTx/>
              <a:buChar char="•"/>
            </a:pPr>
            <a:r>
              <a:rPr lang="en-US" sz="1000">
                <a:latin typeface="ZapfHumnst BT" pitchFamily="34" charset="0"/>
              </a:rPr>
              <a:t>Applicability of each technique based on phases in an iterative software development lifecycle</a:t>
            </a:r>
          </a:p>
          <a:p>
            <a:pPr marL="119063" indent="-119063">
              <a:buFontTx/>
              <a:buChar char="•"/>
            </a:pPr>
            <a:r>
              <a:rPr lang="en-US" sz="1000">
                <a:latin typeface="ZapfHumnst BT" pitchFamily="34" charset="0"/>
              </a:rPr>
              <a:t>Multiple techniques work</a:t>
            </a:r>
          </a:p>
          <a:p>
            <a:pPr marL="119063" indent="-119063">
              <a:buFontTx/>
              <a:buChar char="•"/>
            </a:pPr>
            <a:r>
              <a:rPr lang="en-US" sz="1000">
                <a:latin typeface="ZapfHumnst BT" pitchFamily="34" charset="0"/>
              </a:rPr>
              <a:t>Do simple tests first.</a:t>
            </a:r>
            <a:endParaRPr 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a:xfrm>
            <a:off x="2438400" y="3938468"/>
            <a:ext cx="3973513" cy="4022098"/>
          </a:xfrm>
        </p:spPr>
        <p:txBody>
          <a:bodyPr/>
          <a:lstStyle/>
          <a:p>
            <a:pPr eaLnBrk="0" hangingPunct="0">
              <a:lnSpc>
                <a:spcPct val="100000"/>
              </a:lnSpc>
              <a:spcBef>
                <a:spcPct val="0"/>
              </a:spcBef>
            </a:pPr>
            <a:r>
              <a:rPr lang="en-US" sz="1000" b="1">
                <a:latin typeface="ZapfHumnst BT" pitchFamily="34" charset="0"/>
              </a:rPr>
              <a:t>Facilitating and Recording Suggestions:</a:t>
            </a:r>
          </a:p>
          <a:p>
            <a:pPr eaLnBrk="0" hangingPunct="0">
              <a:lnSpc>
                <a:spcPct val="100000"/>
              </a:lnSpc>
              <a:spcBef>
                <a:spcPct val="0"/>
              </a:spcBef>
              <a:buFontTx/>
              <a:buChar char="•"/>
            </a:pPr>
            <a:r>
              <a:rPr lang="en-US" sz="1000">
                <a:latin typeface="ZapfHumnst BT" pitchFamily="34" charset="0"/>
              </a:rPr>
              <a:t>Exercise patience: Goal is to get lots of ideas.</a:t>
            </a:r>
          </a:p>
          <a:p>
            <a:pPr eaLnBrk="0" hangingPunct="0">
              <a:lnSpc>
                <a:spcPct val="100000"/>
              </a:lnSpc>
              <a:spcBef>
                <a:spcPct val="0"/>
              </a:spcBef>
              <a:buFontTx/>
              <a:buChar char="•"/>
            </a:pPr>
            <a:r>
              <a:rPr lang="en-US" sz="1000">
                <a:latin typeface="ZapfHumnst BT" pitchFamily="34" charset="0"/>
              </a:rPr>
              <a:t>Encourage non-speakers to speak.</a:t>
            </a:r>
          </a:p>
          <a:p>
            <a:pPr eaLnBrk="0" hangingPunct="0">
              <a:lnSpc>
                <a:spcPct val="100000"/>
              </a:lnSpc>
              <a:spcBef>
                <a:spcPct val="0"/>
              </a:spcBef>
              <a:buFontTx/>
              <a:buChar char="•"/>
            </a:pPr>
            <a:r>
              <a:rPr lang="en-US" sz="1000">
                <a:latin typeface="ZapfHumnst BT" pitchFamily="34" charset="0"/>
              </a:rPr>
              <a:t>Use multiple colors when recording</a:t>
            </a:r>
          </a:p>
          <a:p>
            <a:pPr eaLnBrk="0" hangingPunct="0">
              <a:lnSpc>
                <a:spcPct val="100000"/>
              </a:lnSpc>
              <a:spcBef>
                <a:spcPct val="0"/>
              </a:spcBef>
              <a:buFontTx/>
              <a:buChar char="•"/>
            </a:pPr>
            <a:r>
              <a:rPr lang="en-US" sz="1000">
                <a:latin typeface="ZapfHumnst BT" pitchFamily="34" charset="0"/>
              </a:rPr>
              <a:t>Echo the speaker’s words.</a:t>
            </a:r>
          </a:p>
          <a:p>
            <a:pPr eaLnBrk="0" hangingPunct="0">
              <a:lnSpc>
                <a:spcPct val="100000"/>
              </a:lnSpc>
              <a:spcBef>
                <a:spcPct val="0"/>
              </a:spcBef>
              <a:buFontTx/>
              <a:buChar char="•"/>
            </a:pPr>
            <a:r>
              <a:rPr lang="en-US" sz="1000">
                <a:latin typeface="ZapfHumnst BT" pitchFamily="34" charset="0"/>
              </a:rPr>
              <a:t>Record the speaker’s words</a:t>
            </a:r>
          </a:p>
          <a:p>
            <a:pPr eaLnBrk="0" hangingPunct="0">
              <a:lnSpc>
                <a:spcPct val="100000"/>
              </a:lnSpc>
              <a:spcBef>
                <a:spcPct val="0"/>
              </a:spcBef>
              <a:buFontTx/>
              <a:buChar char="•"/>
            </a:pPr>
            <a:r>
              <a:rPr lang="en-US" sz="1000">
                <a:latin typeface="ZapfHumnst BT" pitchFamily="34" charset="0"/>
              </a:rPr>
              <a:t>The rule of three 10’s—don’t cut off the brainstorm until there have been three 10 second (or longer) silent periods. Silent times during a brainstorm are useful—people are thinking.</a:t>
            </a:r>
          </a:p>
          <a:p>
            <a:pPr eaLnBrk="0" hangingPunct="0">
              <a:lnSpc>
                <a:spcPct val="100000"/>
              </a:lnSpc>
              <a:spcBef>
                <a:spcPct val="0"/>
              </a:spcBef>
              <a:buFontTx/>
              <a:buChar char="•"/>
            </a:pPr>
            <a:r>
              <a:rPr lang="en-US" sz="1000">
                <a:latin typeface="ZapfHumnst BT" pitchFamily="34" charset="0"/>
              </a:rPr>
              <a:t>Silence is OK.</a:t>
            </a:r>
          </a:p>
          <a:p>
            <a:pPr eaLnBrk="0" hangingPunct="0">
              <a:lnSpc>
                <a:spcPct val="100000"/>
              </a:lnSpc>
              <a:spcBef>
                <a:spcPct val="0"/>
              </a:spcBef>
              <a:buFontTx/>
              <a:buChar char="•"/>
            </a:pPr>
            <a:r>
              <a:rPr lang="en-US" sz="1000">
                <a:latin typeface="ZapfHumnst BT" pitchFamily="34" charset="0"/>
              </a:rPr>
              <a:t>Switch levels of analysis.</a:t>
            </a:r>
          </a:p>
          <a:p>
            <a:pPr eaLnBrk="0" hangingPunct="0">
              <a:lnSpc>
                <a:spcPct val="100000"/>
              </a:lnSpc>
              <a:spcBef>
                <a:spcPct val="0"/>
              </a:spcBef>
              <a:buFontTx/>
              <a:buChar char="•"/>
            </a:pPr>
            <a:r>
              <a:rPr lang="en-US" sz="1000">
                <a:latin typeface="ZapfHumnst BT" pitchFamily="34" charset="0"/>
              </a:rPr>
              <a:t>Some references:</a:t>
            </a:r>
          </a:p>
          <a:p>
            <a:pPr lvl="1" eaLnBrk="0" hangingPunct="0">
              <a:lnSpc>
                <a:spcPct val="100000"/>
              </a:lnSpc>
              <a:spcBef>
                <a:spcPct val="0"/>
              </a:spcBef>
              <a:buFontTx/>
              <a:buChar char="•"/>
            </a:pPr>
            <a:r>
              <a:rPr lang="en-US" sz="1000">
                <a:latin typeface="ZapfHumnst BT" pitchFamily="34" charset="0"/>
              </a:rPr>
              <a:t>S. Kaner, Lind, Toldi, Fisk &amp; Berger, </a:t>
            </a:r>
            <a:r>
              <a:rPr lang="en-US" sz="1000" i="1">
                <a:latin typeface="ZapfHumnst BT" pitchFamily="34" charset="0"/>
              </a:rPr>
              <a:t>Facilitator’s Guide to Participatory Decision-Making</a:t>
            </a:r>
          </a:p>
          <a:p>
            <a:pPr lvl="1" eaLnBrk="0" hangingPunct="0">
              <a:lnSpc>
                <a:spcPct val="100000"/>
              </a:lnSpc>
              <a:spcBef>
                <a:spcPct val="0"/>
              </a:spcBef>
              <a:buFontTx/>
              <a:buChar char="•"/>
            </a:pPr>
            <a:r>
              <a:rPr lang="en-US" sz="1000">
                <a:latin typeface="ZapfHumnst BT" pitchFamily="34" charset="0"/>
              </a:rPr>
              <a:t>Freedman &amp; Weinberg, </a:t>
            </a:r>
            <a:r>
              <a:rPr lang="en-US" sz="1000" i="1">
                <a:latin typeface="ZapfHumnst BT" pitchFamily="34" charset="0"/>
              </a:rPr>
              <a:t>Handbook of Walkthroughs, Inspections &amp; Technical Reviews</a:t>
            </a:r>
          </a:p>
          <a:p>
            <a:pPr lvl="1" eaLnBrk="0" hangingPunct="0">
              <a:lnSpc>
                <a:spcPct val="100000"/>
              </a:lnSpc>
              <a:spcBef>
                <a:spcPct val="0"/>
              </a:spcBef>
              <a:buFontTx/>
              <a:buChar char="•"/>
            </a:pPr>
            <a:r>
              <a:rPr lang="en-US" sz="1000">
                <a:latin typeface="ZapfHumnst BT" pitchFamily="34" charset="0"/>
              </a:rPr>
              <a:t>Doyle &amp; Straus, </a:t>
            </a:r>
            <a:r>
              <a:rPr lang="en-US" sz="1000" i="1">
                <a:latin typeface="ZapfHumnst BT" pitchFamily="34" charset="0"/>
              </a:rPr>
              <a:t>How to Make Meetings Work</a:t>
            </a:r>
            <a:r>
              <a:rPr lang="en-US" sz="1000">
                <a:latin typeface="ZapfHumnst BT" pitchFamily="34" charset="0"/>
              </a:rPr>
              <a:t>.</a:t>
            </a:r>
          </a:p>
          <a:p>
            <a:endParaRPr lang="en-US">
              <a:latin typeface="ZapfHumnst BT"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Principles of Software Testing for Testers Instructor Notes</a:t>
            </a:r>
          </a:p>
        </p:txBody>
      </p:sp>
      <p:sp>
        <p:nvSpPr>
          <p:cNvPr id="4"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841730"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45474" name="Rectangle 2"/>
          <p:cNvSpPr>
            <a:spLocks noGrp="1" noRot="1" noChangeAspect="1" noChangeArrowheads="1" noTextEdit="1"/>
          </p:cNvSpPr>
          <p:nvPr>
            <p:ph type="sldImg"/>
          </p:nvPr>
        </p:nvSpPr>
        <p:spPr bwMode="auto">
          <a:xfrm>
            <a:off x="2463800" y="835025"/>
            <a:ext cx="4037013" cy="3027363"/>
          </a:xfrm>
          <a:prstGeom prst="rect">
            <a:avLst/>
          </a:prstGeom>
          <a:solidFill>
            <a:srgbClr val="FFFFFF"/>
          </a:solidFill>
          <a:ln>
            <a:solidFill>
              <a:srgbClr val="000000"/>
            </a:solidFill>
            <a:miter lim="800000"/>
            <a:headEnd/>
            <a:tailEnd/>
          </a:ln>
        </p:spPr>
      </p:sp>
      <p:sp>
        <p:nvSpPr>
          <p:cNvPr id="745475" name="Rectangle 3"/>
          <p:cNvSpPr>
            <a:spLocks noGrp="1" noChangeArrowheads="1"/>
          </p:cNvSpPr>
          <p:nvPr>
            <p:ph type="body" idx="1"/>
          </p:nvPr>
        </p:nvSpPr>
        <p:spPr bwMode="auto">
          <a:xfrm>
            <a:off x="2505076" y="3938468"/>
            <a:ext cx="3971925" cy="4020520"/>
          </a:xfrm>
          <a:prstGeom prst="rect">
            <a:avLst/>
          </a:prstGeom>
          <a:noFill/>
          <a:ln>
            <a:miter lim="800000"/>
            <a:headEnd/>
            <a:tailEnd/>
          </a:ln>
        </p:spPr>
        <p:txBody>
          <a:bodyPr lIns="90032" tIns="45016" rIns="90032" bIns="45016"/>
          <a:lstStyle/>
          <a:p>
            <a:r>
              <a:rPr lang="en-US" sz="1000">
                <a:latin typeface="ZapfHumnst BT" pitchFamily="34" charset="0"/>
              </a:rPr>
              <a:t>In Module 3, we introduced the concept of RUP phases and iterations within the phases.  In considering and planning test techniques for an iteration, it is important to look at the techniques according to several characteristics.  </a:t>
            </a:r>
          </a:p>
          <a:p>
            <a:r>
              <a:rPr lang="en-US" sz="1000">
                <a:latin typeface="ZapfHumnst BT" pitchFamily="34" charset="0"/>
              </a:rPr>
              <a:t>The techniques that are appropriate in early iterations may lose their effectiveness in later iterations, when the software under test is more robust.  Similarly, techniques that are useful in late iterations may be inefficient if applied too early.</a:t>
            </a:r>
          </a:p>
        </p:txBody>
      </p:sp>
      <p:sp>
        <p:nvSpPr>
          <p:cNvPr id="745476" name="Text Box 4"/>
          <p:cNvSpPr txBox="1">
            <a:spLocks noChangeArrowheads="1"/>
          </p:cNvSpPr>
          <p:nvPr/>
        </p:nvSpPr>
        <p:spPr bwMode="auto">
          <a:xfrm>
            <a:off x="569913" y="1203947"/>
            <a:ext cx="1731962" cy="6829203"/>
          </a:xfrm>
          <a:prstGeom prst="rect">
            <a:avLst/>
          </a:prstGeom>
          <a:noFill/>
          <a:ln w="9525">
            <a:noFill/>
            <a:miter lim="800000"/>
            <a:headEnd/>
            <a:tailEnd/>
          </a:ln>
          <a:effectLst/>
        </p:spPr>
        <p:txBody>
          <a:bodyPr lIns="106500" tIns="53250" rIns="106500" bIns="53250"/>
          <a:lstStyle/>
          <a:p>
            <a:pPr defTabSz="901700">
              <a:spcBef>
                <a:spcPct val="50000"/>
              </a:spcBef>
            </a:pPr>
            <a:r>
              <a:rPr lang="en-US" sz="1000">
                <a:latin typeface="ZapfHumnst BT" pitchFamily="34" charset="0"/>
              </a:rPr>
              <a:t>This refers back to the introduction to the RUP in Module 3.</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96322"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696324"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Zip through this – where are we in the agenda slide only.</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90530" name="Rectangle 2"/>
          <p:cNvSpPr>
            <a:spLocks noGrp="1" noRot="1" noChangeAspect="1" noChangeArrowheads="1" noTextEdit="1"/>
          </p:cNvSpPr>
          <p:nvPr>
            <p:ph type="sldImg"/>
          </p:nvPr>
        </p:nvSpPr>
        <p:spPr>
          <a:ln/>
        </p:spPr>
      </p:sp>
      <p:sp>
        <p:nvSpPr>
          <p:cNvPr id="790532"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About these grids:</a:t>
            </a:r>
          </a:p>
          <a:p>
            <a:endParaRPr lang="en-US" sz="1000">
              <a:latin typeface="ZapfHumnst BT" pitchFamily="34" charset="0"/>
            </a:endParaRPr>
          </a:p>
          <a:p>
            <a:r>
              <a:rPr lang="en-US" sz="1000">
                <a:latin typeface="ZapfHumnst BT" pitchFamily="34" charset="0"/>
              </a:rPr>
              <a:t>They all have the same format, to help you compare and contract techniques.  However, for any one of the techniques, many of the characteristics are secondary, so they are in gray.  The primary characteristics are in yellow.</a:t>
            </a:r>
            <a:endParaRPr lang="en-US" sz="10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a:xfrm>
            <a:off x="2503488" y="3938468"/>
            <a:ext cx="3973512" cy="4022098"/>
          </a:xfrm>
        </p:spPr>
        <p:txBody>
          <a:bodyPr/>
          <a:lstStyle/>
          <a:p>
            <a:pPr marL="228600" indent="-228600"/>
            <a:r>
              <a:rPr lang="en-US" sz="1000">
                <a:latin typeface="ZapfHumnst BT" pitchFamily="34" charset="0"/>
              </a:rPr>
              <a:t>Some function testing tasks:</a:t>
            </a:r>
          </a:p>
          <a:p>
            <a:pPr marL="342900" lvl="1" indent="-228600">
              <a:buFontTx/>
              <a:buChar char="•"/>
            </a:pPr>
            <a:r>
              <a:rPr lang="en-US" sz="1000">
                <a:latin typeface="ZapfHumnst BT" pitchFamily="34" charset="0"/>
              </a:rPr>
              <a:t>Identify the program’s features / commands</a:t>
            </a:r>
          </a:p>
          <a:p>
            <a:pPr marL="576263" lvl="2" indent="-228600">
              <a:buFontTx/>
              <a:buChar char="•"/>
            </a:pPr>
            <a:r>
              <a:rPr lang="en-US" sz="1000">
                <a:latin typeface="ZapfHumnst BT" pitchFamily="34" charset="0"/>
              </a:rPr>
              <a:t>From specifications or the draft user manual</a:t>
            </a:r>
          </a:p>
          <a:p>
            <a:pPr marL="576263" lvl="2" indent="-228600">
              <a:buFontTx/>
              <a:buChar char="•"/>
            </a:pPr>
            <a:r>
              <a:rPr lang="en-US" sz="1000">
                <a:latin typeface="ZapfHumnst BT" pitchFamily="34" charset="0"/>
              </a:rPr>
              <a:t>From walking through the user interface</a:t>
            </a:r>
          </a:p>
          <a:p>
            <a:pPr marL="576263" lvl="2" indent="-228600">
              <a:buFontTx/>
              <a:buChar char="•"/>
            </a:pPr>
            <a:r>
              <a:rPr lang="en-US" sz="1000">
                <a:latin typeface="ZapfHumnst BT" pitchFamily="34" charset="0"/>
              </a:rPr>
              <a:t>From trying commands at the command line</a:t>
            </a:r>
          </a:p>
          <a:p>
            <a:pPr marL="576263" lvl="2" indent="-228600">
              <a:buFontTx/>
              <a:buChar char="•"/>
            </a:pPr>
            <a:r>
              <a:rPr lang="en-US" sz="1000">
                <a:latin typeface="ZapfHumnst BT" pitchFamily="34" charset="0"/>
              </a:rPr>
              <a:t>From searching the program or resource files for command names</a:t>
            </a:r>
          </a:p>
          <a:p>
            <a:pPr marL="342900" lvl="1" indent="-228600">
              <a:buFontTx/>
              <a:buChar char="•"/>
            </a:pPr>
            <a:r>
              <a:rPr lang="en-US" sz="1000">
                <a:latin typeface="ZapfHumnst BT" pitchFamily="34" charset="0"/>
              </a:rPr>
              <a:t>Identify variables used by the functions and test their boundaries.</a:t>
            </a:r>
          </a:p>
          <a:p>
            <a:pPr marL="342900" lvl="1" indent="-228600">
              <a:buFontTx/>
              <a:buChar char="•"/>
            </a:pPr>
            <a:r>
              <a:rPr lang="en-US" sz="1000">
                <a:latin typeface="ZapfHumnst BT" pitchFamily="34" charset="0"/>
              </a:rPr>
              <a:t>Identify environmental variables that may constrain the function under test.</a:t>
            </a:r>
          </a:p>
          <a:p>
            <a:pPr marL="342900" lvl="1" indent="-228600">
              <a:buFontTx/>
              <a:buChar char="•"/>
            </a:pPr>
            <a:r>
              <a:rPr lang="en-US" sz="1000">
                <a:latin typeface="ZapfHumnst BT" pitchFamily="34" charset="0"/>
              </a:rPr>
              <a:t>Use each function in a mainstream way (positive testing) and push it in as many ways as possible, as hard as possible.</a:t>
            </a:r>
          </a:p>
          <a:p>
            <a:pPr marL="228600" indent="-228600"/>
            <a:r>
              <a:rPr lang="en-US" sz="1000">
                <a:latin typeface="ZapfHumnst BT" pitchFamily="34" charset="0"/>
              </a:rPr>
              <a:t>	Many companies use a function testing approach early in testing, to check whether the basic functionality of the program is present and reasonably stable.</a:t>
            </a:r>
          </a:p>
          <a:p>
            <a:pPr marL="228600" indent="-228600"/>
            <a:endParaRPr lang="en-US" sz="1000" b="1">
              <a:latin typeface="ZapfHumnst BT" pitchFamily="34" charset="0"/>
            </a:endParaRPr>
          </a:p>
          <a:p>
            <a:pPr marL="228600" indent="-228600"/>
            <a:r>
              <a:rPr lang="en-US" sz="1000" b="1">
                <a:latin typeface="ZapfHumnst BT" pitchFamily="34" charset="0"/>
              </a:rPr>
              <a:t>Take Home Exercise (~1 Hour)</a:t>
            </a:r>
          </a:p>
          <a:p>
            <a:pPr marL="228600" indent="-228600">
              <a:buFontTx/>
              <a:buAutoNum type="arabicPeriod"/>
            </a:pPr>
            <a:r>
              <a:rPr lang="en-US" sz="1000">
                <a:latin typeface="ZapfHumnst BT" pitchFamily="34" charset="0"/>
              </a:rPr>
              <a:t>Agree on a familiar part of a familiar program for everyone to use (e.g. the Bullets and Numbering command in MS Word).</a:t>
            </a:r>
          </a:p>
          <a:p>
            <a:pPr marL="228600" indent="-228600">
              <a:buFontTx/>
              <a:buAutoNum type="arabicPeriod"/>
            </a:pPr>
            <a:r>
              <a:rPr lang="en-US" sz="1000">
                <a:latin typeface="ZapfHumnst BT" pitchFamily="34" charset="0"/>
              </a:rPr>
              <a:t>Break into pairs, with one computer per pair.</a:t>
            </a:r>
          </a:p>
          <a:p>
            <a:pPr marL="228600" indent="-228600">
              <a:buFontTx/>
              <a:buAutoNum type="arabicPeriod"/>
            </a:pPr>
            <a:r>
              <a:rPr lang="en-US" sz="1000">
                <a:latin typeface="ZapfHumnst BT" pitchFamily="34" charset="0"/>
              </a:rPr>
              <a:t>Go through the function testing tasks above and make notes.</a:t>
            </a:r>
          </a:p>
          <a:p>
            <a:pPr marL="228600" indent="-228600">
              <a:buFontTx/>
              <a:buAutoNum type="arabicPeriod"/>
            </a:pPr>
            <a:r>
              <a:rPr lang="en-US" sz="1000">
                <a:latin typeface="ZapfHumnst BT" pitchFamily="34" charset="0"/>
              </a:rPr>
              <a:t>Photocopy your notes, share with other teams and discuss.</a:t>
            </a:r>
          </a:p>
          <a:p>
            <a:pPr marL="228600" indent="-228600">
              <a:buFontTx/>
              <a:buAutoNum type="arabicPeriod"/>
            </a:pPr>
            <a:endParaRPr lang="en-US" sz="1000">
              <a:latin typeface="ZapfHumnst BT" pitchFamily="34" charset="0"/>
            </a:endParaRPr>
          </a:p>
        </p:txBody>
      </p:sp>
      <p:sp>
        <p:nvSpPr>
          <p:cNvPr id="553988"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This is a coverage strategy.  Depending on your process, this may be done as part of developer unit testing or as part of the test team’s work.  </a:t>
            </a:r>
          </a:p>
          <a:p>
            <a:endParaRPr lang="en-US" sz="1000">
              <a:latin typeface="ZapfHumnst BT" pitchFamily="34" charset="0"/>
            </a:endParaRPr>
          </a:p>
          <a:p>
            <a:r>
              <a:rPr lang="en-US" sz="1000">
                <a:latin typeface="ZapfHumnst BT" pitchFamily="34" charset="0"/>
              </a:rPr>
              <a:t>There are strong reasons to ensure that developers do this well. The XUnit family of open-source tools have become very popular among developers who follow eXtreme Programming and Agile Methods as a way of doing function testing.</a:t>
            </a:r>
          </a:p>
          <a:p>
            <a:endParaRPr lang="en-US" sz="1000">
              <a:latin typeface="ZapfHumnst BT" pitchFamily="34" charset="0"/>
            </a:endParaRPr>
          </a:p>
          <a:p>
            <a:r>
              <a:rPr lang="en-US" sz="1000">
                <a:latin typeface="ZapfHumnst BT" pitchFamily="34" charset="0"/>
              </a:rPr>
              <a:t>Function Testing is a good initial test technique to ensure that you catch simple defects.  Using this strategy, you can say, “I don’t know if this product is any good, but none of the components is obviously broken.”  The weakness is that, by itself, function testing can miss inconsistencies, broken interactions, poor performance, poor user experience, etc.</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a:xfrm>
            <a:off x="2503488" y="3938468"/>
            <a:ext cx="3973512" cy="4022098"/>
          </a:xfrm>
        </p:spPr>
        <p:txBody>
          <a:bodyPr/>
          <a:lstStyle/>
          <a:p>
            <a:r>
              <a:rPr lang="en-US" sz="1000">
                <a:latin typeface="ZapfHumnst BT" pitchFamily="34" charset="0"/>
              </a:rPr>
              <a:t>Glenford J. Myers described equivalence analysis in </a:t>
            </a:r>
            <a:r>
              <a:rPr lang="en-US" sz="1000" i="1">
                <a:latin typeface="ZapfHumnst BT" pitchFamily="34" charset="0"/>
              </a:rPr>
              <a:t>The Art of Software Testing</a:t>
            </a:r>
            <a:r>
              <a:rPr lang="en-US" sz="1000">
                <a:latin typeface="ZapfHumnst BT" pitchFamily="34" charset="0"/>
              </a:rPr>
              <a:t> (1979).  It is an essential technique in the arsenal of virtually every professional tester.</a:t>
            </a:r>
          </a:p>
          <a:p>
            <a:r>
              <a:rPr lang="en-GB" sz="1000">
                <a:latin typeface="ZapfHumnst BT" pitchFamily="34" charset="0"/>
              </a:rPr>
              <a:t>To quote from RUP:</a:t>
            </a:r>
          </a:p>
          <a:p>
            <a:pPr marL="228600" lvl="1" fontAlgn="t"/>
            <a:r>
              <a:rPr lang="en-GB" sz="1000" b="1">
                <a:latin typeface="ZapfHumnst BT" pitchFamily="34" charset="0"/>
              </a:rPr>
              <a:t>Equivalence partitioning </a:t>
            </a:r>
            <a:r>
              <a:rPr lang="en-GB" sz="1000">
                <a:latin typeface="ZapfHumnst BT" pitchFamily="34" charset="0"/>
              </a:rPr>
              <a:t>is a technique for reducing the required number of tests.</a:t>
            </a:r>
            <a:r>
              <a:rPr lang="en-GB" sz="1000" b="1">
                <a:latin typeface="ZapfHumnst BT" pitchFamily="34" charset="0"/>
              </a:rPr>
              <a:t> </a:t>
            </a:r>
            <a:r>
              <a:rPr lang="en-GB" sz="1000">
                <a:latin typeface="ZapfHumnst BT" pitchFamily="34" charset="0"/>
              </a:rPr>
              <a:t>For every operation, you should identify the equivalence classes of the arguments and the object states. An </a:t>
            </a:r>
            <a:r>
              <a:rPr lang="en-GB" sz="1000" b="1">
                <a:latin typeface="ZapfHumnst BT" pitchFamily="34" charset="0"/>
              </a:rPr>
              <a:t>equivalence class</a:t>
            </a:r>
            <a:r>
              <a:rPr lang="en-GB" sz="1000">
                <a:latin typeface="ZapfHumnst BT" pitchFamily="34" charset="0"/>
              </a:rPr>
              <a:t> is a set of values for which an object is supposed to behave similarly. For example, a </a:t>
            </a:r>
            <a:r>
              <a:rPr lang="en-GB" sz="1000" b="1">
                <a:latin typeface="ZapfHumnst BT" pitchFamily="34" charset="0"/>
              </a:rPr>
              <a:t>Set</a:t>
            </a:r>
            <a:r>
              <a:rPr lang="en-GB" sz="1000">
                <a:latin typeface="ZapfHumnst BT" pitchFamily="34" charset="0"/>
              </a:rPr>
              <a:t> has three equivalence classes: </a:t>
            </a:r>
            <a:r>
              <a:rPr lang="en-GB" sz="1000" b="1">
                <a:latin typeface="ZapfHumnst BT" pitchFamily="34" charset="0"/>
              </a:rPr>
              <a:t>empty</a:t>
            </a:r>
            <a:r>
              <a:rPr lang="en-GB" sz="1000">
                <a:latin typeface="ZapfHumnst BT" pitchFamily="34" charset="0"/>
              </a:rPr>
              <a:t>, </a:t>
            </a:r>
            <a:r>
              <a:rPr lang="en-GB" sz="1000" b="1">
                <a:latin typeface="ZapfHumnst BT" pitchFamily="34" charset="0"/>
              </a:rPr>
              <a:t>some element, </a:t>
            </a:r>
            <a:r>
              <a:rPr lang="en-GB" sz="1000">
                <a:latin typeface="ZapfHumnst BT" pitchFamily="34" charset="0"/>
              </a:rPr>
              <a:t>and</a:t>
            </a:r>
            <a:r>
              <a:rPr lang="en-GB" sz="1000" b="1">
                <a:latin typeface="ZapfHumnst BT" pitchFamily="34" charset="0"/>
              </a:rPr>
              <a:t> full</a:t>
            </a:r>
            <a:r>
              <a:rPr lang="en-GB" sz="1000">
                <a:latin typeface="ZapfHumnst BT" pitchFamily="34" charset="0"/>
              </a:rPr>
              <a:t>.</a:t>
            </a:r>
          </a:p>
          <a:p>
            <a:endParaRPr lang="en-US" sz="1000">
              <a:latin typeface="ZapfHumnst BT"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a:xfrm>
            <a:off x="2503488" y="3929001"/>
            <a:ext cx="3973512" cy="4525451"/>
          </a:xfrm>
        </p:spPr>
        <p:txBody>
          <a:bodyPr/>
          <a:lstStyle/>
          <a:p>
            <a:r>
              <a:rPr lang="en-US" sz="1000">
                <a:latin typeface="ZapfHumnst BT" pitchFamily="34" charset="0"/>
                <a:cs typeface="Times New Roman" pitchFamily="18" charset="0"/>
              </a:rPr>
              <a:t>Prof. Kaner draws this comparison:</a:t>
            </a:r>
          </a:p>
          <a:p>
            <a:pPr marL="114300" lvl="1"/>
            <a:r>
              <a:rPr lang="en-US" sz="1000">
                <a:latin typeface="ZapfHumnst BT" pitchFamily="34" charset="0"/>
                <a:cs typeface="Times New Roman" pitchFamily="18" charset="0"/>
              </a:rPr>
              <a:t>Public opinion polls like Gallup apply the method of </a:t>
            </a:r>
            <a:r>
              <a:rPr lang="en-US" sz="1000" b="1">
                <a:latin typeface="ZapfHumnst BT" pitchFamily="34" charset="0"/>
                <a:cs typeface="Times New Roman" pitchFamily="18" charset="0"/>
              </a:rPr>
              <a:t>stratified sampling.</a:t>
            </a:r>
            <a:r>
              <a:rPr lang="en-US" sz="1000">
                <a:latin typeface="ZapfHumnst BT" pitchFamily="34" charset="0"/>
                <a:cs typeface="Times New Roman" pitchFamily="18" charset="0"/>
              </a:rPr>
              <a:t> Pollsters can call up 2000 people across the US and predict with some accuracy the results of the election. It’s not a random sample. They subdivide the population into equivalence classes. It’s not just people who make lots of money, people who make a fair amount of money, people who don’t make quite as much, and people who really should make a lot more. That’s one dimension, but we also have where people live, what their gender is, what their age is, what their race is, and what kind of car they drive as other variables. But we end up picking somebody who is a point on many different places – this kind of car, that age, and so forth, and we say they represent a bunch of other people who have this kind of car or this kind of income group, and so forth.  What you want </a:t>
            </a:r>
            <a:r>
              <a:rPr lang="en-US" sz="1000">
                <a:latin typeface="ZapfHumnst BT" pitchFamily="34" charset="0"/>
              </a:rPr>
              <a:t>as a representative -- the best representative from the point of view of pollsters -- is the most typical representative, t</a:t>
            </a:r>
            <a:r>
              <a:rPr lang="en-US" sz="1000">
                <a:latin typeface="ZapfHumnst BT" pitchFamily="34" charset="0"/>
                <a:cs typeface="Times New Roman" pitchFamily="18" charset="0"/>
              </a:rPr>
              <a:t>he one who would vote the way most of them would vote. </a:t>
            </a:r>
          </a:p>
          <a:p>
            <a:pPr marL="114300" lvl="1"/>
            <a:r>
              <a:rPr lang="en-US" sz="1000">
                <a:latin typeface="ZapfHumnst BT" pitchFamily="34" charset="0"/>
                <a:cs typeface="Times New Roman" pitchFamily="18" charset="0"/>
              </a:rPr>
              <a:t>They’re dividing the world 3 or 4 or 5 dimensionally, but they still end up with equivalence classes. And then they call up their list of 2000 great representatives and weight them according to how often that subgroup fits into the population and then predict on what these folks say what the whole subgroup would do. They actually take more than one representative from each subgroup just in case. </a:t>
            </a:r>
          </a:p>
          <a:p>
            <a:pPr marL="114300" lvl="1"/>
            <a:r>
              <a:rPr lang="en-US" sz="1000">
                <a:latin typeface="ZapfHumnst BT" pitchFamily="34" charset="0"/>
                <a:cs typeface="Times New Roman" pitchFamily="18" charset="0"/>
              </a:rPr>
              <a:t>That’s called stratified sampling. You divide your population into different strata, into different layers, and you make sure you sample from each one. We’re doing stratified sampling when we do equivalence class analysis.  These strata are just equivalence classes. The core difference between testing and Gallup-poll-type sampling is that, when we pick somebody in this case, we’re not looking for the test case that is most like everybody else, </a:t>
            </a:r>
            <a:r>
              <a:rPr lang="en-US" sz="1000" i="1">
                <a:latin typeface="ZapfHumnst BT" pitchFamily="34" charset="0"/>
                <a:cs typeface="Times New Roman" pitchFamily="18" charset="0"/>
              </a:rPr>
              <a:t>we’re looking for the one most likely to show a failure.</a:t>
            </a:r>
            <a:r>
              <a:rPr lang="en-US" sz="1000">
                <a:latin typeface="ZapfHumnst BT" pitchFamily="34" charset="0"/>
                <a:cs typeface="Times New Roman" pitchFamily="18" charset="0"/>
              </a:rPr>
              <a:t> </a:t>
            </a:r>
          </a:p>
          <a:p>
            <a:endParaRPr lang="en-US" sz="1000">
              <a:latin typeface="ZapfHumnst BT"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ln/>
        </p:spPr>
        <p:txBody>
          <a:bodyPr/>
          <a:lstStyle/>
          <a:p>
            <a:r>
              <a:rPr lang="en-US"/>
              <a:t>Principles of Software Testing for Testers Instructor Notes</a:t>
            </a:r>
          </a:p>
        </p:txBody>
      </p:sp>
      <p:sp>
        <p:nvSpPr>
          <p:cNvPr id="7"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76517" name="Rectangle 5"/>
          <p:cNvSpPr>
            <a:spLocks noGrp="1" noRot="1" noChangeAspect="1" noChangeArrowheads="1" noTextEdit="1"/>
          </p:cNvSpPr>
          <p:nvPr>
            <p:ph type="sldImg"/>
          </p:nvPr>
        </p:nvSpPr>
        <p:spPr>
          <a:ln/>
        </p:spPr>
      </p:sp>
      <p:sp>
        <p:nvSpPr>
          <p:cNvPr id="576518" name="Rectangle 6"/>
          <p:cNvSpPr>
            <a:spLocks noGrp="1" noChangeArrowheads="1"/>
          </p:cNvSpPr>
          <p:nvPr>
            <p:ph type="body" idx="1"/>
          </p:nvPr>
        </p:nvSpPr>
        <p:spPr>
          <a:xfrm>
            <a:off x="2503488" y="3938468"/>
            <a:ext cx="3973512" cy="4165687"/>
          </a:xfrm>
        </p:spPr>
        <p:txBody>
          <a:bodyPr/>
          <a:lstStyle/>
          <a:p>
            <a:pPr>
              <a:spcBef>
                <a:spcPct val="35000"/>
              </a:spcBef>
            </a:pPr>
            <a:r>
              <a:rPr lang="en-US" sz="1000" b="1">
                <a:latin typeface="ZapfHumnst BT" pitchFamily="34" charset="0"/>
              </a:rPr>
              <a:t>Some of the Key Tasks</a:t>
            </a:r>
          </a:p>
          <a:p>
            <a:pPr>
              <a:spcBef>
                <a:spcPct val="35000"/>
              </a:spcBef>
            </a:pPr>
            <a:r>
              <a:rPr lang="en-US" sz="1000">
                <a:latin typeface="ZapfHumnst BT" pitchFamily="34" charset="0"/>
              </a:rPr>
              <a:t>If you wanted to practice your domain testing skills, here are things that you would practice:</a:t>
            </a:r>
          </a:p>
          <a:p>
            <a:pPr marL="228600" lvl="1" indent="-114300">
              <a:spcBef>
                <a:spcPct val="35000"/>
              </a:spcBef>
              <a:buFontTx/>
              <a:buChar char="•"/>
            </a:pPr>
            <a:r>
              <a:rPr lang="en-US" sz="1000">
                <a:latin typeface="ZapfHumnst BT" pitchFamily="34" charset="0"/>
              </a:rPr>
              <a:t>Partitioning into equivalence classes</a:t>
            </a:r>
          </a:p>
          <a:p>
            <a:pPr marL="228600" lvl="1" indent="-114300">
              <a:spcBef>
                <a:spcPct val="35000"/>
              </a:spcBef>
              <a:buFontTx/>
              <a:buChar char="•"/>
            </a:pPr>
            <a:r>
              <a:rPr lang="en-US" sz="1000">
                <a:latin typeface="ZapfHumnst BT" pitchFamily="34" charset="0"/>
              </a:rPr>
              <a:t>Discovering best representatives of the sub-classes </a:t>
            </a:r>
          </a:p>
          <a:p>
            <a:pPr marL="228600" lvl="1" indent="-114300">
              <a:spcBef>
                <a:spcPct val="35000"/>
              </a:spcBef>
              <a:buFontTx/>
              <a:buChar char="•"/>
            </a:pPr>
            <a:r>
              <a:rPr lang="en-US" sz="1000">
                <a:latin typeface="ZapfHumnst BT" pitchFamily="34" charset="0"/>
              </a:rPr>
              <a:t>Combining tests of several fields</a:t>
            </a:r>
          </a:p>
          <a:p>
            <a:pPr marL="228600" lvl="1" indent="-114300">
              <a:spcBef>
                <a:spcPct val="35000"/>
              </a:spcBef>
              <a:buFontTx/>
              <a:buChar char="•"/>
            </a:pPr>
            <a:r>
              <a:rPr lang="en-US" sz="1000">
                <a:latin typeface="ZapfHumnst BT" pitchFamily="34" charset="0"/>
              </a:rPr>
              <a:t>Create boundary charts</a:t>
            </a:r>
          </a:p>
          <a:p>
            <a:pPr marL="228600" lvl="1" indent="-114300">
              <a:spcBef>
                <a:spcPct val="35000"/>
              </a:spcBef>
              <a:buFontTx/>
              <a:buChar char="•"/>
            </a:pPr>
            <a:r>
              <a:rPr lang="en-US" sz="1000">
                <a:latin typeface="ZapfHumnst BT" pitchFamily="34" charset="0"/>
              </a:rPr>
              <a:t>Find fields / variables / environmental conditions</a:t>
            </a:r>
          </a:p>
          <a:p>
            <a:pPr marL="228600" lvl="1" indent="-114300">
              <a:spcBef>
                <a:spcPct val="35000"/>
              </a:spcBef>
              <a:buFontTx/>
              <a:buChar char="•"/>
            </a:pPr>
            <a:r>
              <a:rPr lang="en-US" sz="1000">
                <a:latin typeface="ZapfHumnst BT" pitchFamily="34" charset="0"/>
              </a:rPr>
              <a:t>Identify constraints (non-independence) in the relationships among variables.</a:t>
            </a:r>
          </a:p>
          <a:p>
            <a:pPr>
              <a:spcBef>
                <a:spcPct val="35000"/>
              </a:spcBef>
            </a:pPr>
            <a:r>
              <a:rPr lang="en-US" sz="1000" b="1">
                <a:latin typeface="ZapfHumnst BT" pitchFamily="34" charset="0"/>
              </a:rPr>
              <a:t>Ideas for Exercises</a:t>
            </a:r>
          </a:p>
          <a:p>
            <a:pPr marL="228600" lvl="1" indent="-114300">
              <a:spcBef>
                <a:spcPct val="35000"/>
              </a:spcBef>
              <a:buFontTx/>
              <a:buChar char="•"/>
            </a:pPr>
            <a:r>
              <a:rPr lang="en-US" sz="1000">
                <a:latin typeface="ZapfHumnst BT" pitchFamily="34" charset="0"/>
              </a:rPr>
              <a:t>Find the biggest / smallest accepted value in a field</a:t>
            </a:r>
          </a:p>
          <a:p>
            <a:pPr marL="228600" lvl="1" indent="-114300">
              <a:spcBef>
                <a:spcPct val="35000"/>
              </a:spcBef>
              <a:buFontTx/>
              <a:buChar char="•"/>
            </a:pPr>
            <a:r>
              <a:rPr lang="en-US" sz="1000">
                <a:latin typeface="ZapfHumnst BT" pitchFamily="34" charset="0"/>
              </a:rPr>
              <a:t>Find the biggest / smallest value that fits in a field</a:t>
            </a:r>
          </a:p>
          <a:p>
            <a:pPr marL="228600" lvl="1" indent="-114300">
              <a:spcBef>
                <a:spcPct val="35000"/>
              </a:spcBef>
              <a:buFontTx/>
              <a:buChar char="•"/>
            </a:pPr>
            <a:r>
              <a:rPr lang="en-US" sz="1000">
                <a:latin typeface="ZapfHumnst BT" pitchFamily="34" charset="0"/>
              </a:rPr>
              <a:t>Partition fields</a:t>
            </a:r>
          </a:p>
          <a:p>
            <a:pPr marL="228600" lvl="1" indent="-114300">
              <a:spcBef>
                <a:spcPct val="35000"/>
              </a:spcBef>
              <a:buFontTx/>
              <a:buChar char="•"/>
            </a:pPr>
            <a:r>
              <a:rPr lang="en-US" sz="1000">
                <a:latin typeface="ZapfHumnst BT" pitchFamily="34" charset="0"/>
              </a:rPr>
              <a:t>Read specifications to determine the actual boundaries</a:t>
            </a:r>
          </a:p>
          <a:p>
            <a:pPr marL="228600" lvl="1" indent="-114300">
              <a:spcBef>
                <a:spcPct val="35000"/>
              </a:spcBef>
              <a:buFontTx/>
              <a:buChar char="•"/>
            </a:pPr>
            <a:r>
              <a:rPr lang="en-US" sz="1000">
                <a:latin typeface="ZapfHumnst BT" pitchFamily="34" charset="0"/>
              </a:rPr>
              <a:t>Create boundary charts for several variables</a:t>
            </a:r>
          </a:p>
          <a:p>
            <a:pPr marL="228600" lvl="1" indent="-114300">
              <a:spcBef>
                <a:spcPct val="35000"/>
              </a:spcBef>
              <a:buFontTx/>
              <a:buChar char="•"/>
            </a:pPr>
            <a:r>
              <a:rPr lang="en-US" sz="1000">
                <a:latin typeface="ZapfHumnst BT" pitchFamily="34" charset="0"/>
              </a:rPr>
              <a:t>Create standard domain testing charts for different types of variables</a:t>
            </a:r>
          </a:p>
          <a:p>
            <a:pPr marL="228600" lvl="1" indent="-114300">
              <a:spcBef>
                <a:spcPct val="35000"/>
              </a:spcBef>
              <a:buFontTx/>
              <a:buChar char="•"/>
            </a:pPr>
            <a:r>
              <a:rPr lang="en-US" sz="1000">
                <a:latin typeface="ZapfHumnst BT" pitchFamily="34" charset="0"/>
              </a:rPr>
              <a:t>For finding variables, see notes on function testing</a:t>
            </a:r>
          </a:p>
          <a:p>
            <a:pPr>
              <a:spcBef>
                <a:spcPct val="35000"/>
              </a:spcBef>
            </a:pPr>
            <a:r>
              <a:rPr lang="en-US" sz="1000" b="1">
                <a:latin typeface="ZapfHumnst BT" pitchFamily="34" charset="0"/>
              </a:rPr>
              <a:t>Further reading</a:t>
            </a:r>
          </a:p>
          <a:p>
            <a:pPr>
              <a:spcBef>
                <a:spcPct val="35000"/>
              </a:spcBef>
            </a:pPr>
            <a:r>
              <a:rPr lang="en-US" sz="1000">
                <a:latin typeface="ZapfHumnst BT" pitchFamily="34" charset="0"/>
              </a:rPr>
              <a:t>The classic issue with Equivalence Analysis is combinatorial explosion – you get too many test cases.  One technique worth learning for reducing the combinations is All Pairs.  See </a:t>
            </a:r>
            <a:r>
              <a:rPr lang="en-US" sz="1000" i="1">
                <a:latin typeface="ZapfHumnst BT" pitchFamily="34" charset="0"/>
              </a:rPr>
              <a:t>Lessons Learned</a:t>
            </a:r>
            <a:r>
              <a:rPr lang="en-US" sz="1000">
                <a:latin typeface="ZapfHumnst BT" pitchFamily="34" charset="0"/>
              </a:rPr>
              <a:t>, pp. 52-58.</a:t>
            </a:r>
          </a:p>
        </p:txBody>
      </p:sp>
      <p:sp>
        <p:nvSpPr>
          <p:cNvPr id="576516"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This is a stratified sampling technique.</a:t>
            </a:r>
          </a:p>
          <a:p>
            <a:endParaRPr lang="en-US" sz="1000">
              <a:latin typeface="ZapfHumnst BT" pitchFamily="34" charset="0"/>
            </a:endParaRPr>
          </a:p>
        </p:txBody>
      </p:sp>
      <p:sp>
        <p:nvSpPr>
          <p:cNvPr id="576519" name="Text Box 7"/>
          <p:cNvSpPr txBox="1">
            <a:spLocks noChangeArrowheads="1"/>
          </p:cNvSpPr>
          <p:nvPr/>
        </p:nvSpPr>
        <p:spPr bwMode="auto">
          <a:xfrm>
            <a:off x="5524304" y="3256811"/>
            <a:ext cx="952697" cy="293670"/>
          </a:xfrm>
          <a:prstGeom prst="rect">
            <a:avLst/>
          </a:prstGeom>
          <a:noFill/>
          <a:ln w="9525">
            <a:noFill/>
            <a:miter lim="800000"/>
            <a:headEnd/>
            <a:tailEnd/>
          </a:ln>
          <a:effectLst/>
        </p:spPr>
        <p:txBody>
          <a:bodyPr wrap="none" lIns="107950" tIns="53975" rIns="107950" bIns="53975">
            <a:spAutoFit/>
          </a:bodyPr>
          <a:lstStyle/>
          <a:p>
            <a:pPr algn="r"/>
            <a:r>
              <a:rPr lang="en-US" sz="1200">
                <a:solidFill>
                  <a:schemeClr val="bg1"/>
                </a:solidFill>
              </a:rPr>
              <a:t>continued…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a:xfrm>
            <a:off x="2503488" y="3938468"/>
            <a:ext cx="3973512" cy="4022098"/>
          </a:xfrm>
        </p:spPr>
        <p:txBody>
          <a:bodyPr lIns="91436" tIns="45718" rIns="91436" bIns="45718"/>
          <a:lstStyle/>
          <a:p>
            <a:r>
              <a:rPr lang="en-US" sz="1000" b="1">
                <a:latin typeface="ZapfHumnst BT" pitchFamily="34" charset="0"/>
              </a:rPr>
              <a:t>Optional Exercise</a:t>
            </a:r>
          </a:p>
          <a:p>
            <a:endParaRPr lang="en-US" sz="1000" b="1">
              <a:latin typeface="ZapfHumnst BT"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a:xfrm>
            <a:off x="2503488" y="3930580"/>
            <a:ext cx="3973512" cy="4022097"/>
          </a:xfrm>
        </p:spPr>
        <p:txBody>
          <a:bodyPr/>
          <a:lstStyle/>
          <a:p>
            <a:r>
              <a:rPr lang="en-US" sz="1000" b="1">
                <a:latin typeface="ZapfHumnst BT" pitchFamily="34" charset="0"/>
              </a:rPr>
              <a:t>Optional Exercise</a:t>
            </a:r>
          </a:p>
          <a:p>
            <a:r>
              <a:rPr lang="en-US" sz="1000">
                <a:latin typeface="ZapfHumnst BT" pitchFamily="34" charset="0"/>
              </a:rPr>
              <a:t>Myers’ Triangle is probably the best known example of an equivalence problem.  It is typical of the cases one would examine for pure data analysis.  </a:t>
            </a:r>
          </a:p>
          <a:p>
            <a:endParaRPr lang="en-US" sz="1000">
              <a:latin typeface="ZapfHumnst BT" pitchFamily="34" charset="0"/>
            </a:endParaRPr>
          </a:p>
          <a:p>
            <a:r>
              <a:rPr lang="en-US" sz="1000">
                <a:latin typeface="ZapfHumnst BT" pitchFamily="34" charset="0"/>
              </a:rPr>
              <a:t>It is also characteristic of the analysis you would do for API testing, where a function takes a certain number of arguments and issues a return value.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524290" name="Rectangle 2"/>
          <p:cNvSpPr>
            <a:spLocks noGrp="1" noRot="1" noChangeAspect="1" noChangeArrowheads="1" noTextEdit="1"/>
          </p:cNvSpPr>
          <p:nvPr>
            <p:ph type="sldImg"/>
          </p:nvPr>
        </p:nvSpPr>
        <p:spPr>
          <a:ln/>
        </p:spPr>
      </p:sp>
      <p:sp>
        <p:nvSpPr>
          <p:cNvPr id="524293" name="Text Box 5"/>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a:latin typeface="ZapfHumnst BT" pitchFamily="34" charset="0"/>
              </a:rPr>
              <a:t>Do this as a group brainstorm exercise, according to the  brainstorming rules covered on the previous slide.</a:t>
            </a:r>
          </a:p>
          <a:p>
            <a:r>
              <a:rPr lang="en-US">
                <a:latin typeface="ZapfHumnst BT" pitchFamily="34" charset="0"/>
              </a:rPr>
              <a:t> </a:t>
            </a:r>
          </a:p>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a:xfrm>
            <a:off x="2503488" y="3938468"/>
            <a:ext cx="3973512" cy="4022098"/>
          </a:xfrm>
        </p:spPr>
        <p:txBody>
          <a:bodyPr/>
          <a:lstStyle/>
          <a:p>
            <a:r>
              <a:rPr lang="en-US" sz="1000">
                <a:latin typeface="ZapfHumnst BT" pitchFamily="34" charset="0"/>
              </a:rPr>
              <a:t>List 10 tests that you’d run that aren’t in Myers’ list:</a:t>
            </a:r>
          </a:p>
          <a:p>
            <a:pPr>
              <a:spcBef>
                <a:spcPct val="100000"/>
              </a:spcBef>
            </a:pPr>
            <a:r>
              <a:rPr lang="en-US" sz="1000">
                <a:latin typeface="ZapfHumnst BT" pitchFamily="34" charset="0"/>
              </a:rPr>
              <a:t>1.</a:t>
            </a:r>
          </a:p>
          <a:p>
            <a:pPr>
              <a:spcBef>
                <a:spcPct val="100000"/>
              </a:spcBef>
            </a:pPr>
            <a:r>
              <a:rPr lang="en-US" sz="1000">
                <a:latin typeface="ZapfHumnst BT" pitchFamily="34" charset="0"/>
              </a:rPr>
              <a:t>2.</a:t>
            </a:r>
          </a:p>
          <a:p>
            <a:pPr>
              <a:spcBef>
                <a:spcPct val="100000"/>
              </a:spcBef>
            </a:pPr>
            <a:r>
              <a:rPr lang="en-US" sz="1000">
                <a:latin typeface="ZapfHumnst BT" pitchFamily="34" charset="0"/>
              </a:rPr>
              <a:t>3.</a:t>
            </a:r>
          </a:p>
          <a:p>
            <a:pPr>
              <a:spcBef>
                <a:spcPct val="100000"/>
              </a:spcBef>
            </a:pPr>
            <a:r>
              <a:rPr lang="en-US" sz="1000">
                <a:latin typeface="ZapfHumnst BT" pitchFamily="34" charset="0"/>
              </a:rPr>
              <a:t>4.</a:t>
            </a:r>
          </a:p>
          <a:p>
            <a:pPr>
              <a:spcBef>
                <a:spcPct val="100000"/>
              </a:spcBef>
            </a:pPr>
            <a:r>
              <a:rPr lang="en-US" sz="1000">
                <a:latin typeface="ZapfHumnst BT" pitchFamily="34" charset="0"/>
              </a:rPr>
              <a:t>5.</a:t>
            </a:r>
          </a:p>
          <a:p>
            <a:pPr>
              <a:spcBef>
                <a:spcPct val="100000"/>
              </a:spcBef>
            </a:pPr>
            <a:r>
              <a:rPr lang="en-US" sz="1000">
                <a:latin typeface="ZapfHumnst BT" pitchFamily="34" charset="0"/>
              </a:rPr>
              <a:t>6.</a:t>
            </a:r>
          </a:p>
          <a:p>
            <a:pPr>
              <a:spcBef>
                <a:spcPct val="100000"/>
              </a:spcBef>
            </a:pPr>
            <a:r>
              <a:rPr lang="en-US" sz="1000">
                <a:latin typeface="ZapfHumnst BT" pitchFamily="34" charset="0"/>
              </a:rPr>
              <a:t>7.</a:t>
            </a:r>
          </a:p>
          <a:p>
            <a:pPr>
              <a:spcBef>
                <a:spcPct val="100000"/>
              </a:spcBef>
            </a:pPr>
            <a:r>
              <a:rPr lang="en-US" sz="1000">
                <a:latin typeface="ZapfHumnst BT" pitchFamily="34" charset="0"/>
              </a:rPr>
              <a:t>8.</a:t>
            </a:r>
          </a:p>
          <a:p>
            <a:pPr>
              <a:spcBef>
                <a:spcPct val="100000"/>
              </a:spcBef>
            </a:pPr>
            <a:r>
              <a:rPr lang="en-US" sz="1000">
                <a:latin typeface="ZapfHumnst BT" pitchFamily="34" charset="0"/>
              </a:rPr>
              <a:t>9.</a:t>
            </a:r>
          </a:p>
          <a:p>
            <a:pPr>
              <a:spcBef>
                <a:spcPct val="100000"/>
              </a:spcBef>
            </a:pPr>
            <a:r>
              <a:rPr lang="en-US" sz="1000">
                <a:latin typeface="ZapfHumnst BT" pitchFamily="34" charset="0"/>
              </a:rPr>
              <a:t>10.</a:t>
            </a:r>
          </a:p>
          <a:p>
            <a:endParaRPr lang="en-US" sz="1000">
              <a:latin typeface="ZapfHumnst BT"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16804" name="Rectangle 4"/>
          <p:cNvSpPr>
            <a:spLocks noGrp="1" noRot="1" noChangeAspect="1" noChangeArrowheads="1" noTextEdit="1"/>
          </p:cNvSpPr>
          <p:nvPr>
            <p:ph type="sldImg"/>
          </p:nvPr>
        </p:nvSpPr>
        <p:spPr>
          <a:ln/>
        </p:spPr>
      </p:sp>
      <p:sp>
        <p:nvSpPr>
          <p:cNvPr id="716806" name="Text Box 6"/>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Exercise guidelines:</a:t>
            </a:r>
          </a:p>
          <a:p>
            <a:endParaRPr lang="en-US" sz="1000">
              <a:latin typeface="ZapfHumnst BT" pitchFamily="34" charset="0"/>
            </a:endParaRPr>
          </a:p>
          <a:p>
            <a:r>
              <a:rPr lang="en-US" sz="1000" b="1">
                <a:latin typeface="ZapfHumnst BT" pitchFamily="34" charset="0"/>
              </a:rPr>
              <a:t>There are three exercises on equivalence classes.</a:t>
            </a:r>
            <a:r>
              <a:rPr lang="en-US" sz="1000">
                <a:latin typeface="ZapfHumnst BT" pitchFamily="34" charset="0"/>
              </a:rPr>
              <a:t>  Pick one to use in class and recommend the others as take-home assignments.  </a:t>
            </a:r>
          </a:p>
          <a:p>
            <a:endParaRPr lang="en-US" sz="1000">
              <a:latin typeface="ZapfHumnst BT" pitchFamily="34" charset="0"/>
            </a:endParaRPr>
          </a:p>
          <a:p>
            <a:r>
              <a:rPr lang="en-US" sz="1000">
                <a:latin typeface="ZapfHumnst BT" pitchFamily="34" charset="0"/>
              </a:rPr>
              <a:t>Discussions are in the accompanying word doc.</a:t>
            </a:r>
          </a:p>
          <a:p>
            <a:endParaRPr lang="en-US" sz="1000">
              <a:latin typeface="ZapfHumnst BT" pitchFamily="34" charset="0"/>
            </a:endParaRPr>
          </a:p>
        </p:txBody>
      </p:sp>
      <p:sp>
        <p:nvSpPr>
          <p:cNvPr id="716807" name="Rectangle 7"/>
          <p:cNvSpPr>
            <a:spLocks noGrp="1" noChangeArrowheads="1"/>
          </p:cNvSpPr>
          <p:nvPr>
            <p:ph type="body" idx="1"/>
          </p:nvPr>
        </p:nvSpPr>
        <p:spPr>
          <a:xfrm>
            <a:off x="2503488" y="3938468"/>
            <a:ext cx="3973512" cy="4022098"/>
          </a:xfrm>
          <a:noFill/>
          <a:ln/>
        </p:spPr>
        <p:txBody>
          <a:bodyPr/>
          <a:lstStyle/>
          <a:p>
            <a:r>
              <a:rPr lang="en-US" sz="1000" b="1">
                <a:latin typeface="ZapfHumnst BT" pitchFamily="34" charset="0"/>
              </a:rPr>
              <a:t>Optional Exercise</a:t>
            </a:r>
          </a:p>
          <a:p>
            <a:r>
              <a:rPr lang="en-US" sz="1000">
                <a:latin typeface="ZapfHumnst BT" pitchFamily="34" charset="0"/>
              </a:rPr>
              <a:t>This is a typical case with a broad range of values with issues of data type.  It is applicable for testing at the GUI or the API.</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a:xfrm>
            <a:off x="2503488" y="3938468"/>
            <a:ext cx="3973512" cy="4022098"/>
          </a:xfrm>
        </p:spPr>
        <p:txBody>
          <a:bodyPr/>
          <a:lstStyle/>
          <a:p>
            <a:pPr>
              <a:lnSpc>
                <a:spcPct val="90000"/>
              </a:lnSpc>
            </a:pPr>
            <a:r>
              <a:rPr lang="en-US" sz="1000" b="1">
                <a:latin typeface="ZapfHumnst BT" pitchFamily="34" charset="0"/>
              </a:rPr>
              <a:t>Common Tasks in Spec-Driven Testing</a:t>
            </a:r>
          </a:p>
          <a:p>
            <a:pPr marL="227013" lvl="1" indent="-112713">
              <a:lnSpc>
                <a:spcPct val="90000"/>
              </a:lnSpc>
              <a:buFontTx/>
              <a:buChar char="•"/>
            </a:pPr>
            <a:r>
              <a:rPr lang="en-US" sz="1000">
                <a:latin typeface="ZapfHumnst BT" pitchFamily="34" charset="0"/>
              </a:rPr>
              <a:t> Review specifications for</a:t>
            </a:r>
          </a:p>
          <a:p>
            <a:pPr marL="460375" lvl="2" indent="-119063">
              <a:lnSpc>
                <a:spcPct val="90000"/>
              </a:lnSpc>
              <a:buFontTx/>
              <a:buChar char="•"/>
            </a:pPr>
            <a:r>
              <a:rPr lang="en-US" sz="1000">
                <a:latin typeface="ZapfHumnst BT" pitchFamily="34" charset="0"/>
              </a:rPr>
              <a:t>Ambiguity</a:t>
            </a:r>
          </a:p>
          <a:p>
            <a:pPr marL="460375" lvl="2" indent="-119063">
              <a:lnSpc>
                <a:spcPct val="90000"/>
              </a:lnSpc>
              <a:buFontTx/>
              <a:buChar char="•"/>
            </a:pPr>
            <a:r>
              <a:rPr lang="en-US" sz="1000">
                <a:latin typeface="ZapfHumnst BT" pitchFamily="34" charset="0"/>
              </a:rPr>
              <a:t>Adequacy (it covers the issues)</a:t>
            </a:r>
          </a:p>
          <a:p>
            <a:pPr marL="460375" lvl="2" indent="-119063">
              <a:lnSpc>
                <a:spcPct val="90000"/>
              </a:lnSpc>
              <a:buFontTx/>
              <a:buChar char="•"/>
            </a:pPr>
            <a:r>
              <a:rPr lang="en-US" sz="1000">
                <a:latin typeface="ZapfHumnst BT" pitchFamily="34" charset="0"/>
              </a:rPr>
              <a:t>Correctness (it describes the program)</a:t>
            </a:r>
          </a:p>
          <a:p>
            <a:pPr marL="460375" lvl="2" indent="-119063">
              <a:lnSpc>
                <a:spcPct val="90000"/>
              </a:lnSpc>
              <a:buFontTx/>
              <a:buChar char="•"/>
            </a:pPr>
            <a:r>
              <a:rPr lang="en-US" sz="1000">
                <a:latin typeface="ZapfHumnst BT" pitchFamily="34" charset="0"/>
              </a:rPr>
              <a:t>Content (not a source of design errors)</a:t>
            </a:r>
          </a:p>
          <a:p>
            <a:pPr marL="460375" lvl="2" indent="-119063">
              <a:lnSpc>
                <a:spcPct val="90000"/>
              </a:lnSpc>
              <a:buFontTx/>
              <a:buChar char="•"/>
            </a:pPr>
            <a:r>
              <a:rPr lang="en-US" sz="1000">
                <a:latin typeface="ZapfHumnst BT" pitchFamily="34" charset="0"/>
              </a:rPr>
              <a:t>Testability support</a:t>
            </a:r>
          </a:p>
          <a:p>
            <a:pPr marL="227013" lvl="1" indent="-112713">
              <a:lnSpc>
                <a:spcPct val="90000"/>
              </a:lnSpc>
              <a:buFontTx/>
              <a:buChar char="•"/>
            </a:pPr>
            <a:r>
              <a:rPr lang="en-US" sz="1000">
                <a:latin typeface="ZapfHumnst BT" pitchFamily="34" charset="0"/>
              </a:rPr>
              <a:t>Create traceability matrices</a:t>
            </a:r>
          </a:p>
          <a:p>
            <a:pPr marL="227013" lvl="1" indent="-112713">
              <a:lnSpc>
                <a:spcPct val="90000"/>
              </a:lnSpc>
              <a:buFontTx/>
              <a:buChar char="•"/>
            </a:pPr>
            <a:r>
              <a:rPr lang="en-US" sz="1000">
                <a:latin typeface="ZapfHumnst BT" pitchFamily="34" charset="0"/>
              </a:rPr>
              <a:t>Document management (spec versions, file comparison utilities for comparing two spec versions, etc.)</a:t>
            </a:r>
          </a:p>
          <a:p>
            <a:pPr marL="227013" lvl="1" indent="-112713">
              <a:lnSpc>
                <a:spcPct val="90000"/>
              </a:lnSpc>
              <a:buFontTx/>
              <a:buChar char="•"/>
            </a:pPr>
            <a:r>
              <a:rPr lang="en-US" sz="1000">
                <a:latin typeface="ZapfHumnst BT" pitchFamily="34" charset="0"/>
              </a:rPr>
              <a:t>Participate in review meetings</a:t>
            </a:r>
          </a:p>
          <a:p>
            <a:pPr>
              <a:lnSpc>
                <a:spcPct val="90000"/>
              </a:lnSpc>
            </a:pPr>
            <a:r>
              <a:rPr lang="en-US" sz="1000" b="1">
                <a:latin typeface="ZapfHumnst BT" pitchFamily="34" charset="0"/>
              </a:rPr>
              <a:t>Ideas for Mixing Techniques</a:t>
            </a:r>
          </a:p>
          <a:p>
            <a:pPr eaLnBrk="0" hangingPunct="0">
              <a:lnSpc>
                <a:spcPct val="90000"/>
              </a:lnSpc>
            </a:pPr>
            <a:r>
              <a:rPr lang="en-US" sz="1000">
                <a:latin typeface="ZapfHumnst BT" pitchFamily="34" charset="0"/>
              </a:rPr>
              <a:t>Medical device and software makers provide an interesting example of a mixed strategy involving specification-based testing. The Food and Drug Administration requires that there be tests for every claim made about the product. Those tests are normally documented in full detail, and often automated.</a:t>
            </a:r>
          </a:p>
          <a:p>
            <a:pPr eaLnBrk="0" hangingPunct="0">
              <a:lnSpc>
                <a:spcPct val="90000"/>
              </a:lnSpc>
            </a:pPr>
            <a:r>
              <a:rPr lang="en-US" sz="1000">
                <a:latin typeface="ZapfHumnst BT" pitchFamily="34" charset="0"/>
              </a:rPr>
              <a:t>However, this is a minimum set, not the level of testing most companies use. Even if the product meets FDA standards, it may be unsafe. The company will therefore run many additional tests, often exploratory. These don’t have to be reported to the FDA unless they expose defects. (In which case, the tests are probably added to the regression test suite.)</a:t>
            </a:r>
          </a:p>
          <a:p>
            <a:pPr>
              <a:lnSpc>
                <a:spcPct val="90000"/>
              </a:lnSpc>
            </a:pPr>
            <a:endParaRPr lang="en-US" sz="1000">
              <a:latin typeface="ZapfHumnst BT" pitchFamily="34" charset="0"/>
            </a:endParaRPr>
          </a:p>
        </p:txBody>
      </p:sp>
      <p:sp>
        <p:nvSpPr>
          <p:cNvPr id="558084"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If you specify what your product is, then you need spec-driven tests.   You’d be crazy not to test that the claims you make are true.  (And you’d be creating a business problem for your company.)</a:t>
            </a:r>
          </a:p>
          <a:p>
            <a:endParaRPr lang="en-US" sz="1000">
              <a:latin typeface="ZapfHumnst BT" pitchFamily="34" charset="0"/>
            </a:endParaRPr>
          </a:p>
          <a:p>
            <a:r>
              <a:rPr lang="en-US" sz="1000">
                <a:latin typeface="ZapfHumnst BT" pitchFamily="34" charset="0"/>
              </a:rPr>
              <a:t>This is not </a:t>
            </a:r>
            <a:r>
              <a:rPr lang="en-US" sz="1000" i="1">
                <a:latin typeface="ZapfHumnst BT" pitchFamily="34" charset="0"/>
              </a:rPr>
              <a:t>all</a:t>
            </a:r>
            <a:r>
              <a:rPr lang="en-US" sz="1000">
                <a:latin typeface="ZapfHumnst BT" pitchFamily="34" charset="0"/>
              </a:rPr>
              <a:t> the testing you do, but it is not testing that you can skip.</a:t>
            </a:r>
          </a:p>
          <a:p>
            <a:endParaRPr lang="en-US" sz="10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a:xfrm>
            <a:off x="2503488" y="3938468"/>
            <a:ext cx="3973512" cy="4022098"/>
          </a:xfrm>
        </p:spPr>
        <p:txBody>
          <a:bodyPr/>
          <a:lstStyle/>
          <a:p>
            <a:r>
              <a:rPr lang="en-US" sz="1000">
                <a:latin typeface="ZapfHumnst BT" pitchFamily="34" charset="0"/>
              </a:rPr>
              <a:t>Some of the Skills Involved in Spec-Based Testing</a:t>
            </a:r>
          </a:p>
          <a:p>
            <a:pPr marL="227013" lvl="1" indent="-109538">
              <a:buFontTx/>
              <a:buChar char="•"/>
            </a:pPr>
            <a:r>
              <a:rPr lang="en-US" sz="1000">
                <a:latin typeface="ZapfHumnst BT" pitchFamily="34" charset="0"/>
              </a:rPr>
              <a:t>Understand the level of generality called for when testing a spec item. For example, imagine a field X:</a:t>
            </a:r>
          </a:p>
          <a:p>
            <a:pPr marL="460375" lvl="2" indent="-115888">
              <a:buFontTx/>
              <a:buChar char="•"/>
            </a:pPr>
            <a:r>
              <a:rPr lang="en-US" sz="1000">
                <a:latin typeface="ZapfHumnst BT" pitchFamily="34" charset="0"/>
              </a:rPr>
              <a:t>We could test a single use of X</a:t>
            </a:r>
          </a:p>
          <a:p>
            <a:pPr marL="460375" lvl="2" indent="-115888">
              <a:buFontTx/>
              <a:buChar char="•"/>
            </a:pPr>
            <a:r>
              <a:rPr lang="en-US" sz="1000">
                <a:latin typeface="ZapfHumnst BT" pitchFamily="34" charset="0"/>
              </a:rPr>
              <a:t>Or we could partition possible values of X and test boundary values</a:t>
            </a:r>
          </a:p>
          <a:p>
            <a:pPr marL="460375" lvl="2" indent="-115888">
              <a:buFontTx/>
              <a:buChar char="•"/>
            </a:pPr>
            <a:r>
              <a:rPr lang="en-US" sz="1000">
                <a:latin typeface="ZapfHumnst BT" pitchFamily="34" charset="0"/>
              </a:rPr>
              <a:t>Or we could test X in various scenarios</a:t>
            </a:r>
          </a:p>
          <a:p>
            <a:pPr marL="460375" lvl="2" indent="-115888">
              <a:buFontTx/>
              <a:buChar char="•"/>
            </a:pPr>
            <a:r>
              <a:rPr lang="en-US" sz="1000">
                <a:latin typeface="ZapfHumnst BT" pitchFamily="34" charset="0"/>
              </a:rPr>
              <a:t>Which is the right one?</a:t>
            </a:r>
          </a:p>
          <a:p>
            <a:pPr marL="227013" lvl="1" indent="-109538">
              <a:buFontTx/>
              <a:buChar char="•"/>
            </a:pPr>
            <a:r>
              <a:rPr lang="en-US" sz="1000">
                <a:latin typeface="ZapfHumnst BT" pitchFamily="34" charset="0"/>
              </a:rPr>
              <a:t>Ambiguity analysis</a:t>
            </a:r>
          </a:p>
          <a:p>
            <a:pPr marL="460375" lvl="2" indent="-115888">
              <a:buFontTx/>
              <a:buChar char="•"/>
            </a:pPr>
            <a:r>
              <a:rPr lang="en-US" sz="1000">
                <a:latin typeface="ZapfHumnst BT" pitchFamily="34" charset="0"/>
              </a:rPr>
              <a:t>Richard Bender teaches this well. If you can’t take his course, you can find notes based on his work in Rodney Wilson’s </a:t>
            </a:r>
            <a:r>
              <a:rPr lang="en-US" sz="1000" i="1">
                <a:latin typeface="ZapfHumnst BT" pitchFamily="34" charset="0"/>
              </a:rPr>
              <a:t>Software RX: Secrets of Engineering Quality Software </a:t>
            </a:r>
          </a:p>
          <a:p>
            <a:pPr marL="460375" lvl="2" indent="-115888">
              <a:buFontTx/>
              <a:buChar char="•"/>
            </a:pPr>
            <a:r>
              <a:rPr lang="en-US" sz="1000">
                <a:latin typeface="ZapfHumnst BT" pitchFamily="34" charset="0"/>
              </a:rPr>
              <a:t>Another book provides an excellent introduction to the ways in which statements can be ambiguous and provides lots of sample exercises: Cecile Cyrul Spector, </a:t>
            </a:r>
            <a:r>
              <a:rPr lang="en-US" sz="1000" i="1">
                <a:latin typeface="ZapfHumnst BT" pitchFamily="34" charset="0"/>
              </a:rPr>
              <a:t>Saying One Thing, Meaning Another : Activities for Clarifying Ambiguous Language</a:t>
            </a:r>
            <a:endParaRPr lang="en-US" sz="1000">
              <a:latin typeface="ZapfHumnst BT"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a:xfrm>
            <a:off x="2503488" y="3938468"/>
            <a:ext cx="3973512" cy="4022098"/>
          </a:xfrm>
        </p:spPr>
        <p:txBody>
          <a:bodyPr/>
          <a:lstStyle/>
          <a:p>
            <a:r>
              <a:rPr lang="en-US" sz="1000">
                <a:latin typeface="ZapfHumnst BT" pitchFamily="34" charset="0"/>
              </a:rPr>
              <a:t>The traceability matrix is a useful chart for showing what variables (or functions or specification items) are covered by what tests. </a:t>
            </a:r>
          </a:p>
          <a:p>
            <a:pPr marL="227013" lvl="1" indent="-109538">
              <a:buFontTx/>
              <a:buChar char="•"/>
            </a:pPr>
            <a:r>
              <a:rPr lang="en-US" sz="1000">
                <a:latin typeface="ZapfHumnst BT" pitchFamily="34" charset="0"/>
              </a:rPr>
              <a:t>The columns can show any type of test item, such as a function, a variable, an assertion in a specification or requirements document, a device that must be tested, any item that must be shown to have been tested.</a:t>
            </a:r>
          </a:p>
          <a:p>
            <a:pPr marL="227013" lvl="1" indent="-109538">
              <a:buFontTx/>
              <a:buChar char="•"/>
            </a:pPr>
            <a:r>
              <a:rPr lang="en-US" sz="1000">
                <a:latin typeface="ZapfHumnst BT" pitchFamily="34" charset="0"/>
              </a:rPr>
              <a:t>The rows are test cases.</a:t>
            </a:r>
          </a:p>
          <a:p>
            <a:pPr marL="227013" lvl="1" indent="-109538">
              <a:buFontTx/>
              <a:buChar char="•"/>
            </a:pPr>
            <a:r>
              <a:rPr lang="en-US" sz="1000">
                <a:latin typeface="ZapfHumnst BT" pitchFamily="34" charset="0"/>
              </a:rPr>
              <a:t>The cells show which test case tests which items.</a:t>
            </a:r>
          </a:p>
          <a:p>
            <a:pPr marL="227013" lvl="1" indent="-109538">
              <a:buFontTx/>
              <a:buChar char="•"/>
            </a:pPr>
            <a:r>
              <a:rPr lang="en-US" sz="1000">
                <a:latin typeface="ZapfHumnst BT" pitchFamily="34" charset="0"/>
              </a:rPr>
              <a:t>If a feature changes, you can quickly see which tests must be reanalyzed, probably rewritten.</a:t>
            </a:r>
          </a:p>
          <a:p>
            <a:pPr marL="227013" lvl="1" indent="-109538">
              <a:buFontTx/>
              <a:buChar char="•"/>
            </a:pPr>
            <a:r>
              <a:rPr lang="en-US" sz="1000">
                <a:latin typeface="ZapfHumnst BT" pitchFamily="34" charset="0"/>
              </a:rPr>
              <a:t>In general, you can trace back from a given item of interest to the tests that cover it.</a:t>
            </a:r>
          </a:p>
          <a:p>
            <a:pPr marL="227013" lvl="1" indent="-109538">
              <a:buFontTx/>
              <a:buChar char="•"/>
            </a:pPr>
            <a:r>
              <a:rPr lang="en-US" sz="1000" i="1">
                <a:latin typeface="ZapfHumnst BT" pitchFamily="34" charset="0"/>
              </a:rPr>
              <a:t>This doesn’t specify the tests, it merely maps their coverage.</a:t>
            </a:r>
          </a:p>
        </p:txBody>
      </p:sp>
      <p:sp>
        <p:nvSpPr>
          <p:cNvPr id="582660"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The variables might be requirements, documentation claims, contract items, whatever.</a:t>
            </a:r>
            <a:endParaRPr lang="en-US" sz="10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10658"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710659" name="Rectangle 3"/>
          <p:cNvSpPr>
            <a:spLocks noGrp="1" noChangeArrowheads="1"/>
          </p:cNvSpPr>
          <p:nvPr>
            <p:ph type="body" idx="1"/>
          </p:nvPr>
        </p:nvSpPr>
        <p:spPr bwMode="auto">
          <a:xfrm>
            <a:off x="2503488" y="3938468"/>
            <a:ext cx="3973512" cy="4022098"/>
          </a:xfrm>
          <a:prstGeom prst="rect">
            <a:avLst/>
          </a:prstGeom>
          <a:noFill/>
          <a:ln>
            <a:miter lim="800000"/>
            <a:headEnd/>
            <a:tailEnd/>
          </a:ln>
        </p:spPr>
        <p:txBody>
          <a:bodyPr lIns="91436" tIns="45718" rIns="91436" bIns="45718"/>
          <a:lstStyle/>
          <a:p>
            <a:pPr>
              <a:lnSpc>
                <a:spcPct val="90000"/>
              </a:lnSpc>
            </a:pPr>
            <a:r>
              <a:rPr lang="en-US" sz="1000" b="1">
                <a:latin typeface="ZapfHumnst BT" pitchFamily="34" charset="0"/>
              </a:rPr>
              <a:t>Optional Exercise</a:t>
            </a:r>
          </a:p>
          <a:p>
            <a:pPr eaLnBrk="0" hangingPunct="0">
              <a:lnSpc>
                <a:spcPct val="90000"/>
              </a:lnSpc>
            </a:pPr>
            <a:r>
              <a:rPr lang="en-US" sz="1000">
                <a:latin typeface="ZapfHumnst BT" pitchFamily="34" charset="0"/>
              </a:rPr>
              <a:t>Think about standards or expert documents as sources.  Imagine you’re testing a website.  Consider the difference between saying. </a:t>
            </a:r>
            <a:r>
              <a:rPr lang="en-CA" sz="1000">
                <a:latin typeface="ZapfHumnst BT" pitchFamily="34" charset="0"/>
              </a:rPr>
              <a:t> </a:t>
            </a:r>
            <a:r>
              <a:rPr lang="en-US" sz="1000">
                <a:latin typeface="ZapfHumnst BT" pitchFamily="34" charset="0"/>
              </a:rPr>
              <a:t>“I can’t navigate…” and saying “This site violates these principles of Jakob Nielsen’s </a:t>
            </a:r>
            <a:r>
              <a:rPr lang="en-US" sz="1000" i="1">
                <a:latin typeface="ZapfHumnst BT" pitchFamily="34" charset="0"/>
              </a:rPr>
              <a:t>Designing Web Usability</a:t>
            </a:r>
            <a:r>
              <a:rPr lang="en-US" sz="1000">
                <a:latin typeface="ZapfHumnst BT" pitchFamily="34" charset="0"/>
              </a:rPr>
              <a:t>…” </a:t>
            </a:r>
          </a:p>
          <a:p>
            <a:pPr eaLnBrk="0" hangingPunct="0">
              <a:lnSpc>
                <a:spcPct val="90000"/>
              </a:lnSpc>
            </a:pPr>
            <a:r>
              <a:rPr lang="en-US" sz="1000">
                <a:latin typeface="ZapfHumnst BT" pitchFamily="34" charset="0"/>
              </a:rPr>
              <a:t>Generally respected texts or standards may not necessarily be for your project, but they are useful.</a:t>
            </a:r>
          </a:p>
          <a:p>
            <a:pPr eaLnBrk="0" hangingPunct="0">
              <a:lnSpc>
                <a:spcPct val="90000"/>
              </a:lnSpc>
            </a:pPr>
            <a:r>
              <a:rPr lang="en-US" sz="1000">
                <a:latin typeface="ZapfHumnst BT" pitchFamily="34" charset="0"/>
              </a:rPr>
              <a:t>For example, if you criticize some aspect of the user interface, your criticism might be dismissed as “just your opinion.” But if you make the same criticism and then show that this aspect of the UI doesn’t conform to a published UI design guidelines document for your platform (there are several books available), the criticism will be taken more seriously. Even if the programmers and marketers don’t fix the problem that you identified, they will evaluate your report of the problem as credible and knowledgeable. </a:t>
            </a:r>
          </a:p>
          <a:p>
            <a:pPr eaLnBrk="0" hangingPunct="0">
              <a:lnSpc>
                <a:spcPct val="90000"/>
              </a:lnSpc>
            </a:pPr>
            <a:endParaRPr lang="en-US" sz="1000">
              <a:latin typeface="ZapfHumnst BT" pitchFamily="34" charset="0"/>
            </a:endParaRPr>
          </a:p>
          <a:p>
            <a:pPr>
              <a:lnSpc>
                <a:spcPct val="90000"/>
              </a:lnSpc>
            </a:pPr>
            <a:endParaRPr lang="en-US" sz="1000" b="1">
              <a:latin typeface="ZapfHumnst BT" pitchFamily="34" charset="0"/>
            </a:endParaRPr>
          </a:p>
        </p:txBody>
      </p:sp>
      <p:sp>
        <p:nvSpPr>
          <p:cNvPr id="710660"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498" tIns="63498" rIns="63498" bIns="63498"/>
          <a:lstStyle/>
          <a:p>
            <a:endParaRPr lang="en-US" sz="1000" b="1">
              <a:latin typeface="ZapfHumnst BT" pitchFamily="34" charset="0"/>
            </a:endParaRPr>
          </a:p>
          <a:p>
            <a:pPr>
              <a:buFontTx/>
              <a:buChar char="•"/>
            </a:pPr>
            <a:endParaRPr lang="en-US" sz="1000">
              <a:latin typeface="ZapfHumnst BT" pitchFamily="34" charset="0"/>
            </a:endParaRPr>
          </a:p>
          <a:p>
            <a:pPr>
              <a:buFontTx/>
              <a:buChar char="•"/>
            </a:pPr>
            <a:endParaRPr lang="en-US" sz="1000" b="1"/>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a:xfrm>
            <a:off x="2503488" y="3938468"/>
            <a:ext cx="3973512" cy="4022098"/>
          </a:xfrm>
        </p:spPr>
        <p:txBody>
          <a:bodyPr/>
          <a:lstStyle/>
          <a:p>
            <a:r>
              <a:rPr lang="en-US" sz="1000">
                <a:latin typeface="ZapfHumnst BT" pitchFamily="34" charset="0"/>
              </a:rPr>
              <a:t>No specification???</a:t>
            </a:r>
          </a:p>
          <a:p>
            <a:r>
              <a:rPr lang="en-US" sz="1000">
                <a:latin typeface="ZapfHumnst BT" pitchFamily="34" charset="0"/>
              </a:rPr>
              <a:t>Companies vary in the ways they develop software. Even companies that follow the Rational Unified Process will adapt RUP to their needs, and they may not do everything that you might expect them to do.</a:t>
            </a:r>
          </a:p>
          <a:p>
            <a:r>
              <a:rPr lang="en-US" sz="1000">
                <a:latin typeface="ZapfHumnst BT" pitchFamily="34" charset="0"/>
              </a:rPr>
              <a:t>Some companies write very concise specifications, or very incomplete ones, or they don’t update their specs as the project evolves. </a:t>
            </a:r>
          </a:p>
          <a:p>
            <a:r>
              <a:rPr lang="en-US" sz="1000">
                <a:latin typeface="ZapfHumnst BT" pitchFamily="34" charset="0"/>
              </a:rPr>
              <a:t>Testers have to know how to deal with the project as it is. Sometimes you will be able to influence the fundamental development style of the project, but often, you will have limited influence. In those cases, you still have to know how to do an effective job of testing.</a:t>
            </a:r>
          </a:p>
        </p:txBody>
      </p:sp>
      <p:sp>
        <p:nvSpPr>
          <p:cNvPr id="585732"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endParaRPr lang="en-US" sz="10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87779" name="Rectangle 3"/>
          <p:cNvSpPr>
            <a:spLocks noGrp="1" noChangeArrowheads="1"/>
          </p:cNvSpPr>
          <p:nvPr>
            <p:ph type="body" idx="1"/>
          </p:nvPr>
        </p:nvSpPr>
        <p:spPr>
          <a:xfrm>
            <a:off x="2503488" y="3938468"/>
            <a:ext cx="3973512" cy="4241427"/>
          </a:xfrm>
        </p:spPr>
        <p:txBody>
          <a:bodyPr/>
          <a:lstStyle/>
          <a:p>
            <a:pPr marL="117475" indent="-117475"/>
            <a:r>
              <a:rPr lang="en-US" sz="1000" b="1">
                <a:latin typeface="ZapfHumnst BT" pitchFamily="34" charset="0"/>
              </a:rPr>
              <a:t>Sources of information for spec-based testing</a:t>
            </a:r>
          </a:p>
          <a:p>
            <a:pPr marL="117475" indent="-117475">
              <a:buFontTx/>
              <a:buChar char="•"/>
            </a:pPr>
            <a:r>
              <a:rPr lang="en-US" sz="1000">
                <a:latin typeface="ZapfHumnst BT" pitchFamily="34" charset="0"/>
              </a:rPr>
              <a:t>Whatever specs exist</a:t>
            </a:r>
          </a:p>
          <a:p>
            <a:pPr marL="117475" indent="-117475">
              <a:buFontTx/>
              <a:buChar char="•"/>
            </a:pPr>
            <a:r>
              <a:rPr lang="en-US" sz="1000">
                <a:latin typeface="ZapfHumnst BT" pitchFamily="34" charset="0"/>
              </a:rPr>
              <a:t>Software change memos that come with new builds of the program</a:t>
            </a:r>
          </a:p>
          <a:p>
            <a:pPr marL="117475" indent="-117475">
              <a:buFontTx/>
              <a:buChar char="•"/>
            </a:pPr>
            <a:r>
              <a:rPr lang="en-US" sz="1000">
                <a:latin typeface="ZapfHumnst BT" pitchFamily="34" charset="0"/>
              </a:rPr>
              <a:t>User manual draft (and previous version’s manual)</a:t>
            </a:r>
          </a:p>
          <a:p>
            <a:pPr marL="117475" indent="-117475">
              <a:buFontTx/>
              <a:buChar char="•"/>
            </a:pPr>
            <a:r>
              <a:rPr lang="en-US" sz="1000">
                <a:latin typeface="ZapfHumnst BT" pitchFamily="34" charset="0"/>
              </a:rPr>
              <a:t>Product literature</a:t>
            </a:r>
          </a:p>
          <a:p>
            <a:pPr marL="117475" indent="-117475">
              <a:buFontTx/>
              <a:buChar char="•"/>
            </a:pPr>
            <a:r>
              <a:rPr lang="en-US" sz="1000">
                <a:latin typeface="ZapfHumnst BT" pitchFamily="34" charset="0"/>
              </a:rPr>
              <a:t>Published style guide and UI standards</a:t>
            </a:r>
          </a:p>
          <a:p>
            <a:pPr marL="117475" indent="-117475">
              <a:buFontTx/>
              <a:buChar char="•"/>
            </a:pPr>
            <a:r>
              <a:rPr lang="en-US" sz="1000">
                <a:latin typeface="ZapfHumnst BT" pitchFamily="34" charset="0"/>
              </a:rPr>
              <a:t>Published standards (such as C-language)</a:t>
            </a:r>
          </a:p>
          <a:p>
            <a:pPr marL="117475" indent="-117475">
              <a:buFontTx/>
              <a:buChar char="•"/>
            </a:pPr>
            <a:r>
              <a:rPr lang="en-US" sz="1000">
                <a:latin typeface="ZapfHumnst BT" pitchFamily="34" charset="0"/>
              </a:rPr>
              <a:t>3rd party product compatibility test suites</a:t>
            </a:r>
          </a:p>
          <a:p>
            <a:pPr marL="117475" indent="-117475">
              <a:buFontTx/>
              <a:buChar char="•"/>
            </a:pPr>
            <a:r>
              <a:rPr lang="en-US" sz="1000">
                <a:latin typeface="ZapfHumnst BT" pitchFamily="34" charset="0"/>
              </a:rPr>
              <a:t>Published regulations</a:t>
            </a:r>
          </a:p>
          <a:p>
            <a:pPr marL="117475" indent="-117475">
              <a:buFontTx/>
              <a:buChar char="•"/>
            </a:pPr>
            <a:r>
              <a:rPr lang="en-US" sz="1000">
                <a:latin typeface="ZapfHumnst BT" pitchFamily="34" charset="0"/>
              </a:rPr>
              <a:t>Internal memos (e.g. project mgr. to engineers, describing the feature definitions)</a:t>
            </a:r>
          </a:p>
          <a:p>
            <a:pPr marL="117475" indent="-117475">
              <a:buFontTx/>
              <a:buChar char="•"/>
            </a:pPr>
            <a:r>
              <a:rPr lang="en-US" sz="1000">
                <a:latin typeface="ZapfHumnst BT" pitchFamily="34" charset="0"/>
              </a:rPr>
              <a:t>Marketing presentations, selling the concept of the product to management</a:t>
            </a:r>
          </a:p>
          <a:p>
            <a:pPr marL="117475" indent="-117475">
              <a:buFontTx/>
              <a:buChar char="•"/>
            </a:pPr>
            <a:r>
              <a:rPr lang="en-US" sz="1000">
                <a:latin typeface="ZapfHumnst BT" pitchFamily="34" charset="0"/>
              </a:rPr>
              <a:t>Bug reports (responses to them)</a:t>
            </a:r>
          </a:p>
          <a:p>
            <a:pPr marL="117475" indent="-117475">
              <a:buFontTx/>
              <a:buChar char="•"/>
            </a:pPr>
            <a:r>
              <a:rPr lang="en-US" sz="1000">
                <a:latin typeface="ZapfHumnst BT" pitchFamily="34" charset="0"/>
              </a:rPr>
              <a:t>Reverse engineer the program.</a:t>
            </a:r>
          </a:p>
          <a:p>
            <a:pPr marL="117475" indent="-117475">
              <a:buFontTx/>
              <a:buChar char="•"/>
            </a:pPr>
            <a:r>
              <a:rPr lang="en-US" sz="1000">
                <a:latin typeface="ZapfHumnst BT" pitchFamily="34" charset="0"/>
              </a:rPr>
              <a:t>Interview people, such as</a:t>
            </a:r>
          </a:p>
          <a:p>
            <a:pPr marL="344488" lvl="1" indent="-112713">
              <a:buFontTx/>
              <a:buChar char="•"/>
            </a:pPr>
            <a:r>
              <a:rPr lang="en-US" sz="1000">
                <a:latin typeface="ZapfHumnst BT" pitchFamily="34" charset="0"/>
              </a:rPr>
              <a:t>development lead, tech writer, customer service, subject matter experts, project manager</a:t>
            </a:r>
          </a:p>
          <a:p>
            <a:pPr marL="117475" indent="-117475">
              <a:buFontTx/>
              <a:buChar char="•"/>
            </a:pPr>
            <a:r>
              <a:rPr lang="en-US" sz="1000">
                <a:latin typeface="ZapfHumnst BT" pitchFamily="34" charset="0"/>
              </a:rPr>
              <a:t>Look at header files, source code, database table definitions</a:t>
            </a:r>
          </a:p>
          <a:p>
            <a:pPr marL="117475" indent="-117475">
              <a:buFontTx/>
              <a:buChar char="•"/>
            </a:pPr>
            <a:r>
              <a:rPr lang="en-US" sz="1000">
                <a:latin typeface="ZapfHumnst BT" pitchFamily="34" charset="0"/>
              </a:rPr>
              <a:t>Specs and bug lists for all 3rd party tools that you use</a:t>
            </a:r>
          </a:p>
        </p:txBody>
      </p:sp>
      <p:sp>
        <p:nvSpPr>
          <p:cNvPr id="587780" name="Text Box 4"/>
          <p:cNvSpPr txBox="1">
            <a:spLocks noChangeArrowheads="1"/>
          </p:cNvSpPr>
          <p:nvPr/>
        </p:nvSpPr>
        <p:spPr bwMode="auto">
          <a:xfrm>
            <a:off x="373063" y="1098227"/>
            <a:ext cx="2012950" cy="260669"/>
          </a:xfrm>
          <a:prstGeom prst="rect">
            <a:avLst/>
          </a:prstGeom>
          <a:noFill/>
          <a:ln w="9525">
            <a:noFill/>
            <a:miter lim="800000"/>
            <a:headEnd/>
            <a:tailEnd/>
          </a:ln>
          <a:effectLst/>
        </p:spPr>
        <p:txBody>
          <a:bodyPr lIns="105748" tIns="52874" rIns="105748" bIns="52874">
            <a:spAutoFit/>
          </a:bodyPr>
          <a:lstStyle/>
          <a:p>
            <a:pPr defTabSz="895350"/>
            <a:endParaRPr lang="en-US" sz="1000"/>
          </a:p>
        </p:txBody>
      </p:sp>
      <p:sp>
        <p:nvSpPr>
          <p:cNvPr id="587781" name="Rectangle 5"/>
          <p:cNvSpPr>
            <a:spLocks noGrp="1" noRot="1" noChangeAspect="1" noChangeArrowheads="1" noTextEdit="1"/>
          </p:cNvSpPr>
          <p:nvPr>
            <p:ph type="sldImg"/>
          </p:nvPr>
        </p:nvSpPr>
        <p:spPr>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a:xfrm>
            <a:off x="2486026" y="3938468"/>
            <a:ext cx="3990975" cy="4312434"/>
          </a:xfrm>
        </p:spPr>
        <p:txBody>
          <a:bodyPr/>
          <a:lstStyle/>
          <a:p>
            <a:pPr eaLnBrk="0" hangingPunct="0">
              <a:lnSpc>
                <a:spcPct val="100000"/>
              </a:lnSpc>
              <a:spcBef>
                <a:spcPct val="0"/>
              </a:spcBef>
            </a:pPr>
            <a:r>
              <a:rPr lang="en-US" sz="1000">
                <a:latin typeface="ZapfHumnst BT" pitchFamily="34" charset="0"/>
              </a:rPr>
              <a:t>Here’s an everyday analogy for thinking about risk based testing.</a:t>
            </a:r>
          </a:p>
          <a:p>
            <a:r>
              <a:rPr lang="en-US" sz="1000">
                <a:latin typeface="ZapfHumnst BT" pitchFamily="34" charset="0"/>
              </a:rPr>
              <a:t>Hazard:  </a:t>
            </a:r>
          </a:p>
          <a:p>
            <a:pPr marL="228600" lvl="1"/>
            <a:r>
              <a:rPr lang="en-US" sz="1000">
                <a:latin typeface="ZapfHumnst BT" pitchFamily="34" charset="0"/>
              </a:rPr>
              <a:t>A dangerous condition (something that could trigger an accident)</a:t>
            </a:r>
          </a:p>
          <a:p>
            <a:r>
              <a:rPr lang="en-US" sz="1000">
                <a:latin typeface="ZapfHumnst BT" pitchFamily="34" charset="0"/>
              </a:rPr>
              <a:t>Risk:</a:t>
            </a:r>
          </a:p>
          <a:p>
            <a:pPr marL="228600" lvl="1"/>
            <a:r>
              <a:rPr lang="en-US" sz="1000">
                <a:latin typeface="ZapfHumnst BT" pitchFamily="34" charset="0"/>
              </a:rPr>
              <a:t>Possibility of suffering loss or harm (probability of an accident caused by a given hazard).</a:t>
            </a:r>
          </a:p>
          <a:p>
            <a:r>
              <a:rPr lang="en-US" sz="1000">
                <a:latin typeface="ZapfHumnst BT" pitchFamily="34" charset="0"/>
              </a:rPr>
              <a:t>Accident:</a:t>
            </a:r>
          </a:p>
          <a:p>
            <a:pPr marL="228600" lvl="1"/>
            <a:r>
              <a:rPr lang="en-US" sz="1000">
                <a:latin typeface="ZapfHumnst BT" pitchFamily="34" charset="0"/>
              </a:rPr>
              <a:t>A hazard is encountered, resulting in loss or harm.</a:t>
            </a:r>
          </a:p>
          <a:p>
            <a:pPr marL="228600" lvl="1"/>
            <a:endParaRPr lang="en-US" sz="1000">
              <a:latin typeface="ZapfHumnst BT" pitchFamily="34" charset="0"/>
            </a:endParaRPr>
          </a:p>
          <a:p>
            <a:pPr eaLnBrk="0" hangingPunct="0">
              <a:lnSpc>
                <a:spcPct val="100000"/>
              </a:lnSpc>
              <a:spcBef>
                <a:spcPct val="0"/>
              </a:spcBef>
            </a:pPr>
            <a:r>
              <a:rPr lang="en-US" sz="1000">
                <a:latin typeface="ZapfHumnst BT" pitchFamily="34" charset="0"/>
              </a:rPr>
              <a:t>A term that is sometimes used for this is FMEA – Failure Mode Effects Analysis.  In FMEA, you start with a list of the ways that a product could fail. These are the failure modes. Next you ask what the effects of the failure could be. Based on that analysis, you decide how to focus your testing and what problems to look for.</a:t>
            </a:r>
          </a:p>
          <a:p>
            <a:r>
              <a:rPr lang="en-US" sz="1000">
                <a:latin typeface="ZapfHumnst BT" pitchFamily="34" charset="0"/>
              </a:rPr>
              <a:t>Many of us who think about testing in terms of risk, analogize testing of software to the testing of theories. Karl Popper, in his famous essay </a:t>
            </a:r>
            <a:r>
              <a:rPr lang="en-US" sz="1000" i="1">
                <a:latin typeface="ZapfHumnst BT" pitchFamily="34" charset="0"/>
              </a:rPr>
              <a:t>Conjectures and Refutations</a:t>
            </a:r>
            <a:r>
              <a:rPr lang="en-US" sz="1000">
                <a:latin typeface="ZapfHumnst BT" pitchFamily="34" charset="0"/>
              </a:rPr>
              <a:t>, lays out the proposition that a scientific theory gains credibility by being subjected to (and passing) harsh tests that are intended to refute the theory. </a:t>
            </a:r>
          </a:p>
          <a:p>
            <a:r>
              <a:rPr lang="en-US" sz="1000" b="1">
                <a:latin typeface="ZapfHumnst BT" pitchFamily="34" charset="0"/>
              </a:rPr>
              <a:t>We can gain confidence in a program by testing it harshly.</a:t>
            </a:r>
            <a:r>
              <a:rPr lang="en-US" sz="1000">
                <a:latin typeface="ZapfHumnst BT" pitchFamily="34" charset="0"/>
              </a:rPr>
              <a:t> (We gain confidence if it passes our best tests). Subjecting a program to easy tests doesn’t tell us much about what will happen to the program in the field.</a:t>
            </a:r>
          </a:p>
          <a:p>
            <a:r>
              <a:rPr lang="en-US" sz="1000">
                <a:latin typeface="ZapfHumnst BT" pitchFamily="34" charset="0"/>
              </a:rPr>
              <a:t>In risk-based testing, we create harsh tests for vulnerable areas of the program.</a:t>
            </a:r>
          </a:p>
          <a:p>
            <a:pPr eaLnBrk="0" hangingPunct="0">
              <a:lnSpc>
                <a:spcPct val="100000"/>
              </a:lnSpc>
              <a:spcBef>
                <a:spcPct val="0"/>
              </a:spcBef>
            </a:pPr>
            <a:endParaRPr lang="en-US" sz="1000">
              <a:latin typeface="ZapfHumnst BT" pitchFamily="34" charset="0"/>
            </a:endParaRPr>
          </a:p>
          <a:p>
            <a:pPr marL="228600" lvl="1"/>
            <a:endParaRPr lang="en-US" sz="1000">
              <a:latin typeface="ZapfHumnst BT" pitchFamily="34" charset="0"/>
            </a:endParaRPr>
          </a:p>
        </p:txBody>
      </p:sp>
      <p:sp>
        <p:nvSpPr>
          <p:cNvPr id="593924"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This</a:t>
            </a:r>
            <a:r>
              <a:rPr lang="en-US" sz="1000">
                <a:solidFill>
                  <a:schemeClr val="hlink"/>
                </a:solidFill>
                <a:latin typeface="ZapfHumnst BT" pitchFamily="34" charset="0"/>
              </a:rPr>
              <a:t> </a:t>
            </a:r>
            <a:r>
              <a:rPr lang="en-US" sz="1000">
                <a:latin typeface="ZapfHumnst BT" pitchFamily="34" charset="0"/>
              </a:rPr>
              <a:t>is a different notion of risk than the project manager’s view of risk.  Project Managers think in terms of what’s the risk that we’ll be over budget, miss the deadlines, etc.  Those are real considerations, but are not what we mean here.</a:t>
            </a:r>
          </a:p>
          <a:p>
            <a:endParaRPr lang="en-US" sz="1000">
              <a:latin typeface="ZapfHumnst BT" pitchFamily="34" charset="0"/>
            </a:endParaRPr>
          </a:p>
          <a:p>
            <a:r>
              <a:rPr lang="en-US" sz="1000">
                <a:latin typeface="ZapfHumnst BT" pitchFamily="34" charset="0"/>
              </a:rPr>
              <a:t>Here we’re talking about:</a:t>
            </a:r>
          </a:p>
          <a:p>
            <a:r>
              <a:rPr lang="en-US" sz="1000" b="1" i="1">
                <a:latin typeface="ZapfHumnst BT" pitchFamily="34" charset="0"/>
              </a:rPr>
              <a:t>What kind of defects are likely to be hidden in the software under test and what is their impact?</a:t>
            </a:r>
          </a:p>
          <a:p>
            <a:endParaRPr lang="en-US" sz="1000" b="1" i="1">
              <a:latin typeface="ZapfHumnst BT" pitchFamily="34" charset="0"/>
            </a:endParaRPr>
          </a:p>
          <a:p>
            <a:r>
              <a:rPr lang="en-US" sz="1000" b="1">
                <a:latin typeface="ZapfHumnst BT" pitchFamily="34" charset="0"/>
              </a:rPr>
              <a:t>Everyday analogy:</a:t>
            </a:r>
          </a:p>
          <a:p>
            <a:endParaRPr lang="en-US" sz="1000" b="1">
              <a:latin typeface="ZapfHumnst BT" pitchFamily="34" charset="0"/>
            </a:endParaRPr>
          </a:p>
          <a:p>
            <a:r>
              <a:rPr lang="en-US" sz="1000">
                <a:latin typeface="ZapfHumnst BT" pitchFamily="34" charset="0"/>
              </a:rPr>
              <a:t>Hazard – ice on the sidewalk</a:t>
            </a:r>
          </a:p>
          <a:p>
            <a:r>
              <a:rPr lang="en-US" sz="1000">
                <a:latin typeface="ZapfHumnst BT" pitchFamily="34" charset="0"/>
              </a:rPr>
              <a:t>Risk – someone could fall</a:t>
            </a:r>
          </a:p>
          <a:p>
            <a:r>
              <a:rPr lang="en-US" sz="1000">
                <a:latin typeface="ZapfHumnst BT" pitchFamily="34" charset="0"/>
              </a:rPr>
              <a:t>Accident – someone falls and breaks a hip</a:t>
            </a:r>
            <a:endParaRPr lang="en-US" sz="1000"/>
          </a:p>
          <a:p>
            <a:endParaRPr lang="en-US" sz="1000">
              <a:latin typeface="ZapfHumnst BT"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69026" name="Rectangle 2050"/>
          <p:cNvSpPr>
            <a:spLocks noGrp="1" noRot="1" noChangeAspect="1" noChangeArrowheads="1" noTextEdit="1"/>
          </p:cNvSpPr>
          <p:nvPr>
            <p:ph type="sldImg"/>
          </p:nvPr>
        </p:nvSpPr>
        <p:spPr>
          <a:ln/>
        </p:spPr>
      </p:sp>
      <p:sp>
        <p:nvSpPr>
          <p:cNvPr id="769027" name="Rectangle 2051"/>
          <p:cNvSpPr>
            <a:spLocks noGrp="1" noChangeArrowheads="1"/>
          </p:cNvSpPr>
          <p:nvPr>
            <p:ph type="body" idx="1"/>
          </p:nvPr>
        </p:nvSpPr>
        <p:spPr>
          <a:xfrm>
            <a:off x="2486025" y="3938468"/>
            <a:ext cx="4021138" cy="4388174"/>
          </a:xfrm>
        </p:spPr>
        <p:txBody>
          <a:bodyPr/>
          <a:lstStyle/>
          <a:p>
            <a:pPr>
              <a:lnSpc>
                <a:spcPct val="77000"/>
              </a:lnSpc>
            </a:pPr>
            <a:r>
              <a:rPr lang="en-US" sz="1000" b="1" dirty="0">
                <a:latin typeface="ZapfHumnst BT" pitchFamily="34" charset="0"/>
              </a:rPr>
              <a:t>Examples of Risk-Based Testing Tasks</a:t>
            </a:r>
          </a:p>
          <a:p>
            <a:pPr marL="228600" lvl="1" indent="-114300">
              <a:lnSpc>
                <a:spcPct val="77000"/>
              </a:lnSpc>
              <a:buFontTx/>
              <a:buChar char="•"/>
            </a:pPr>
            <a:r>
              <a:rPr lang="en-US" sz="1000" dirty="0">
                <a:latin typeface="ZapfHumnst BT" pitchFamily="34" charset="0"/>
              </a:rPr>
              <a:t>Identify risk factors (hazards: ways in which the program could go wrong)</a:t>
            </a:r>
          </a:p>
          <a:p>
            <a:pPr marL="228600" lvl="1" indent="-114300">
              <a:lnSpc>
                <a:spcPct val="77000"/>
              </a:lnSpc>
              <a:buFontTx/>
              <a:buChar char="•"/>
            </a:pPr>
            <a:r>
              <a:rPr lang="en-US" sz="1000" dirty="0">
                <a:latin typeface="ZapfHumnst BT" pitchFamily="34" charset="0"/>
              </a:rPr>
              <a:t>For each risk factor, create tests that have power against it.</a:t>
            </a:r>
          </a:p>
          <a:p>
            <a:pPr marL="228600" lvl="1" indent="-114300">
              <a:lnSpc>
                <a:spcPct val="77000"/>
              </a:lnSpc>
              <a:buFontTx/>
              <a:buChar char="•"/>
            </a:pPr>
            <a:r>
              <a:rPr lang="en-US" sz="1000" dirty="0">
                <a:latin typeface="ZapfHumnst BT" pitchFamily="34" charset="0"/>
              </a:rPr>
              <a:t>Assess coverage of the testing effort program, given a set of risk-based tests. Find holes in the testing effort.</a:t>
            </a:r>
          </a:p>
          <a:p>
            <a:pPr marL="228600" lvl="1" indent="-114300">
              <a:lnSpc>
                <a:spcPct val="77000"/>
              </a:lnSpc>
              <a:buFontTx/>
              <a:buChar char="•"/>
            </a:pPr>
            <a:r>
              <a:rPr lang="en-US" sz="1000" dirty="0">
                <a:latin typeface="ZapfHumnst BT" pitchFamily="34" charset="0"/>
              </a:rPr>
              <a:t>Build lists of bug histories, configuration problems, tech support requests and obvious customer confusions.</a:t>
            </a:r>
          </a:p>
          <a:p>
            <a:pPr marL="228600" lvl="1" indent="-114300">
              <a:lnSpc>
                <a:spcPct val="77000"/>
              </a:lnSpc>
              <a:buFontTx/>
              <a:buChar char="•"/>
            </a:pPr>
            <a:r>
              <a:rPr lang="en-US" sz="1000" dirty="0">
                <a:latin typeface="ZapfHumnst BT" pitchFamily="34" charset="0"/>
              </a:rPr>
              <a:t>Evaluate a series of tests to determine what risk they are testing for and whether more powerful variants can be created.</a:t>
            </a:r>
          </a:p>
          <a:p>
            <a:r>
              <a:rPr lang="en-US" sz="1000" dirty="0">
                <a:latin typeface="ZapfHumnst BT" pitchFamily="34" charset="0"/>
              </a:rPr>
              <a:t>Here’s one way: </a:t>
            </a:r>
            <a:r>
              <a:rPr lang="en-US" sz="1000" b="1" dirty="0">
                <a:latin typeface="ZapfHumnst BT" pitchFamily="34" charset="0"/>
              </a:rPr>
              <a:t>Risk-Based Equivalence Class Analysis</a:t>
            </a:r>
          </a:p>
          <a:p>
            <a:r>
              <a:rPr lang="en-US" sz="1000" dirty="0">
                <a:latin typeface="ZapfHumnst BT" pitchFamily="34" charset="0"/>
              </a:rPr>
              <a:t>Our working definition of equivalence:</a:t>
            </a:r>
          </a:p>
          <a:p>
            <a:pPr marL="228600" lvl="1" indent="-114300">
              <a:buFontTx/>
              <a:buChar char="•"/>
            </a:pPr>
            <a:r>
              <a:rPr lang="en-US" sz="1000" i="1" dirty="0">
                <a:latin typeface="ZapfHumnst BT" pitchFamily="34" charset="0"/>
              </a:rPr>
              <a:t>Two test cases are equivalent if you expect the same result from each. </a:t>
            </a:r>
          </a:p>
          <a:p>
            <a:r>
              <a:rPr lang="en-US" sz="1000" dirty="0">
                <a:latin typeface="ZapfHumnst BT" pitchFamily="34" charset="0"/>
              </a:rPr>
              <a:t>This is fundamentally subjective. It depends on what you expect. And what you expect depends on what errors you can anticipate:</a:t>
            </a:r>
            <a:endParaRPr lang="en-US" sz="1000" i="1" dirty="0">
              <a:latin typeface="ZapfHumnst BT" pitchFamily="34" charset="0"/>
            </a:endParaRPr>
          </a:p>
          <a:p>
            <a:pPr marL="228600" lvl="1" indent="-114300">
              <a:buFontTx/>
              <a:buChar char="•"/>
            </a:pPr>
            <a:r>
              <a:rPr lang="en-US" sz="1000" i="1" dirty="0">
                <a:latin typeface="ZapfHumnst BT" pitchFamily="34" charset="0"/>
              </a:rPr>
              <a:t>Two test cases can only be equivalent by reference to a specifiable risk.</a:t>
            </a:r>
          </a:p>
          <a:p>
            <a:r>
              <a:rPr lang="en-US" sz="1000" dirty="0">
                <a:latin typeface="ZapfHumnst BT" pitchFamily="34" charset="0"/>
              </a:rPr>
              <a:t>Two different testers will have different theories about how programs can fail, and therefore they will come up with different classes.</a:t>
            </a:r>
          </a:p>
          <a:p>
            <a:r>
              <a:rPr lang="en-US" sz="1000" dirty="0">
                <a:latin typeface="ZapfHumnst BT" pitchFamily="34" charset="0"/>
              </a:rPr>
              <a:t>A boundary case in this system is a “best representative.”</a:t>
            </a:r>
          </a:p>
          <a:p>
            <a:pPr marL="228600" lvl="1" indent="-114300">
              <a:buFontTx/>
              <a:buChar char="•"/>
            </a:pPr>
            <a:r>
              <a:rPr lang="en-US" sz="1000" i="1" dirty="0">
                <a:latin typeface="ZapfHumnst BT" pitchFamily="34" charset="0"/>
              </a:rPr>
              <a:t>A best representative of an equivalence class is a test that is at least as likely to expose a fault as every other member of the class.</a:t>
            </a:r>
          </a:p>
          <a:p>
            <a:endParaRPr lang="en-US" sz="1000" dirty="0">
              <a:latin typeface="ZapfHumnst BT" pitchFamily="34" charset="0"/>
            </a:endParaRPr>
          </a:p>
        </p:txBody>
      </p:sp>
      <p:sp>
        <p:nvSpPr>
          <p:cNvPr id="769028" name="Text Box 2052"/>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Risk-based testing is usually not the first testing technique that you apply.</a:t>
            </a:r>
          </a:p>
          <a:p>
            <a:endParaRPr lang="en-US" sz="1000">
              <a:latin typeface="ZapfHumnst BT" pitchFamily="34" charset="0"/>
            </a:endParaRPr>
          </a:p>
          <a:p>
            <a:r>
              <a:rPr lang="en-US" sz="1000">
                <a:latin typeface="ZapfHumnst BT" pitchFamily="34" charset="0"/>
              </a:rPr>
              <a:t>By the time we get to risk-based testing, we’ll have used other techniques (like function testing and spec-based testing).  We’ll have plenty of evidence that the software performs as it is supposed to in theory.  Confirming it further adds no new information.  </a:t>
            </a:r>
          </a:p>
          <a:p>
            <a:endParaRPr lang="en-US" sz="1000">
              <a:latin typeface="ZapfHumnst BT" pitchFamily="34" charset="0"/>
            </a:endParaRPr>
          </a:p>
          <a:p>
            <a:r>
              <a:rPr lang="en-US" sz="1000">
                <a:latin typeface="ZapfHumnst BT" pitchFamily="34" charset="0"/>
              </a:rPr>
              <a:t>Risk-based testing should be an important part of what you do, but you need to combine it with systematic, coverage based approaches (function testing, spec testing).</a:t>
            </a:r>
          </a:p>
          <a:p>
            <a:endParaRPr lang="en-US" sz="1000">
              <a:latin typeface="ZapfHumnst BT" pitchFamily="34" charset="0"/>
            </a:endParaRPr>
          </a:p>
          <a:p>
            <a:endParaRPr lang="en-US" sz="1000">
              <a:latin typeface="ZapfHumnst BT" pitchFamily="34" charset="0"/>
            </a:endParaRPr>
          </a:p>
          <a:p>
            <a:endParaRPr lang="en-US" sz="1000">
              <a:latin typeface="ZapfHumnst BT"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523266" name="Rectangle 2"/>
          <p:cNvSpPr>
            <a:spLocks noGrp="1" noRot="1" noChangeAspect="1" noChangeArrowheads="1" noTextEdit="1"/>
          </p:cNvSpPr>
          <p:nvPr>
            <p:ph type="sldImg"/>
          </p:nvPr>
        </p:nvSpPr>
        <p:spPr>
          <a:ln/>
        </p:spPr>
      </p:sp>
      <p:sp>
        <p:nvSpPr>
          <p:cNvPr id="523269" name="Text Box 5"/>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a:latin typeface="ZapfHumnst BT" pitchFamily="34" charset="0"/>
              </a:rPr>
              <a:t>Here is an answer key.</a:t>
            </a:r>
          </a:p>
          <a:p>
            <a:endParaRPr lang="en-US">
              <a:latin typeface="ZapfHumnst BT" pitchFamily="34" charset="0"/>
            </a:endParaRPr>
          </a:p>
          <a:p>
            <a:r>
              <a:rPr lang="en-US">
                <a:latin typeface="ZapfHumnst BT" pitchFamily="34" charset="0"/>
              </a:rPr>
              <a:t>(In a minute, we’ll generalize the exercise.) </a:t>
            </a:r>
          </a:p>
          <a:p>
            <a:endParaRPr lang="en-US">
              <a:latin typeface="ZapfHumnst BT" pitchFamily="34" charset="0"/>
            </a:endParaRPr>
          </a:p>
          <a:p>
            <a:r>
              <a:rPr lang="en-US">
                <a:latin typeface="ZapfHumnst BT" pitchFamily="34" charset="0"/>
              </a:rPr>
              <a:t>Murphy’s Law of Zero: If you can enter a zero into a field, someone can divide by it.</a:t>
            </a:r>
          </a:p>
          <a:p>
            <a:endParaRPr lang="en-US">
              <a:latin typeface="ZapfHumnst BT" pitchFamily="34" charset="0"/>
            </a:endParaRPr>
          </a:p>
          <a:p>
            <a:r>
              <a:rPr lang="en-US">
                <a:latin typeface="ZapfHumnst BT" pitchFamily="34" charset="0"/>
              </a:rPr>
              <a:t>Test for overflows on all fields. A large percentage of security problems involve buffer overflows. </a:t>
            </a:r>
          </a:p>
          <a:p>
            <a:endParaRPr lang="en-US">
              <a:latin typeface="ZapfHumnst BT" pitchFamily="34" charset="0"/>
            </a:endParaRPr>
          </a:p>
          <a:p>
            <a:endParaRPr lang="en-US">
              <a:latin typeface="ZapfHumnst BT" pitchFamily="34" charset="0"/>
            </a:endParaRPr>
          </a:p>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99042" name="Rectangle 2"/>
          <p:cNvSpPr>
            <a:spLocks noGrp="1" noRot="1" noChangeAspect="1" noChangeArrowheads="1" noTextEdit="1"/>
          </p:cNvSpPr>
          <p:nvPr>
            <p:ph type="sldImg"/>
          </p:nvPr>
        </p:nvSpPr>
        <p:spPr>
          <a:ln/>
        </p:spPr>
      </p:sp>
      <p:sp>
        <p:nvSpPr>
          <p:cNvPr id="599044"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endParaRPr lang="en-US" sz="1000">
              <a:latin typeface="ZapfHumnst BT"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a:xfrm>
            <a:off x="2503488" y="3938468"/>
            <a:ext cx="3973512" cy="4241427"/>
          </a:xfrm>
        </p:spPr>
        <p:txBody>
          <a:bodyPr/>
          <a:lstStyle/>
          <a:p>
            <a:pPr>
              <a:lnSpc>
                <a:spcPct val="77000"/>
              </a:lnSpc>
            </a:pPr>
            <a:r>
              <a:rPr lang="en-US" sz="1000" b="1">
                <a:latin typeface="ZapfHumnst BT" pitchFamily="34" charset="0"/>
              </a:rPr>
              <a:t>Take-Home Exercises</a:t>
            </a:r>
          </a:p>
          <a:p>
            <a:pPr eaLnBrk="0" hangingPunct="0">
              <a:lnSpc>
                <a:spcPct val="90000"/>
              </a:lnSpc>
              <a:spcBef>
                <a:spcPct val="0"/>
              </a:spcBef>
            </a:pPr>
            <a:r>
              <a:rPr lang="en-US" sz="1000">
                <a:latin typeface="ZapfHumnst BT" pitchFamily="34" charset="0"/>
              </a:rPr>
              <a:t>The intent of this list of exercises is to illustrate the thinking that risk-based testers use. You can do these at work, after the course either alone or, preferably, in pairs with another tester.</a:t>
            </a:r>
            <a:endParaRPr lang="en-US" sz="1000" b="1">
              <a:latin typeface="ZapfHumnst BT" pitchFamily="34" charset="0"/>
            </a:endParaRPr>
          </a:p>
          <a:p>
            <a:pPr marL="228600" lvl="1" indent="-114300">
              <a:lnSpc>
                <a:spcPct val="77000"/>
              </a:lnSpc>
              <a:buFontTx/>
              <a:buChar char="•"/>
            </a:pPr>
            <a:r>
              <a:rPr lang="en-US" sz="1000">
                <a:latin typeface="ZapfHumnst BT" pitchFamily="34" charset="0"/>
              </a:rPr>
              <a:t>List ways that the program </a:t>
            </a:r>
            <a:r>
              <a:rPr lang="en-US" sz="1000" i="1">
                <a:latin typeface="ZapfHumnst BT" pitchFamily="34" charset="0"/>
              </a:rPr>
              <a:t>could</a:t>
            </a:r>
            <a:r>
              <a:rPr lang="en-US" sz="1000">
                <a:latin typeface="ZapfHumnst BT" pitchFamily="34" charset="0"/>
              </a:rPr>
              <a:t> fail. For each case:</a:t>
            </a:r>
          </a:p>
          <a:p>
            <a:pPr marL="457200" lvl="2" indent="-114300">
              <a:lnSpc>
                <a:spcPct val="77000"/>
              </a:lnSpc>
              <a:buFontTx/>
              <a:buChar char="•"/>
            </a:pPr>
            <a:r>
              <a:rPr lang="en-US" sz="1000">
                <a:latin typeface="ZapfHumnst BT" pitchFamily="34" charset="0"/>
              </a:rPr>
              <a:t>Describe two ways to test for that possible failure</a:t>
            </a:r>
          </a:p>
          <a:p>
            <a:pPr marL="457200" lvl="2" indent="-114300">
              <a:lnSpc>
                <a:spcPct val="77000"/>
              </a:lnSpc>
              <a:buFontTx/>
              <a:buChar char="•"/>
            </a:pPr>
            <a:r>
              <a:rPr lang="en-US" sz="1000">
                <a:latin typeface="ZapfHumnst BT" pitchFamily="34" charset="0"/>
              </a:rPr>
              <a:t>Explain how to make your tests more powerful against that type of possible failure</a:t>
            </a:r>
          </a:p>
          <a:p>
            <a:pPr marL="457200" lvl="2" indent="-114300">
              <a:lnSpc>
                <a:spcPct val="77000"/>
              </a:lnSpc>
              <a:buFontTx/>
              <a:buChar char="•"/>
            </a:pPr>
            <a:r>
              <a:rPr lang="en-US" sz="1000">
                <a:latin typeface="ZapfHumnst BT" pitchFamily="34" charset="0"/>
              </a:rPr>
              <a:t>Explain why your test is powerful against that hazard.</a:t>
            </a:r>
          </a:p>
          <a:p>
            <a:pPr marL="228600" lvl="1" indent="-114300">
              <a:lnSpc>
                <a:spcPct val="77000"/>
              </a:lnSpc>
              <a:buFontTx/>
              <a:buChar char="•"/>
            </a:pPr>
            <a:r>
              <a:rPr lang="en-US" sz="1000">
                <a:latin typeface="ZapfHumnst BT" pitchFamily="34" charset="0"/>
              </a:rPr>
              <a:t> Given a list of test cases</a:t>
            </a:r>
          </a:p>
          <a:p>
            <a:pPr marL="457200" lvl="2" indent="-114300">
              <a:lnSpc>
                <a:spcPct val="77000"/>
              </a:lnSpc>
              <a:buFontTx/>
              <a:buChar char="•"/>
            </a:pPr>
            <a:r>
              <a:rPr lang="en-US" sz="1000">
                <a:latin typeface="ZapfHumnst BT" pitchFamily="34" charset="0"/>
              </a:rPr>
              <a:t>Identify a hazard that the test case might have power against</a:t>
            </a:r>
          </a:p>
          <a:p>
            <a:pPr marL="457200" lvl="2" indent="-114300">
              <a:lnSpc>
                <a:spcPct val="77000"/>
              </a:lnSpc>
              <a:buFontTx/>
              <a:buChar char="•"/>
            </a:pPr>
            <a:r>
              <a:rPr lang="en-US" sz="1000">
                <a:latin typeface="ZapfHumnst BT" pitchFamily="34" charset="0"/>
              </a:rPr>
              <a:t>Explain why this test is powerful against that hazard.</a:t>
            </a:r>
          </a:p>
          <a:p>
            <a:pPr marL="228600" lvl="1" indent="-114300">
              <a:spcBef>
                <a:spcPct val="15000"/>
              </a:spcBef>
              <a:buFontTx/>
              <a:buChar char="•"/>
            </a:pPr>
            <a:r>
              <a:rPr lang="en-US" sz="1000">
                <a:latin typeface="ZapfHumnst BT" pitchFamily="34" charset="0"/>
              </a:rPr>
              <a:t>Collect or create some test cases for the software under test. Make a variety of tests:</a:t>
            </a:r>
          </a:p>
          <a:p>
            <a:pPr marL="457200" lvl="2" indent="-114300">
              <a:spcBef>
                <a:spcPct val="15000"/>
              </a:spcBef>
              <a:buFontTx/>
              <a:buChar char="•"/>
            </a:pPr>
            <a:r>
              <a:rPr lang="en-US" sz="1000">
                <a:latin typeface="ZapfHumnst BT" pitchFamily="34" charset="0"/>
              </a:rPr>
              <a:t>Mainstream tests that use the program in “safe” ways</a:t>
            </a:r>
          </a:p>
          <a:p>
            <a:pPr marL="457200" lvl="2" indent="-114300">
              <a:spcBef>
                <a:spcPct val="15000"/>
              </a:spcBef>
              <a:buFontTx/>
              <a:buChar char="•"/>
            </a:pPr>
            <a:r>
              <a:rPr lang="en-US" sz="1000">
                <a:latin typeface="ZapfHumnst BT" pitchFamily="34" charset="0"/>
              </a:rPr>
              <a:t>Boundary tests</a:t>
            </a:r>
          </a:p>
          <a:p>
            <a:pPr marL="457200" lvl="2" indent="-114300">
              <a:spcBef>
                <a:spcPct val="15000"/>
              </a:spcBef>
              <a:buFontTx/>
              <a:buChar char="•"/>
            </a:pPr>
            <a:r>
              <a:rPr lang="en-US" sz="1000">
                <a:latin typeface="ZapfHumnst BT" pitchFamily="34" charset="0"/>
              </a:rPr>
              <a:t>Scenario tests</a:t>
            </a:r>
          </a:p>
          <a:p>
            <a:pPr marL="457200" lvl="2" indent="-114300">
              <a:spcBef>
                <a:spcPct val="15000"/>
              </a:spcBef>
              <a:buFontTx/>
              <a:buChar char="•"/>
            </a:pPr>
            <a:r>
              <a:rPr lang="en-US" sz="1000">
                <a:latin typeface="ZapfHumnst BT" pitchFamily="34" charset="0"/>
              </a:rPr>
              <a:t>Wandering walks through the program</a:t>
            </a:r>
          </a:p>
          <a:p>
            <a:pPr marL="457200" lvl="2" indent="-114300">
              <a:spcBef>
                <a:spcPct val="15000"/>
              </a:spcBef>
              <a:buFontTx/>
              <a:buChar char="•"/>
            </a:pPr>
            <a:r>
              <a:rPr lang="en-US" sz="1000">
                <a:latin typeface="ZapfHumnst BT" pitchFamily="34" charset="0"/>
              </a:rPr>
              <a:t>If possible, use tests the students have suggested previously.</a:t>
            </a:r>
          </a:p>
          <a:p>
            <a:pPr marL="228600" lvl="1" indent="-114300">
              <a:spcBef>
                <a:spcPct val="15000"/>
              </a:spcBef>
              <a:buFontTx/>
              <a:buChar char="•"/>
            </a:pPr>
            <a:r>
              <a:rPr lang="en-US" sz="1000">
                <a:latin typeface="ZapfHumnst BT" pitchFamily="34" charset="0"/>
              </a:rPr>
              <a:t>For each test, ask:</a:t>
            </a:r>
          </a:p>
          <a:p>
            <a:pPr marL="457200" lvl="2" indent="-114300">
              <a:spcBef>
                <a:spcPct val="15000"/>
              </a:spcBef>
              <a:buFontTx/>
              <a:buChar char="•"/>
            </a:pPr>
            <a:r>
              <a:rPr lang="en-US" sz="1000">
                <a:latin typeface="ZapfHumnst BT" pitchFamily="34" charset="0"/>
              </a:rPr>
              <a:t>How will this test find a defect?</a:t>
            </a:r>
          </a:p>
          <a:p>
            <a:pPr marL="457200" lvl="2" indent="-114300">
              <a:spcBef>
                <a:spcPct val="15000"/>
              </a:spcBef>
              <a:buFontTx/>
              <a:buChar char="•"/>
            </a:pPr>
            <a:r>
              <a:rPr lang="en-US" sz="1000">
                <a:latin typeface="ZapfHumnst BT" pitchFamily="34" charset="0"/>
              </a:rPr>
              <a:t>What kind of defect did the test author probably have in mind?</a:t>
            </a:r>
          </a:p>
          <a:p>
            <a:pPr marL="457200" lvl="2" indent="-114300">
              <a:spcBef>
                <a:spcPct val="15000"/>
              </a:spcBef>
              <a:buFontTx/>
              <a:buChar char="•"/>
            </a:pPr>
            <a:r>
              <a:rPr lang="en-US" sz="1000">
                <a:latin typeface="ZapfHumnst BT" pitchFamily="34" charset="0"/>
              </a:rPr>
              <a:t>What power does this test have against that kind of defect? Is there a more powerful test? A more powerful suite of tests?</a:t>
            </a:r>
          </a:p>
          <a:p>
            <a:endParaRPr lang="en-US" sz="1000">
              <a:latin typeface="ZapfHumnst BT" pitchFamily="34" charset="0"/>
            </a:endParaRPr>
          </a:p>
        </p:txBody>
      </p:sp>
      <p:sp>
        <p:nvSpPr>
          <p:cNvPr id="601092"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endParaRPr lang="en-US" sz="1000" i="1">
              <a:latin typeface="ZapfHumnst BT" pitchFamily="34" charset="0"/>
            </a:endParaRPr>
          </a:p>
          <a:p>
            <a:r>
              <a:rPr lang="en-US" sz="1000" i="1">
                <a:latin typeface="ZapfHumnst BT" pitchFamily="34" charset="0"/>
              </a:rPr>
              <a:t>These exercises were not intended for in-class use. The setup requires you to have a program under test, that the class knows and is thinking about how to test.</a:t>
            </a:r>
          </a:p>
          <a:p>
            <a:endParaRPr lang="en-US" sz="1000" i="1">
              <a:latin typeface="ZapfHumnst BT" pitchFamily="34" charset="0"/>
            </a:endParaRPr>
          </a:p>
          <a:p>
            <a:r>
              <a:rPr lang="en-US" sz="1000" i="1">
                <a:latin typeface="ZapfHumnst BT" pitchFamily="34" charset="0"/>
              </a:rPr>
              <a:t>They are here for practice when the students go home, to illustrate some of the ways that risk-focused testers do their analyses.</a:t>
            </a:r>
          </a:p>
          <a:p>
            <a:endParaRPr lang="en-US" sz="1000">
              <a:latin typeface="ZapfHumnst BT" pitchFamily="34" charset="0"/>
            </a:endParaRPr>
          </a:p>
          <a:p>
            <a:r>
              <a:rPr lang="en-US" sz="1000">
                <a:latin typeface="ZapfHumnst BT" pitchFamily="34" charset="0"/>
              </a:rPr>
              <a:t>If you decide to do the first (and simplest) of the exercises in-class:</a:t>
            </a:r>
          </a:p>
          <a:p>
            <a:pPr marL="228600" lvl="1" indent="-114300">
              <a:buFontTx/>
              <a:buChar char="•"/>
            </a:pPr>
            <a:r>
              <a:rPr lang="en-US" sz="1000">
                <a:latin typeface="ZapfHumnst BT" pitchFamily="34" charset="0"/>
              </a:rPr>
              <a:t>Before class starts, choose your product and get a list of ways that products like this fail. If you’re teaching at one company, get examples of bugs found in testing (for example, bugs found in previous versions if the current version is in testing) or bugs missed in testing but found by customers. </a:t>
            </a:r>
          </a:p>
          <a:p>
            <a:pPr marL="228600" lvl="1" indent="-114300">
              <a:buFontTx/>
              <a:buChar char="•"/>
            </a:pPr>
            <a:r>
              <a:rPr lang="en-US" sz="1000">
                <a:latin typeface="ZapfHumnst BT" pitchFamily="34" charset="0"/>
              </a:rPr>
              <a:t>Divide the class into small groups. This works well with pairs or triples.</a:t>
            </a:r>
          </a:p>
          <a:p>
            <a:pPr marL="228600" lvl="1" indent="-114300">
              <a:buFontTx/>
              <a:buChar char="•"/>
            </a:pPr>
            <a:r>
              <a:rPr lang="en-US" sz="1000">
                <a:latin typeface="ZapfHumnst BT" pitchFamily="34" charset="0"/>
              </a:rPr>
              <a:t>Give each group a list of 3 to 5 ways the program could fail and let them pick 2 of these to analyze.</a:t>
            </a:r>
          </a:p>
          <a:p>
            <a:endParaRPr lang="en-US" sz="1000">
              <a:latin typeface="ZapfHumnst BT"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a:xfrm>
            <a:off x="2503488" y="3930580"/>
            <a:ext cx="3973512" cy="4022097"/>
          </a:xfrm>
        </p:spPr>
        <p:txBody>
          <a:bodyPr/>
          <a:lstStyle/>
          <a:p>
            <a:pPr>
              <a:lnSpc>
                <a:spcPct val="77000"/>
              </a:lnSpc>
            </a:pPr>
            <a:r>
              <a:rPr lang="en-CA" sz="1000" b="1">
                <a:latin typeface="ZapfHumnst BT" pitchFamily="34" charset="0"/>
              </a:rPr>
              <a:t>Here are some more risk heuristics to consider:</a:t>
            </a:r>
            <a:endParaRPr lang="en-US" sz="1000" b="1">
              <a:latin typeface="ZapfHumnst BT" pitchFamily="34" charset="0"/>
            </a:endParaRPr>
          </a:p>
          <a:p>
            <a:pPr marL="227013" lvl="1" indent="-112713">
              <a:spcAft>
                <a:spcPct val="20000"/>
              </a:spcAft>
              <a:buFontTx/>
              <a:buChar char="•"/>
            </a:pPr>
            <a:r>
              <a:rPr lang="en-US" sz="1000" i="1">
                <a:latin typeface="ZapfHumnst BT" pitchFamily="34" charset="0"/>
              </a:rPr>
              <a:t>Tired programmers:</a:t>
            </a:r>
            <a:r>
              <a:rPr lang="en-US" sz="1000">
                <a:latin typeface="ZapfHumnst BT" pitchFamily="34" charset="0"/>
              </a:rPr>
              <a:t> long overtime over several weeks or months yields inefficiencies and errors</a:t>
            </a:r>
          </a:p>
          <a:p>
            <a:pPr marL="227013" lvl="1" indent="-112713">
              <a:spcAft>
                <a:spcPct val="20000"/>
              </a:spcAft>
              <a:buFontTx/>
              <a:buChar char="•"/>
            </a:pPr>
            <a:r>
              <a:rPr lang="en-US" sz="1000" i="1">
                <a:latin typeface="ZapfHumnst BT" pitchFamily="34" charset="0"/>
              </a:rPr>
              <a:t>Other staff issues:</a:t>
            </a:r>
            <a:r>
              <a:rPr lang="en-US" sz="1000">
                <a:latin typeface="ZapfHumnst BT" pitchFamily="34" charset="0"/>
              </a:rPr>
              <a:t> alcoholic, mother died, two programmers who won’t talk to each other (neither will their code)…</a:t>
            </a:r>
          </a:p>
          <a:p>
            <a:pPr marL="227013" lvl="1" indent="-112713">
              <a:spcAft>
                <a:spcPct val="20000"/>
              </a:spcAft>
              <a:buFontTx/>
              <a:buChar char="•"/>
            </a:pPr>
            <a:r>
              <a:rPr lang="en-US" sz="1000" i="1">
                <a:latin typeface="ZapfHumnst BT" pitchFamily="34" charset="0"/>
              </a:rPr>
              <a:t>Just slipping it in:</a:t>
            </a:r>
            <a:r>
              <a:rPr lang="en-US" sz="1000">
                <a:latin typeface="ZapfHumnst BT" pitchFamily="34" charset="0"/>
              </a:rPr>
              <a:t> pet feature not on plan may interact badly with other code. </a:t>
            </a:r>
          </a:p>
          <a:p>
            <a:pPr marL="227013" lvl="1" indent="-112713">
              <a:spcAft>
                <a:spcPct val="20000"/>
              </a:spcAft>
              <a:buFontTx/>
              <a:buChar char="•"/>
            </a:pPr>
            <a:r>
              <a:rPr lang="en-US" sz="1000" i="1">
                <a:latin typeface="ZapfHumnst BT" pitchFamily="34" charset="0"/>
              </a:rPr>
              <a:t>N.I.H.:</a:t>
            </a:r>
            <a:r>
              <a:rPr lang="en-US" sz="1000">
                <a:latin typeface="ZapfHumnst BT" pitchFamily="34" charset="0"/>
              </a:rPr>
              <a:t> (Not invented here) external components can cause problems.</a:t>
            </a:r>
          </a:p>
          <a:p>
            <a:pPr marL="227013" lvl="1" indent="-112713">
              <a:spcAft>
                <a:spcPct val="20000"/>
              </a:spcAft>
              <a:buFontTx/>
              <a:buChar char="•"/>
            </a:pPr>
            <a:r>
              <a:rPr lang="en-US" sz="1000" i="1">
                <a:latin typeface="ZapfHumnst BT" pitchFamily="34" charset="0"/>
              </a:rPr>
              <a:t>N.I.B.:</a:t>
            </a:r>
            <a:r>
              <a:rPr lang="en-US" sz="1000">
                <a:latin typeface="ZapfHumnst BT" pitchFamily="34" charset="0"/>
              </a:rPr>
              <a:t> (Not in budget) Unbudgeted tasks may be done shoddily.</a:t>
            </a:r>
          </a:p>
          <a:p>
            <a:pPr marL="227013" lvl="1" indent="-112713">
              <a:spcAft>
                <a:spcPct val="20000"/>
              </a:spcAft>
              <a:buFontTx/>
              <a:buChar char="•"/>
            </a:pPr>
            <a:r>
              <a:rPr lang="en-US" sz="1000" i="1">
                <a:latin typeface="ZapfHumnst BT" pitchFamily="34" charset="0"/>
              </a:rPr>
              <a:t>Ambiguity:</a:t>
            </a:r>
            <a:r>
              <a:rPr lang="en-US" sz="1000">
                <a:latin typeface="ZapfHumnst BT" pitchFamily="34" charset="0"/>
              </a:rPr>
              <a:t> ambiguous descriptions (in specs or other docs) can lead to incorrect or conflicting implementations.</a:t>
            </a:r>
          </a:p>
          <a:p>
            <a:pPr marL="227013" lvl="1" indent="-112713">
              <a:spcAft>
                <a:spcPct val="20000"/>
              </a:spcAft>
              <a:buFontTx/>
              <a:buChar char="•"/>
            </a:pPr>
            <a:r>
              <a:rPr lang="en-GB" sz="1000" i="1">
                <a:latin typeface="ZapfHumnst BT" pitchFamily="34" charset="0"/>
              </a:rPr>
              <a:t>Conflicting requirements</a:t>
            </a:r>
            <a:r>
              <a:rPr lang="en-GB" sz="1000">
                <a:latin typeface="ZapfHumnst BT" pitchFamily="34" charset="0"/>
              </a:rPr>
              <a:t>: ambiguity often hides conflict, result is loss of value for some person.</a:t>
            </a:r>
          </a:p>
          <a:p>
            <a:pPr marL="227013" lvl="1" indent="-112713">
              <a:spcAft>
                <a:spcPct val="20000"/>
              </a:spcAft>
              <a:buFontTx/>
              <a:buChar char="•"/>
            </a:pPr>
            <a:r>
              <a:rPr lang="en-GB" sz="1000" i="1">
                <a:latin typeface="ZapfHumnst BT" pitchFamily="34" charset="0"/>
              </a:rPr>
              <a:t>Unknown requirements</a:t>
            </a:r>
            <a:r>
              <a:rPr lang="en-GB" sz="1000">
                <a:latin typeface="ZapfHumnst BT" pitchFamily="34" charset="0"/>
              </a:rPr>
              <a:t>: requirements surface throughout development. Failure to meet a legitimate requirement is a failure of quality for that stakeholder.</a:t>
            </a:r>
          </a:p>
          <a:p>
            <a:r>
              <a:rPr lang="en-US" sz="1000">
                <a:latin typeface="ZapfHumnst BT" pitchFamily="34" charset="0"/>
              </a:rPr>
              <a:t>These heuristics are adapted from a course developed by James Bach, and reprinted in </a:t>
            </a:r>
            <a:r>
              <a:rPr lang="en-US" sz="1000" i="1">
                <a:latin typeface="ZapfHumnst BT" pitchFamily="34" charset="0"/>
              </a:rPr>
              <a:t>Lessons Learned, p. 61-62.</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13378" name="Rectangle 1026"/>
          <p:cNvSpPr>
            <a:spLocks noGrp="1" noRot="1" noChangeAspect="1" noChangeArrowheads="1" noTextEdit="1"/>
          </p:cNvSpPr>
          <p:nvPr>
            <p:ph type="sldImg"/>
          </p:nvPr>
        </p:nvSpPr>
        <p:spPr>
          <a:ln/>
        </p:spPr>
      </p:sp>
      <p:sp>
        <p:nvSpPr>
          <p:cNvPr id="613379" name="Rectangle 1027"/>
          <p:cNvSpPr>
            <a:spLocks noGrp="1" noChangeArrowheads="1"/>
          </p:cNvSpPr>
          <p:nvPr>
            <p:ph type="body" idx="1"/>
          </p:nvPr>
        </p:nvSpPr>
        <p:spPr>
          <a:xfrm>
            <a:off x="2503488" y="3930580"/>
            <a:ext cx="3973512" cy="4022097"/>
          </a:xfrm>
        </p:spPr>
        <p:txBody>
          <a:bodyPr/>
          <a:lstStyle/>
          <a:p>
            <a:pPr marL="117475" indent="-117475">
              <a:lnSpc>
                <a:spcPct val="77000"/>
              </a:lnSpc>
            </a:pPr>
            <a:r>
              <a:rPr lang="en-CA" sz="1000" b="1">
                <a:latin typeface="ZapfHumnst BT" pitchFamily="34" charset="0"/>
              </a:rPr>
              <a:t>more risk heuristics (continued):</a:t>
            </a:r>
            <a:endParaRPr lang="en-US" sz="1000" b="1">
              <a:latin typeface="ZapfHumnst BT" pitchFamily="34" charset="0"/>
            </a:endParaRPr>
          </a:p>
          <a:p>
            <a:pPr marL="117475" indent="-117475">
              <a:spcAft>
                <a:spcPct val="20000"/>
              </a:spcAft>
              <a:buFontTx/>
              <a:buChar char="•"/>
            </a:pPr>
            <a:r>
              <a:rPr lang="en-GB" sz="1000" i="1">
                <a:latin typeface="ZapfHumnst BT" pitchFamily="34" charset="0"/>
              </a:rPr>
              <a:t>Evolving requirements:</a:t>
            </a:r>
            <a:r>
              <a:rPr lang="en-GB" sz="1000">
                <a:latin typeface="ZapfHumnst BT" pitchFamily="34" charset="0"/>
              </a:rPr>
              <a:t> people realize what they want as the product develops. Adhering to a start-of-the-project requirements list may meet contract but fail product. (check out http//www.agilealliance.org/) </a:t>
            </a:r>
          </a:p>
          <a:p>
            <a:pPr marL="117475" indent="-117475">
              <a:spcAft>
                <a:spcPct val="20000"/>
              </a:spcAft>
              <a:buFontTx/>
              <a:buChar char="•"/>
            </a:pPr>
            <a:r>
              <a:rPr lang="en-GB" sz="1000" i="1">
                <a:latin typeface="ZapfHumnst BT" pitchFamily="34" charset="0"/>
              </a:rPr>
              <a:t>Weak testing tools</a:t>
            </a:r>
            <a:r>
              <a:rPr lang="en-GB" sz="1000">
                <a:latin typeface="ZapfHumnst BT" pitchFamily="34" charset="0"/>
              </a:rPr>
              <a:t>: if tools don’t exist to help identify / isolate a class of error (e.g. wild pointers), the error is more likely to survive to testing and beyond.</a:t>
            </a:r>
          </a:p>
          <a:p>
            <a:pPr marL="117475" indent="-117475">
              <a:spcAft>
                <a:spcPct val="20000"/>
              </a:spcAft>
              <a:buSzPct val="99000"/>
              <a:buFontTx/>
              <a:buChar char="•"/>
            </a:pPr>
            <a:r>
              <a:rPr lang="en-GB" sz="1000" i="1">
                <a:latin typeface="ZapfHumnst BT" pitchFamily="34" charset="0"/>
              </a:rPr>
              <a:t>Unfixability</a:t>
            </a:r>
            <a:r>
              <a:rPr lang="en-GB" sz="1000">
                <a:latin typeface="ZapfHumnst BT" pitchFamily="34" charset="0"/>
              </a:rPr>
              <a:t>: risk of not being able to fix a bug.</a:t>
            </a:r>
          </a:p>
          <a:p>
            <a:pPr marL="117475" indent="-117475">
              <a:spcAft>
                <a:spcPct val="20000"/>
              </a:spcAft>
              <a:buSzPct val="99000"/>
              <a:buFontTx/>
              <a:buChar char="•"/>
            </a:pPr>
            <a:r>
              <a:rPr lang="en-GB" sz="1000" i="1">
                <a:latin typeface="ZapfHumnst BT" pitchFamily="34" charset="0"/>
              </a:rPr>
              <a:t>Language-typical errors</a:t>
            </a:r>
            <a:r>
              <a:rPr lang="en-GB" sz="1000">
                <a:latin typeface="ZapfHumnst BT" pitchFamily="34" charset="0"/>
              </a:rPr>
              <a:t>: such as wild pointers in C. See</a:t>
            </a:r>
          </a:p>
          <a:p>
            <a:pPr marL="341313" lvl="1" indent="-109538">
              <a:spcAft>
                <a:spcPct val="20000"/>
              </a:spcAft>
              <a:buSzPct val="99000"/>
              <a:buFontTx/>
              <a:buChar char="•"/>
            </a:pPr>
            <a:r>
              <a:rPr lang="en-GB" sz="1000">
                <a:latin typeface="ZapfHumnst BT" pitchFamily="34" charset="0"/>
              </a:rPr>
              <a:t>Bruce Webster, </a:t>
            </a:r>
            <a:r>
              <a:rPr lang="en-GB" sz="1000" i="1">
                <a:latin typeface="ZapfHumnst BT" pitchFamily="34" charset="0"/>
              </a:rPr>
              <a:t>Pitfalls of Object-Oriented Development</a:t>
            </a:r>
          </a:p>
          <a:p>
            <a:pPr marL="341313" lvl="1" indent="-109538">
              <a:spcAft>
                <a:spcPct val="20000"/>
              </a:spcAft>
              <a:buSzPct val="99000"/>
              <a:buFontTx/>
              <a:buChar char="•"/>
            </a:pPr>
            <a:r>
              <a:rPr lang="en-GB" sz="1000">
                <a:latin typeface="ZapfHumnst BT" pitchFamily="34" charset="0"/>
              </a:rPr>
              <a:t>Michael Daconta et al. </a:t>
            </a:r>
            <a:r>
              <a:rPr lang="en-GB" sz="1000" i="1">
                <a:latin typeface="ZapfHumnst BT" pitchFamily="34" charset="0"/>
              </a:rPr>
              <a:t>Java Pitfalls</a:t>
            </a:r>
          </a:p>
          <a:p>
            <a:pPr marL="117475" indent="-117475">
              <a:spcAft>
                <a:spcPct val="20000"/>
              </a:spcAft>
              <a:buFontTx/>
              <a:buChar char="•"/>
            </a:pPr>
            <a:r>
              <a:rPr lang="en-US" sz="1000" i="1">
                <a:latin typeface="ZapfHumnst BT" pitchFamily="34" charset="0"/>
              </a:rPr>
              <a:t>Criticality</a:t>
            </a:r>
            <a:r>
              <a:rPr lang="en-US" sz="1000">
                <a:latin typeface="ZapfHumnst BT" pitchFamily="34" charset="0"/>
              </a:rPr>
              <a:t>: severity of failure of very important features.</a:t>
            </a:r>
          </a:p>
          <a:p>
            <a:pPr marL="117475" indent="-117475">
              <a:spcAft>
                <a:spcPct val="20000"/>
              </a:spcAft>
              <a:buFontTx/>
              <a:buChar char="•"/>
            </a:pPr>
            <a:r>
              <a:rPr lang="en-US" sz="1000" i="1">
                <a:latin typeface="ZapfHumnst BT" pitchFamily="34" charset="0"/>
              </a:rPr>
              <a:t>Popularity</a:t>
            </a:r>
            <a:r>
              <a:rPr lang="en-US" sz="1000">
                <a:latin typeface="ZapfHumnst BT" pitchFamily="34" charset="0"/>
              </a:rPr>
              <a:t>: likelihood or consequence if much used features fail.</a:t>
            </a:r>
          </a:p>
          <a:p>
            <a:pPr marL="117475" indent="-117475">
              <a:spcAft>
                <a:spcPct val="20000"/>
              </a:spcAft>
              <a:buSzPct val="99000"/>
              <a:buFontTx/>
              <a:buChar char="•"/>
            </a:pPr>
            <a:r>
              <a:rPr lang="en-GB" sz="1000" i="1">
                <a:latin typeface="ZapfHumnst BT" pitchFamily="34" charset="0"/>
              </a:rPr>
              <a:t>Market</a:t>
            </a:r>
            <a:r>
              <a:rPr lang="en-GB" sz="1000">
                <a:latin typeface="ZapfHumnst BT" pitchFamily="34" charset="0"/>
              </a:rPr>
              <a:t>: severity of failure of key differentiating features.</a:t>
            </a:r>
            <a:endParaRPr lang="en-US" sz="1000">
              <a:latin typeface="ZapfHumnst BT" pitchFamily="34" charset="0"/>
            </a:endParaRPr>
          </a:p>
          <a:p>
            <a:pPr marL="117475" indent="-117475">
              <a:spcAft>
                <a:spcPct val="20000"/>
              </a:spcAft>
              <a:buFontTx/>
              <a:buChar char="•"/>
            </a:pPr>
            <a:r>
              <a:rPr lang="en-GB" sz="1000" i="1">
                <a:latin typeface="ZapfHumnst BT" pitchFamily="34" charset="0"/>
              </a:rPr>
              <a:t>Bad publicity</a:t>
            </a:r>
            <a:r>
              <a:rPr lang="en-GB" sz="1000">
                <a:latin typeface="ZapfHumnst BT" pitchFamily="34" charset="0"/>
              </a:rPr>
              <a:t>: a bug may appear in PC Week.</a:t>
            </a:r>
          </a:p>
          <a:p>
            <a:pPr marL="117475" indent="-117475">
              <a:spcAft>
                <a:spcPct val="20000"/>
              </a:spcAft>
              <a:buSzPct val="99000"/>
              <a:buFontTx/>
              <a:buChar char="•"/>
            </a:pPr>
            <a:r>
              <a:rPr lang="en-GB" sz="1000" i="1">
                <a:latin typeface="ZapfHumnst BT" pitchFamily="34" charset="0"/>
              </a:rPr>
              <a:t>Liability</a:t>
            </a:r>
            <a:r>
              <a:rPr lang="en-GB" sz="1000">
                <a:latin typeface="ZapfHumnst BT" pitchFamily="34" charset="0"/>
              </a:rPr>
              <a:t>: being sued.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a:xfrm>
            <a:off x="2514601" y="3930580"/>
            <a:ext cx="3973513" cy="4022097"/>
          </a:xfrm>
        </p:spPr>
        <p:txBody>
          <a:bodyPr/>
          <a:lstStyle/>
          <a:p>
            <a:pPr>
              <a:lnSpc>
                <a:spcPct val="80000"/>
              </a:lnSpc>
            </a:pPr>
            <a:r>
              <a:rPr lang="en-US" sz="1000">
                <a:latin typeface="ZapfHumnst BT" pitchFamily="34" charset="0"/>
              </a:rPr>
              <a:t>Prof. Kaner, senior author of </a:t>
            </a:r>
            <a:r>
              <a:rPr lang="en-US" sz="1000" i="1">
                <a:latin typeface="ZapfHumnst BT" pitchFamily="34" charset="0"/>
              </a:rPr>
              <a:t>Testing Computer Software</a:t>
            </a:r>
            <a:r>
              <a:rPr lang="en-US" sz="1000">
                <a:latin typeface="ZapfHumnst BT" pitchFamily="34" charset="0"/>
              </a:rPr>
              <a:t>, says:</a:t>
            </a:r>
          </a:p>
          <a:p>
            <a:pPr marL="171450" lvl="1">
              <a:lnSpc>
                <a:spcPct val="80000"/>
              </a:lnSpc>
            </a:pPr>
            <a:r>
              <a:rPr lang="en-US" sz="1000">
                <a:latin typeface="ZapfHumnst BT" pitchFamily="34" charset="0"/>
              </a:rPr>
              <a:t>Too many people start and end with the TCS bug list. It is outdated. It was outdated the day it was published. And it doesn’t cover the issues in </a:t>
            </a:r>
            <a:r>
              <a:rPr lang="en-US" sz="1000" i="1">
                <a:latin typeface="ZapfHumnst BT" pitchFamily="34" charset="0"/>
              </a:rPr>
              <a:t>your</a:t>
            </a:r>
            <a:r>
              <a:rPr lang="en-US" sz="1000">
                <a:latin typeface="ZapfHumnst BT" pitchFamily="34" charset="0"/>
              </a:rPr>
              <a:t> system. Building a bug list is an ongoing process that constantly pays for itself.</a:t>
            </a:r>
          </a:p>
          <a:p>
            <a:pPr>
              <a:lnSpc>
                <a:spcPct val="80000"/>
              </a:lnSpc>
            </a:pPr>
            <a:r>
              <a:rPr lang="en-US" sz="1000">
                <a:latin typeface="ZapfHumnst BT" pitchFamily="34" charset="0"/>
              </a:rPr>
              <a:t>Here’s an example and further discussion from Hung Nguyen (co-author of </a:t>
            </a:r>
            <a:r>
              <a:rPr lang="en-US" sz="1000" i="1">
                <a:latin typeface="ZapfHumnst BT" pitchFamily="34" charset="0"/>
              </a:rPr>
              <a:t>Testing Computer Software</a:t>
            </a:r>
            <a:r>
              <a:rPr lang="en-US" sz="1000">
                <a:latin typeface="ZapfHumnst BT" pitchFamily="34" charset="0"/>
              </a:rPr>
              <a:t>):</a:t>
            </a:r>
          </a:p>
          <a:p>
            <a:pPr marL="171450" lvl="1">
              <a:lnSpc>
                <a:spcPct val="80000"/>
              </a:lnSpc>
            </a:pPr>
            <a:r>
              <a:rPr lang="en-US" sz="1000">
                <a:latin typeface="ZapfHumnst BT" pitchFamily="34" charset="0"/>
              </a:rPr>
              <a:t>This problem came up in a client/server system. The system sends the client a list of names, to allow verification that a name the client enters is not new.</a:t>
            </a:r>
          </a:p>
          <a:p>
            <a:pPr marL="171450" lvl="1">
              <a:lnSpc>
                <a:spcPct val="80000"/>
              </a:lnSpc>
            </a:pPr>
            <a:r>
              <a:rPr lang="en-US" sz="1000">
                <a:latin typeface="ZapfHumnst BT" pitchFamily="34" charset="0"/>
              </a:rPr>
              <a:t>Client 1 and 2 both want to enter a name and client 1 and 2 both use the same new name. Both instances of the name are new relative to their local compare list and therefore, they are accepted, and we now have two instances of the same name.</a:t>
            </a:r>
          </a:p>
          <a:p>
            <a:pPr marL="171450" lvl="1">
              <a:lnSpc>
                <a:spcPct val="80000"/>
              </a:lnSpc>
            </a:pPr>
            <a:r>
              <a:rPr lang="en-US" sz="1000">
                <a:latin typeface="ZapfHumnst BT" pitchFamily="34" charset="0"/>
              </a:rPr>
              <a:t>As we see these, we develop a library of issues. The discovery method is exploratory, requires sophistication with the underlying technology.</a:t>
            </a:r>
          </a:p>
          <a:p>
            <a:pPr marL="171450" lvl="1">
              <a:lnSpc>
                <a:spcPct val="80000"/>
              </a:lnSpc>
            </a:pPr>
            <a:r>
              <a:rPr lang="en-US" sz="1000">
                <a:latin typeface="ZapfHumnst BT" pitchFamily="34" charset="0"/>
              </a:rPr>
              <a:t>Capture winning themes for testing in charts or in scripts-on-their-way to being automated.</a:t>
            </a:r>
          </a:p>
          <a:p>
            <a:pPr>
              <a:lnSpc>
                <a:spcPct val="80000"/>
              </a:lnSpc>
            </a:pPr>
            <a:r>
              <a:rPr lang="en-US" sz="1000">
                <a:latin typeface="ZapfHumnst BT" pitchFamily="34" charset="0"/>
              </a:rPr>
              <a:t>There are plenty of sources to check for common failures in the common platforms, such as www.bugnet.com and www.cnet.com</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07234" name="Rectangle 2050"/>
          <p:cNvSpPr>
            <a:spLocks noGrp="1" noRot="1" noChangeAspect="1" noChangeArrowheads="1" noTextEdit="1"/>
          </p:cNvSpPr>
          <p:nvPr>
            <p:ph type="sldImg"/>
          </p:nvPr>
        </p:nvSpPr>
        <p:spPr>
          <a:ln/>
        </p:spPr>
      </p:sp>
      <p:sp>
        <p:nvSpPr>
          <p:cNvPr id="607235" name="Rectangle 2051"/>
          <p:cNvSpPr>
            <a:spLocks noGrp="1" noChangeArrowheads="1"/>
          </p:cNvSpPr>
          <p:nvPr>
            <p:ph type="body" idx="1"/>
          </p:nvPr>
        </p:nvSpPr>
        <p:spPr>
          <a:xfrm>
            <a:off x="2503488" y="3938468"/>
            <a:ext cx="3973512" cy="4022098"/>
          </a:xfrm>
        </p:spPr>
        <p:txBody>
          <a:bodyPr/>
          <a:lstStyle/>
          <a:p>
            <a:pPr marL="117475" indent="-117475"/>
            <a:r>
              <a:rPr lang="en-US" sz="1000" b="1">
                <a:latin typeface="ZapfHumnst BT" pitchFamily="34" charset="0"/>
              </a:rPr>
              <a:t>Common Tasks</a:t>
            </a:r>
          </a:p>
          <a:p>
            <a:pPr marL="117475" indent="-117475">
              <a:buFontTx/>
              <a:buChar char="•"/>
            </a:pPr>
            <a:r>
              <a:rPr lang="en-US" sz="1000">
                <a:latin typeface="ZapfHumnst BT" pitchFamily="34" charset="0"/>
              </a:rPr>
              <a:t>List all areas of the program that could require testing</a:t>
            </a:r>
          </a:p>
          <a:p>
            <a:pPr marL="117475" indent="-117475">
              <a:buFontTx/>
              <a:buChar char="•"/>
            </a:pPr>
            <a:r>
              <a:rPr lang="en-US" sz="1000">
                <a:latin typeface="ZapfHumnst BT" pitchFamily="34" charset="0"/>
              </a:rPr>
              <a:t>On a scale of 1-5, assign a probability-of-failure estimate to each</a:t>
            </a:r>
          </a:p>
          <a:p>
            <a:pPr marL="117475" indent="-117475">
              <a:buFontTx/>
              <a:buChar char="•"/>
            </a:pPr>
            <a:r>
              <a:rPr lang="en-US" sz="1000">
                <a:latin typeface="ZapfHumnst BT" pitchFamily="34" charset="0"/>
              </a:rPr>
              <a:t>On a scale of 1-5, assign a severity-of-failure estimate to each</a:t>
            </a:r>
          </a:p>
          <a:p>
            <a:pPr marL="117475" indent="-117475">
              <a:buFontTx/>
              <a:buChar char="•"/>
            </a:pPr>
            <a:r>
              <a:rPr lang="en-US" sz="1000">
                <a:latin typeface="ZapfHumnst BT" pitchFamily="34" charset="0"/>
              </a:rPr>
              <a:t>For each area, identify the specific ways that the program might fail and assign probability-of-failure and severity-of-failure estimates for those</a:t>
            </a:r>
          </a:p>
          <a:p>
            <a:pPr marL="117475" indent="-117475">
              <a:buFontTx/>
              <a:buChar char="•"/>
            </a:pPr>
            <a:r>
              <a:rPr lang="en-US" sz="1000">
                <a:latin typeface="ZapfHumnst BT" pitchFamily="34" charset="0"/>
              </a:rPr>
              <a:t>Prioritize based on estimated risk</a:t>
            </a:r>
          </a:p>
          <a:p>
            <a:pPr marL="117475" indent="-117475">
              <a:buFontTx/>
              <a:buChar char="•"/>
            </a:pPr>
            <a:r>
              <a:rPr lang="en-US" sz="1000">
                <a:latin typeface="ZapfHumnst BT" pitchFamily="34" charset="0"/>
              </a:rPr>
              <a:t>Develop a stop-loss strategy for testing untested or lightly-tested areas, to check whether there is easy-to-find evidence that the areas estimated as low risk are not actually low risk.</a:t>
            </a:r>
          </a:p>
          <a:p>
            <a:pPr marL="117475" indent="-117475"/>
            <a:endParaRPr lang="en-US" sz="1000">
              <a:latin typeface="ZapfHumnst BT"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12706" name="Rectangle 1026"/>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712707" name="Rectangle 1027"/>
          <p:cNvSpPr>
            <a:spLocks noGrp="1" noChangeArrowheads="1"/>
          </p:cNvSpPr>
          <p:nvPr>
            <p:ph type="body" idx="1"/>
          </p:nvPr>
        </p:nvSpPr>
        <p:spPr bwMode="auto">
          <a:xfrm>
            <a:off x="2514601" y="3938468"/>
            <a:ext cx="3973513" cy="4022098"/>
          </a:xfrm>
          <a:prstGeom prst="rect">
            <a:avLst/>
          </a:prstGeom>
          <a:noFill/>
          <a:ln>
            <a:miter lim="800000"/>
            <a:headEnd/>
            <a:tailEnd/>
          </a:ln>
        </p:spPr>
        <p:txBody>
          <a:bodyPr lIns="91436" tIns="45718" rIns="91436" bIns="45718"/>
          <a:lstStyle/>
          <a:p>
            <a:r>
              <a:rPr lang="en-US" sz="1000" b="1">
                <a:latin typeface="ZapfHumnst BT" pitchFamily="34" charset="0"/>
              </a:rPr>
              <a:t>Optional Exercise</a:t>
            </a:r>
          </a:p>
          <a:p>
            <a:pPr eaLnBrk="0" hangingPunct="0">
              <a:lnSpc>
                <a:spcPct val="100000"/>
              </a:lnSpc>
              <a:spcBef>
                <a:spcPct val="0"/>
              </a:spcBef>
            </a:pPr>
            <a:endParaRPr lang="en-US" sz="1000" i="1">
              <a:latin typeface="ZapfHumnst BT" pitchFamily="34" charset="0"/>
            </a:endParaRPr>
          </a:p>
          <a:p>
            <a:endParaRPr lang="en-US" sz="1000" b="1">
              <a:latin typeface="ZapfHumnst BT" pitchFamily="34" charset="0"/>
            </a:endParaRPr>
          </a:p>
        </p:txBody>
      </p:sp>
      <p:sp>
        <p:nvSpPr>
          <p:cNvPr id="712709" name="Text Box 1029"/>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Optional Exercise:</a:t>
            </a:r>
          </a:p>
          <a:p>
            <a:endParaRPr lang="en-US" sz="1000">
              <a:latin typeface="ZapfHumnst BT" pitchFamily="34" charset="0"/>
            </a:endParaRPr>
          </a:p>
          <a:p>
            <a:r>
              <a:rPr lang="en-US" sz="1000">
                <a:latin typeface="ZapfHumnst BT" pitchFamily="34" charset="0"/>
              </a:rPr>
              <a:t>Suppose you were testing the Amazon.com Web application. </a:t>
            </a:r>
          </a:p>
          <a:p>
            <a:endParaRPr lang="en-US" sz="1000">
              <a:latin typeface="ZapfHumnst BT" pitchFamily="34" charset="0"/>
            </a:endParaRPr>
          </a:p>
          <a:p>
            <a:r>
              <a:rPr lang="en-US" sz="1000">
                <a:latin typeface="ZapfHumnst BT" pitchFamily="34" charset="0"/>
              </a:rPr>
              <a:t>First, break down the functional areas of the application.  Try this as a brainstorm, but if the class gets stuck, here are some examples of the functions:</a:t>
            </a:r>
          </a:p>
          <a:p>
            <a:pPr marL="228600" lvl="1" indent="-114300">
              <a:buFontTx/>
              <a:buChar char="•"/>
            </a:pPr>
            <a:r>
              <a:rPr lang="en-US" sz="1000">
                <a:latin typeface="ZapfHumnst BT" pitchFamily="34" charset="0"/>
              </a:rPr>
              <a:t>Shopping cart</a:t>
            </a:r>
          </a:p>
          <a:p>
            <a:pPr marL="228600" lvl="1" indent="-114300">
              <a:buFontTx/>
              <a:buChar char="•"/>
            </a:pPr>
            <a:r>
              <a:rPr lang="en-US" sz="1000">
                <a:latin typeface="ZapfHumnst BT" pitchFamily="34" charset="0"/>
              </a:rPr>
              <a:t>Credit card processing</a:t>
            </a:r>
          </a:p>
          <a:p>
            <a:pPr marL="228600" lvl="1" indent="-114300">
              <a:buFontTx/>
              <a:buChar char="•"/>
            </a:pPr>
            <a:r>
              <a:rPr lang="en-US" sz="1000">
                <a:latin typeface="ZapfHumnst BT" pitchFamily="34" charset="0"/>
              </a:rPr>
              <a:t>Shipping</a:t>
            </a:r>
          </a:p>
          <a:p>
            <a:pPr marL="228600" lvl="1" indent="-114300">
              <a:buFontTx/>
              <a:buChar char="•"/>
            </a:pPr>
            <a:r>
              <a:rPr lang="en-US" sz="1000">
                <a:latin typeface="ZapfHumnst BT" pitchFamily="34" charset="0"/>
              </a:rPr>
              <a:t>Tracking of shipment history</a:t>
            </a:r>
          </a:p>
          <a:p>
            <a:pPr marL="228600" lvl="1" indent="-114300">
              <a:buFontTx/>
              <a:buChar char="•"/>
            </a:pPr>
            <a:r>
              <a:rPr lang="en-US" sz="1000">
                <a:latin typeface="ZapfHumnst BT" pitchFamily="34" charset="0"/>
              </a:rPr>
              <a:t>Tracking of customer purchase history</a:t>
            </a:r>
          </a:p>
          <a:p>
            <a:pPr marL="228600" lvl="1" indent="-114300">
              <a:buFontTx/>
              <a:buChar char="•"/>
            </a:pPr>
            <a:r>
              <a:rPr lang="en-US" sz="1000">
                <a:latin typeface="ZapfHumnst BT" pitchFamily="34" charset="0"/>
              </a:rPr>
              <a:t>Creation and retention of customer search pages</a:t>
            </a:r>
          </a:p>
          <a:p>
            <a:pPr marL="228600" lvl="1" indent="-114300">
              <a:buFontTx/>
              <a:buChar char="•"/>
            </a:pPr>
            <a:r>
              <a:rPr lang="en-US" sz="1000">
                <a:latin typeface="ZapfHumnst BT" pitchFamily="34" charset="0"/>
              </a:rPr>
              <a:t>Friends and family list</a:t>
            </a:r>
          </a:p>
          <a:p>
            <a:pPr marL="228600" lvl="1" indent="-114300">
              <a:buFontTx/>
              <a:buChar char="•"/>
            </a:pPr>
            <a:r>
              <a:rPr lang="en-US" sz="1000">
                <a:latin typeface="ZapfHumnst BT" pitchFamily="34" charset="0"/>
              </a:rPr>
              <a:t>Special discounts</a:t>
            </a:r>
          </a:p>
          <a:p>
            <a:pPr marL="228600" lvl="1" indent="-114300">
              <a:buFontTx/>
              <a:buChar char="•"/>
            </a:pPr>
            <a:r>
              <a:rPr lang="en-US" sz="1000">
                <a:latin typeface="ZapfHumnst BT" pitchFamily="34" charset="0"/>
              </a:rPr>
              <a:t>Search (for books)</a:t>
            </a:r>
          </a:p>
          <a:p>
            <a:pPr marL="228600" lvl="1" indent="-114300">
              <a:buFontTx/>
              <a:buChar char="•"/>
            </a:pPr>
            <a:r>
              <a:rPr lang="en-US" sz="1000">
                <a:latin typeface="ZapfHumnst BT" pitchFamily="34" charset="0"/>
              </a:rPr>
              <a:t>Used vs new books</a:t>
            </a:r>
          </a:p>
          <a:p>
            <a:pPr marL="228600" lvl="1" indent="-114300">
              <a:buFontTx/>
              <a:buChar char="•"/>
            </a:pPr>
            <a:r>
              <a:rPr lang="en-US" sz="1000">
                <a:latin typeface="ZapfHumnst BT" pitchFamily="34" charset="0"/>
              </a:rPr>
              <a:t>Advance ordering</a:t>
            </a:r>
          </a:p>
          <a:p>
            <a:pPr marL="228600" lvl="1" indent="-114300">
              <a:buFontTx/>
              <a:buChar char="•"/>
            </a:pPr>
            <a:r>
              <a:rPr lang="en-US" sz="1000">
                <a:latin typeface="ZapfHumnst BT" pitchFamily="34" charset="0"/>
              </a:rPr>
              <a:t>Publisher and customer reviews</a:t>
            </a:r>
          </a:p>
          <a:p>
            <a:pPr marL="228600" lvl="1" indent="-114300">
              <a:buFontTx/>
              <a:buChar char="•"/>
            </a:pPr>
            <a:r>
              <a:rPr lang="en-US" sz="1000">
                <a:latin typeface="ZapfHumnst BT" pitchFamily="34" charset="0"/>
              </a:rPr>
              <a:t>Ordering of used books that are not yet in stock</a:t>
            </a:r>
          </a:p>
          <a:p>
            <a:endParaRPr lang="en-US" sz="1000">
              <a:latin typeface="ZapfHumnst BT" pitchFamily="34" charset="0"/>
            </a:endParaRPr>
          </a:p>
          <a:p>
            <a:r>
              <a:rPr lang="en-US" sz="1000">
                <a:latin typeface="ZapfHumnst BT" pitchFamily="34" charset="0"/>
              </a:rPr>
              <a:t>Now work through the list. What are some of the ways that each of these could fail? How likely do you think they are to fail? Why? How serious would each of the failure types be?</a:t>
            </a:r>
          </a:p>
          <a:p>
            <a:r>
              <a:rPr lang="en-US" sz="1000">
                <a:latin typeface="ZapfHumnst BT" pitchFamily="34" charset="0"/>
              </a:rPr>
              <a:t>Then collect the ideas and evaluate each area in terms of probability and probable severity of failure.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a:xfrm>
            <a:off x="2503488" y="3930580"/>
            <a:ext cx="3973512" cy="4022097"/>
          </a:xfrm>
        </p:spPr>
        <p:txBody>
          <a:bodyPr/>
          <a:lstStyle/>
          <a:p>
            <a:pPr>
              <a:lnSpc>
                <a:spcPct val="77000"/>
              </a:lnSpc>
            </a:pPr>
            <a:r>
              <a:rPr lang="en-US" sz="1000">
                <a:latin typeface="ZapfHumnst BT" pitchFamily="34" charset="0"/>
              </a:rPr>
              <a:t>There are a few different definitions of stress testing. This one is focused on doing things that are so difficult for the program to handle that it will eventually fail. </a:t>
            </a:r>
          </a:p>
          <a:p>
            <a:pPr marL="227013" lvl="1" indent="-112713">
              <a:lnSpc>
                <a:spcPct val="77000"/>
              </a:lnSpc>
              <a:buFontTx/>
              <a:buChar char="•"/>
            </a:pPr>
            <a:r>
              <a:rPr lang="en-US" sz="1000">
                <a:latin typeface="ZapfHumnst BT" pitchFamily="34" charset="0"/>
              </a:rPr>
              <a:t>How does it fail? Does the program handle the failure graciously?</a:t>
            </a:r>
          </a:p>
          <a:p>
            <a:pPr marL="227013" lvl="1" indent="-112713">
              <a:lnSpc>
                <a:spcPct val="77000"/>
              </a:lnSpc>
              <a:buFontTx/>
              <a:buChar char="•"/>
            </a:pPr>
            <a:r>
              <a:rPr lang="en-US" sz="1000">
                <a:latin typeface="ZapfHumnst BT" pitchFamily="34" charset="0"/>
              </a:rPr>
              <a:t>Is that how and when it </a:t>
            </a:r>
            <a:r>
              <a:rPr lang="en-US" sz="1000" i="1">
                <a:latin typeface="ZapfHumnst BT" pitchFamily="34" charset="0"/>
              </a:rPr>
              <a:t>should </a:t>
            </a:r>
            <a:r>
              <a:rPr lang="en-US" sz="1000">
                <a:latin typeface="ZapfHumnst BT" pitchFamily="34" charset="0"/>
              </a:rPr>
              <a:t>fail?</a:t>
            </a:r>
          </a:p>
          <a:p>
            <a:pPr marL="227013" lvl="1" indent="-112713">
              <a:lnSpc>
                <a:spcPct val="77000"/>
              </a:lnSpc>
              <a:buFontTx/>
              <a:buChar char="•"/>
            </a:pPr>
            <a:r>
              <a:rPr lang="en-US" sz="1000">
                <a:latin typeface="ZapfHumnst BT" pitchFamily="34" charset="0"/>
              </a:rPr>
              <a:t>Are there follow-up consequences of this failure? If we kept using the program, what would happen?</a:t>
            </a:r>
          </a:p>
          <a:p>
            <a:pPr>
              <a:lnSpc>
                <a:spcPct val="77000"/>
              </a:lnSpc>
            </a:pPr>
            <a:r>
              <a:rPr lang="en-US" sz="1000">
                <a:latin typeface="ZapfHumnst BT" pitchFamily="34" charset="0"/>
              </a:rPr>
              <a:t>This is a specialist’s approach. For example,</a:t>
            </a:r>
          </a:p>
          <a:p>
            <a:pPr marL="227013" lvl="1" indent="-112713">
              <a:lnSpc>
                <a:spcPct val="77000"/>
              </a:lnSpc>
              <a:buFontTx/>
              <a:buChar char="•"/>
            </a:pPr>
            <a:r>
              <a:rPr lang="en-US" sz="1000">
                <a:latin typeface="ZapfHumnst BT" pitchFamily="34" charset="0"/>
              </a:rPr>
              <a:t>Some security testing experts use this to discover what holes are created in the system when part of the system is taken out of commission.</a:t>
            </a:r>
          </a:p>
          <a:p>
            <a:pPr marL="227013" lvl="1" indent="-112713">
              <a:lnSpc>
                <a:spcPct val="77000"/>
              </a:lnSpc>
              <a:buFontTx/>
              <a:buChar char="•"/>
            </a:pPr>
            <a:r>
              <a:rPr lang="en-US" sz="1000">
                <a:latin typeface="ZapfHumnst BT" pitchFamily="34" charset="0"/>
              </a:rPr>
              <a:t>Giving the program extremely large numbers is a form of stress testing. Crashes that result from these failures are often dismissed by programmers, but many break-ins start by exploiting a buffer over-run. For more on this approach, see James Whittaker, </a:t>
            </a:r>
            <a:r>
              <a:rPr lang="en-US" sz="1000" i="1">
                <a:latin typeface="ZapfHumnst BT" pitchFamily="34" charset="0"/>
              </a:rPr>
              <a:t>How to Break Software (2002).</a:t>
            </a:r>
            <a:endParaRPr lang="en-US" sz="1000">
              <a:latin typeface="ZapfHumnst BT" pitchFamily="34" charset="0"/>
            </a:endParaRPr>
          </a:p>
          <a:p>
            <a:pPr marL="227013" lvl="1" indent="-112713">
              <a:lnSpc>
                <a:spcPct val="77000"/>
              </a:lnSpc>
              <a:buFontTx/>
              <a:buChar char="•"/>
            </a:pPr>
            <a:r>
              <a:rPr lang="en-US" sz="1000">
                <a:latin typeface="ZapfHumnst BT" pitchFamily="34" charset="0"/>
              </a:rPr>
              <a:t>Some people use load testing tools to discover functional weaknesses in the program. Logic errors sometimes surface as the program gets less stable (because of the high load and the odd patterns of data that the program has to deal with during high load.)</a:t>
            </a:r>
          </a:p>
          <a:p>
            <a:pPr marL="227013" lvl="1" indent="-112713">
              <a:lnSpc>
                <a:spcPct val="77000"/>
              </a:lnSpc>
              <a:buFontTx/>
              <a:buChar char="•"/>
            </a:pPr>
            <a:r>
              <a:rPr lang="en-US" sz="1000">
                <a:latin typeface="ZapfHumnst BT" pitchFamily="34" charset="0"/>
              </a:rPr>
              <a:t>This is an extreme form of risk-based testing.</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75170" name="Rectangle 2050"/>
          <p:cNvSpPr>
            <a:spLocks noGrp="1" noRot="1" noChangeAspect="1" noChangeArrowheads="1" noTextEdit="1"/>
          </p:cNvSpPr>
          <p:nvPr>
            <p:ph type="sldImg"/>
          </p:nvPr>
        </p:nvSpPr>
        <p:spPr>
          <a:ln/>
        </p:spPr>
      </p:sp>
      <p:sp>
        <p:nvSpPr>
          <p:cNvPr id="775171" name="Rectangle 2051"/>
          <p:cNvSpPr>
            <a:spLocks noGrp="1" noChangeArrowheads="1"/>
          </p:cNvSpPr>
          <p:nvPr>
            <p:ph type="body" idx="1"/>
          </p:nvPr>
        </p:nvSpPr>
        <p:spPr>
          <a:xfrm>
            <a:off x="2503488" y="3930580"/>
            <a:ext cx="3973512" cy="4022097"/>
          </a:xfrm>
        </p:spPr>
        <p:txBody>
          <a:bodyPr/>
          <a:lstStyle/>
          <a:p>
            <a:pPr eaLnBrk="0" hangingPunct="0">
              <a:lnSpc>
                <a:spcPct val="100000"/>
              </a:lnSpc>
              <a:spcBef>
                <a:spcPct val="0"/>
              </a:spcBef>
            </a:pPr>
            <a:r>
              <a:rPr lang="en-US" sz="1000">
                <a:latin typeface="ZapfHumnst BT" pitchFamily="34" charset="0"/>
              </a:rPr>
              <a:t>This is what hackers do when they pummel your site with denial of service attacks.  A good vision for stress testing is that the nastiest and most skilled hacker should be a tester on your team, who uses the technique to find functional problems.</a:t>
            </a:r>
            <a:endParaRPr lang="en-US" sz="1000">
              <a:latin typeface="Arial" pitchFamily="34" charset="0"/>
            </a:endParaRPr>
          </a:p>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87458" name="Rectangle 1026"/>
          <p:cNvSpPr>
            <a:spLocks noGrp="1" noRot="1" noChangeAspect="1" noChangeArrowheads="1" noTextEdit="1"/>
          </p:cNvSpPr>
          <p:nvPr>
            <p:ph type="sldImg"/>
          </p:nvPr>
        </p:nvSpPr>
        <p:spPr>
          <a:ln/>
        </p:spPr>
      </p:sp>
      <p:sp>
        <p:nvSpPr>
          <p:cNvPr id="787459" name="Rectangle 1027"/>
          <p:cNvSpPr>
            <a:spLocks noGrp="1" noChangeArrowheads="1"/>
          </p:cNvSpPr>
          <p:nvPr>
            <p:ph type="body" idx="1"/>
          </p:nvPr>
        </p:nvSpPr>
        <p:spPr>
          <a:xfrm>
            <a:off x="2503488" y="3938468"/>
            <a:ext cx="3973512" cy="4165687"/>
          </a:xfrm>
        </p:spPr>
        <p:txBody>
          <a:bodyPr/>
          <a:lstStyle/>
          <a:p>
            <a:pPr>
              <a:lnSpc>
                <a:spcPct val="77000"/>
              </a:lnSpc>
            </a:pPr>
            <a:r>
              <a:rPr lang="en-US" sz="1000">
                <a:latin typeface="ZapfHumnst BT" pitchFamily="34" charset="0"/>
              </a:rPr>
              <a:t>Regression testing refers to the automated testing of the SUT after changes.  The name implies that its primary function is to prevent regression, i.e. the reappearance of a defect previously fixed, but in practice, the term is widely used to refer to any test automation that repeats the same tests over and over.</a:t>
            </a:r>
          </a:p>
          <a:p>
            <a:pPr>
              <a:lnSpc>
                <a:spcPct val="77000"/>
              </a:lnSpc>
            </a:pPr>
            <a:r>
              <a:rPr lang="en-US" sz="1000">
                <a:latin typeface="ZapfHumnst BT" pitchFamily="34" charset="0"/>
              </a:rPr>
              <a:t>Regression testing is most effective when </a:t>
            </a:r>
            <a:r>
              <a:rPr lang="en-US" sz="1000" b="1">
                <a:latin typeface="ZapfHumnst BT" pitchFamily="34" charset="0"/>
              </a:rPr>
              <a:t>combined with</a:t>
            </a:r>
            <a:r>
              <a:rPr lang="en-US" sz="1000">
                <a:latin typeface="ZapfHumnst BT" pitchFamily="34" charset="0"/>
              </a:rPr>
              <a:t> other testing techniques, which we’ll discuss at the end of this module.</a:t>
            </a:r>
          </a:p>
          <a:p>
            <a:pPr>
              <a:lnSpc>
                <a:spcPct val="77000"/>
              </a:lnSpc>
            </a:pPr>
            <a:r>
              <a:rPr lang="en-US" sz="1000">
                <a:latin typeface="ZapfHumnst BT" pitchFamily="34" charset="0"/>
              </a:rPr>
              <a:t>Where should you use regression testing?  Where </a:t>
            </a:r>
            <a:r>
              <a:rPr lang="en-US" sz="1000" b="1">
                <a:latin typeface="ZapfHumnst BT" pitchFamily="34" charset="0"/>
              </a:rPr>
              <a:t>efficiency of executing</a:t>
            </a:r>
            <a:r>
              <a:rPr lang="en-US" sz="1000">
                <a:latin typeface="ZapfHumnst BT" pitchFamily="34" charset="0"/>
              </a:rPr>
              <a:t> the tests time and time again is a primary concern.  For example:</a:t>
            </a:r>
          </a:p>
          <a:p>
            <a:pPr marL="285750" lvl="1" indent="-171450">
              <a:lnSpc>
                <a:spcPct val="77000"/>
              </a:lnSpc>
              <a:buFontTx/>
              <a:buChar char="•"/>
            </a:pPr>
            <a:r>
              <a:rPr lang="en-US" sz="1000" b="1">
                <a:latin typeface="ZapfHumnst BT" pitchFamily="34" charset="0"/>
                <a:cs typeface="Times New Roman" pitchFamily="18" charset="0"/>
              </a:rPr>
              <a:t>Build Verification Tests</a:t>
            </a:r>
            <a:r>
              <a:rPr lang="en-US" sz="1000">
                <a:latin typeface="ZapfHumnst BT" pitchFamily="34" charset="0"/>
                <a:cs typeface="Times New Roman" pitchFamily="18" charset="0"/>
              </a:rPr>
              <a:t> (BVTs or “smoke tests”) are a form of regression testing used to determine whether to accept a build into further testing and are covered in Module 8 of the course.</a:t>
            </a:r>
          </a:p>
          <a:p>
            <a:pPr marL="285750" lvl="1" indent="-171450">
              <a:lnSpc>
                <a:spcPct val="77000"/>
              </a:lnSpc>
              <a:buFontTx/>
              <a:buChar char="•"/>
            </a:pPr>
            <a:r>
              <a:rPr lang="en-US" sz="1000" b="1">
                <a:latin typeface="ZapfHumnst BT" pitchFamily="34" charset="0"/>
                <a:cs typeface="Times New Roman" pitchFamily="18" charset="0"/>
              </a:rPr>
              <a:t>Configuration Tests</a:t>
            </a:r>
            <a:r>
              <a:rPr lang="en-US" sz="1000">
                <a:latin typeface="ZapfHumnst BT" pitchFamily="34" charset="0"/>
                <a:cs typeface="Times New Roman" pitchFamily="18" charset="0"/>
              </a:rPr>
              <a:t>, where you check that an application functions identically with different operating systems, database servers, web servers, web browsers, etc., are another example where you need highly efficient execution.</a:t>
            </a:r>
          </a:p>
          <a:p>
            <a:pPr>
              <a:lnSpc>
                <a:spcPct val="77000"/>
              </a:lnSpc>
            </a:pPr>
            <a:r>
              <a:rPr lang="en-US" sz="1000">
                <a:latin typeface="ZapfHumnst BT" pitchFamily="34" charset="0"/>
                <a:cs typeface="Times New Roman" pitchFamily="18" charset="0"/>
              </a:rPr>
              <a:t>Pay careful attention to the stability of the interfaces that you use to drive the SUT.  </a:t>
            </a:r>
            <a:r>
              <a:rPr lang="en-US" sz="1000" b="1">
                <a:latin typeface="ZapfHumnst BT" pitchFamily="34" charset="0"/>
                <a:cs typeface="Times New Roman" pitchFamily="18" charset="0"/>
              </a:rPr>
              <a:t>Testing through an API</a:t>
            </a:r>
            <a:r>
              <a:rPr lang="en-US" sz="1000">
                <a:latin typeface="ZapfHumnst BT" pitchFamily="34" charset="0"/>
                <a:cs typeface="Times New Roman" pitchFamily="18" charset="0"/>
              </a:rPr>
              <a:t> is generally a better strategy than testing through the GUI, for two reasons.  </a:t>
            </a:r>
          </a:p>
          <a:p>
            <a:pPr marL="285750" lvl="1" indent="-171450">
              <a:lnSpc>
                <a:spcPct val="77000"/>
              </a:lnSpc>
              <a:buFontTx/>
              <a:buAutoNum type="arabicPeriod"/>
            </a:pPr>
            <a:r>
              <a:rPr lang="en-US" sz="1000">
                <a:latin typeface="ZapfHumnst BT" pitchFamily="34" charset="0"/>
                <a:cs typeface="Times New Roman" pitchFamily="18" charset="0"/>
              </a:rPr>
              <a:t>GUIs change much more frequently than APIs, as usability issues are discovered and improvements are made.</a:t>
            </a:r>
          </a:p>
          <a:p>
            <a:pPr marL="285750" lvl="1" indent="-171450">
              <a:lnSpc>
                <a:spcPct val="77000"/>
              </a:lnSpc>
              <a:buFontTx/>
              <a:buAutoNum type="arabicPeriod"/>
            </a:pPr>
            <a:r>
              <a:rPr lang="en-US" sz="1000">
                <a:latin typeface="ZapfHumnst BT" pitchFamily="34" charset="0"/>
                <a:cs typeface="Times New Roman" pitchFamily="18" charset="0"/>
              </a:rPr>
              <a:t>It’s usually much easier to achieve high coverage of the underlying program logic by using the API.  The majority of the code in any modern system deals with error conditions that may be hard to trigger through the GUI alone.</a:t>
            </a:r>
          </a:p>
          <a:p>
            <a:pPr>
              <a:lnSpc>
                <a:spcPct val="77000"/>
              </a:lnSpc>
            </a:pPr>
            <a:r>
              <a:rPr lang="en-US" sz="1000">
                <a:latin typeface="ZapfHumnst BT" pitchFamily="34" charset="0"/>
                <a:cs typeface="Times New Roman" pitchFamily="18" charset="0"/>
              </a:rPr>
              <a:t>If you have a highly stateful application, you may want to combine tests where you stimulate through the API and observe at the GUI, or vice-versa.</a:t>
            </a:r>
            <a:endParaRPr lang="en-US" sz="1000">
              <a:latin typeface="ZapfHumnst BT"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679938"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679939" name="Rectangle 3"/>
          <p:cNvSpPr>
            <a:spLocks noGrp="1" noChangeArrowheads="1"/>
          </p:cNvSpPr>
          <p:nvPr>
            <p:ph type="body" idx="1"/>
          </p:nvPr>
        </p:nvSpPr>
        <p:spPr bwMode="auto">
          <a:xfrm>
            <a:off x="2438400" y="3938468"/>
            <a:ext cx="3973513" cy="4022098"/>
          </a:xfrm>
          <a:prstGeom prst="rect">
            <a:avLst/>
          </a:prstGeom>
          <a:noFill/>
          <a:ln>
            <a:miter lim="800000"/>
            <a:headEnd/>
            <a:tailEnd/>
          </a:ln>
        </p:spPr>
        <p:txBody>
          <a:bodyPr/>
          <a:lstStyle/>
          <a:p>
            <a:pPr>
              <a:lnSpc>
                <a:spcPct val="77000"/>
              </a:lnSpc>
            </a:pPr>
            <a:r>
              <a:rPr lang="en-CA" sz="1000">
                <a:latin typeface="ZapfHumnst BT" pitchFamily="34" charset="0"/>
              </a:rPr>
              <a:t>For each item that you target some testing against, it is useful to create a list of test ideas to be considered against that item. It’s easier to maintain a “task list” of ideas for each item to be tested, rather than maintaining detailed documentation about each specific test.</a:t>
            </a:r>
          </a:p>
          <a:p>
            <a:pPr>
              <a:lnSpc>
                <a:spcPct val="77000"/>
              </a:lnSpc>
            </a:pPr>
            <a:r>
              <a:rPr lang="en-CA" sz="1000">
                <a:latin typeface="ZapfHumnst BT" pitchFamily="34" charset="0"/>
              </a:rPr>
              <a:t>What are some </a:t>
            </a:r>
            <a:r>
              <a:rPr lang="en-US" sz="1000">
                <a:latin typeface="ZapfHumnst BT" pitchFamily="34" charset="0"/>
              </a:rPr>
              <a:t>other </a:t>
            </a:r>
            <a:r>
              <a:rPr lang="en-CA" sz="1000">
                <a:latin typeface="ZapfHumnst BT" pitchFamily="34" charset="0"/>
              </a:rPr>
              <a:t>good sources for </a:t>
            </a:r>
            <a:r>
              <a:rPr lang="en-US" sz="1000">
                <a:latin typeface="ZapfHumnst BT" pitchFamily="34" charset="0"/>
              </a:rPr>
              <a:t>test ideas lists?</a:t>
            </a:r>
          </a:p>
          <a:p>
            <a:pPr marL="228600" lvl="1" indent="-114300" eaLnBrk="0" hangingPunct="0">
              <a:lnSpc>
                <a:spcPct val="100000"/>
              </a:lnSpc>
              <a:spcBef>
                <a:spcPct val="0"/>
              </a:spcBef>
              <a:buFontTx/>
              <a:buChar char="•"/>
            </a:pPr>
            <a:r>
              <a:rPr lang="en-US" sz="1000">
                <a:latin typeface="ZapfHumnst BT" pitchFamily="34" charset="0"/>
              </a:rPr>
              <a:t>Bug lists (for example, </a:t>
            </a:r>
            <a:r>
              <a:rPr lang="en-US" sz="1000" i="1">
                <a:latin typeface="ZapfHumnst BT" pitchFamily="34" charset="0"/>
              </a:rPr>
              <a:t>Testing Computer Software’s</a:t>
            </a:r>
            <a:r>
              <a:rPr lang="en-US" sz="1000">
                <a:latin typeface="ZapfHumnst BT" pitchFamily="34" charset="0"/>
              </a:rPr>
              <a:t> appendix, and </a:t>
            </a:r>
            <a:r>
              <a:rPr lang="en-US" sz="1000" i="1">
                <a:latin typeface="ZapfHumnst BT" pitchFamily="34" charset="0"/>
              </a:rPr>
              <a:t>www.bugnet.com</a:t>
            </a:r>
            <a:r>
              <a:rPr lang="en-US" sz="1000">
                <a:latin typeface="ZapfHumnst BT" pitchFamily="34" charset="0"/>
              </a:rPr>
              <a:t> )</a:t>
            </a:r>
          </a:p>
          <a:p>
            <a:pPr marL="228600" lvl="1" indent="-114300" eaLnBrk="0" hangingPunct="0">
              <a:lnSpc>
                <a:spcPct val="100000"/>
              </a:lnSpc>
              <a:spcBef>
                <a:spcPct val="0"/>
              </a:spcBef>
              <a:buFontTx/>
              <a:buChar char="•"/>
            </a:pPr>
            <a:r>
              <a:rPr lang="en-US" sz="1000">
                <a:latin typeface="ZapfHumnst BT" pitchFamily="34" charset="0"/>
              </a:rPr>
              <a:t>Business domain. For example, walk through the auction web site, the shopping cart, customer service app, and for each one, list a series of related ideas for testing.</a:t>
            </a:r>
          </a:p>
          <a:p>
            <a:pPr marL="228600" lvl="1" indent="-114300" eaLnBrk="0" hangingPunct="0">
              <a:lnSpc>
                <a:spcPct val="100000"/>
              </a:lnSpc>
              <a:spcBef>
                <a:spcPct val="0"/>
              </a:spcBef>
              <a:buFontTx/>
              <a:buChar char="•"/>
            </a:pPr>
            <a:r>
              <a:rPr lang="en-US" sz="1000">
                <a:latin typeface="ZapfHumnst BT" pitchFamily="34" charset="0"/>
              </a:rPr>
              <a:t>Technology framework: COM, .NET J2EE, …</a:t>
            </a:r>
          </a:p>
          <a:p>
            <a:pPr marL="228600" lvl="1" indent="-114300" eaLnBrk="0" hangingPunct="0">
              <a:lnSpc>
                <a:spcPct val="100000"/>
              </a:lnSpc>
              <a:spcBef>
                <a:spcPct val="0"/>
              </a:spcBef>
              <a:buFontTx/>
              <a:buChar char="•"/>
            </a:pPr>
            <a:r>
              <a:rPr lang="en-US" sz="1000">
                <a:latin typeface="ZapfHumnst BT" pitchFamily="34" charset="0"/>
              </a:rPr>
              <a:t>Fault models</a:t>
            </a:r>
          </a:p>
          <a:p>
            <a:pPr marL="228600" lvl="1" indent="-114300" eaLnBrk="0" hangingPunct="0">
              <a:lnSpc>
                <a:spcPct val="100000"/>
              </a:lnSpc>
              <a:spcBef>
                <a:spcPct val="0"/>
              </a:spcBef>
              <a:buFontTx/>
              <a:buChar char="•"/>
            </a:pPr>
            <a:r>
              <a:rPr lang="en-US" sz="1000">
                <a:latin typeface="ZapfHumnst BT" pitchFamily="34" charset="0"/>
              </a:rPr>
              <a:t>Representative exemplars (such as the “best” examples of devices to use for compatibility and configuration testing. </a:t>
            </a:r>
            <a:r>
              <a:rPr lang="en-US" sz="1000" i="1">
                <a:latin typeface="ZapfHumnst BT" pitchFamily="34" charset="0"/>
              </a:rPr>
              <a:t>Testing Computer Software</a:t>
            </a:r>
            <a:r>
              <a:rPr lang="en-US" sz="1000">
                <a:latin typeface="ZapfHumnst BT" pitchFamily="34" charset="0"/>
              </a:rPr>
              <a:t> illustrates this in its chapter on printer testing.)</a:t>
            </a:r>
          </a:p>
          <a:p>
            <a:pPr>
              <a:lnSpc>
                <a:spcPct val="77000"/>
              </a:lnSpc>
            </a:pPr>
            <a:r>
              <a:rPr lang="en-US" sz="1000">
                <a:latin typeface="ZapfHumnst BT" pitchFamily="34" charset="0"/>
              </a:rPr>
              <a:t>A </a:t>
            </a:r>
            <a:r>
              <a:rPr lang="en-US" sz="1000" i="1">
                <a:latin typeface="ZapfHumnst BT" pitchFamily="34" charset="0"/>
              </a:rPr>
              <a:t>best example</a:t>
            </a:r>
            <a:r>
              <a:rPr lang="en-US" sz="1000">
                <a:latin typeface="ZapfHumnst BT" pitchFamily="34" charset="0"/>
              </a:rPr>
              <a:t> might not be the most popular or the most reliable. It is "best" representative of a class if testing it is </a:t>
            </a:r>
            <a:r>
              <a:rPr lang="en-US" sz="1000" i="1">
                <a:latin typeface="ZapfHumnst BT" pitchFamily="34" charset="0"/>
              </a:rPr>
              <a:t>likely to yield more information than testing other members of the class.</a:t>
            </a:r>
            <a:r>
              <a:rPr lang="en-US" sz="1000">
                <a:latin typeface="ZapfHumnst BT" pitchFamily="34" charset="0"/>
              </a:rPr>
              <a:t> So if a group of printers are allegedly compatible, but one has slightly weaker error handling, you might test with the weaker printer. If the program can pass testing with that one, it can pass with the rest. </a:t>
            </a:r>
          </a:p>
          <a:p>
            <a:pPr>
              <a:lnSpc>
                <a:spcPct val="77000"/>
              </a:lnSpc>
            </a:pPr>
            <a:r>
              <a:rPr lang="en-US" sz="1000">
                <a:latin typeface="ZapfHumnst BT" pitchFamily="34" charset="0"/>
              </a:rPr>
              <a:t>A good example of this process in a business domain is the paper by Giri Vijayaraghavan &amp; Cem Kaner,  “Bugs in your shopping cart: A Taxonomy”, in </a:t>
            </a:r>
            <a:r>
              <a:rPr lang="en-US" sz="1000" i="1">
                <a:latin typeface="ZapfHumnst BT" pitchFamily="34" charset="0"/>
              </a:rPr>
              <a:t>Proceedings of 15th International Software Quality Week</a:t>
            </a:r>
            <a:r>
              <a:rPr lang="en-US" sz="1000">
                <a:latin typeface="ZapfHumnst BT" pitchFamily="34" charset="0"/>
              </a:rPr>
              <a:t>, 2002.</a:t>
            </a:r>
          </a:p>
          <a:p>
            <a:pPr>
              <a:lnSpc>
                <a:spcPct val="77000"/>
              </a:lnSpc>
            </a:pPr>
            <a:endParaRPr lang="en-US" sz="1000">
              <a:latin typeface="ZapfHumnst BT" pitchFamily="34" charset="0"/>
            </a:endParaRPr>
          </a:p>
          <a:p>
            <a:pPr eaLnBrk="0" hangingPunct="0">
              <a:lnSpc>
                <a:spcPct val="100000"/>
              </a:lnSpc>
              <a:spcBef>
                <a:spcPct val="0"/>
              </a:spcBef>
              <a:buFontTx/>
              <a:buChar char="•"/>
            </a:pPr>
            <a:endParaRPr lang="en-US" sz="1000">
              <a:latin typeface="ZapfHumnst BT" pitchFamily="34" charset="0"/>
            </a:endParaRPr>
          </a:p>
        </p:txBody>
      </p:sp>
      <p:sp>
        <p:nvSpPr>
          <p:cNvPr id="679940"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pPr marL="117475" indent="-117475" fontAlgn="t"/>
            <a:r>
              <a:rPr lang="en-US">
                <a:latin typeface="ZapfHumnst BT" pitchFamily="34" charset="0"/>
              </a:rPr>
              <a:t>Now let’s step back.</a:t>
            </a:r>
            <a:endParaRPr lang="en-US" b="1">
              <a:cs typeface="Arial" pitchFamily="34" charset="0"/>
            </a:endParaRPr>
          </a:p>
          <a:p>
            <a:pPr marL="117475" indent="-117475" fontAlgn="t"/>
            <a:endParaRPr lang="en-US" b="1">
              <a:cs typeface="Arial" pitchFamily="34" charset="0"/>
            </a:endParaRPr>
          </a:p>
          <a:p>
            <a:pPr marL="117475" indent="-117475" fontAlgn="t"/>
            <a:r>
              <a:rPr lang="en-US">
                <a:latin typeface="ZapfHumnst BT" pitchFamily="34" charset="0"/>
                <a:cs typeface="Arial" pitchFamily="34" charset="0"/>
              </a:rPr>
              <a:t>In the RUP, the Test Ideas List</a:t>
            </a:r>
            <a:r>
              <a:rPr lang="en-US" b="1">
                <a:latin typeface="ZapfHumnst BT" pitchFamily="34" charset="0"/>
                <a:cs typeface="Arial" pitchFamily="34" charset="0"/>
              </a:rPr>
              <a:t> </a:t>
            </a:r>
            <a:r>
              <a:rPr lang="en-US">
                <a:latin typeface="ZapfHumnst BT" pitchFamily="34" charset="0"/>
              </a:rPr>
              <a:t>is input to the activities:  </a:t>
            </a:r>
          </a:p>
          <a:p>
            <a:pPr marL="117475" indent="-117475" fontAlgn="t">
              <a:buFontTx/>
              <a:buChar char="•"/>
            </a:pPr>
            <a:r>
              <a:rPr lang="en-US" u="sng">
                <a:latin typeface="ZapfHumnst BT" pitchFamily="34" charset="0"/>
              </a:rPr>
              <a:t>Implement Test </a:t>
            </a:r>
          </a:p>
          <a:p>
            <a:pPr marL="117475" indent="-117475" fontAlgn="t">
              <a:buFontTx/>
              <a:buChar char="•"/>
            </a:pPr>
            <a:r>
              <a:rPr lang="en-US" u="sng">
                <a:latin typeface="ZapfHumnst BT" pitchFamily="34" charset="0"/>
              </a:rPr>
              <a:t>Define Test Details</a:t>
            </a:r>
          </a:p>
          <a:p>
            <a:pPr marL="117475" indent="-117475" fontAlgn="t">
              <a:buFontTx/>
              <a:buChar char="•"/>
            </a:pPr>
            <a:r>
              <a:rPr lang="en-US" u="sng">
                <a:latin typeface="ZapfHumnst BT" pitchFamily="34" charset="0"/>
              </a:rPr>
              <a:t>Develop Test Guidelines</a:t>
            </a:r>
            <a:endParaRPr lang="en-CA" u="sng">
              <a:latin typeface="ZapfHumnst BT" pitchFamily="34" charset="0"/>
            </a:endParaRPr>
          </a:p>
          <a:p>
            <a:pPr marL="117475" indent="-117475" fontAlgn="t">
              <a:buFontTx/>
              <a:buChar char="•"/>
            </a:pPr>
            <a:r>
              <a:rPr lang="en-US" u="sng">
                <a:latin typeface="ZapfHumnst BT" pitchFamily="34" charset="0"/>
              </a:rPr>
              <a:t>Determine Test Results </a:t>
            </a:r>
          </a:p>
          <a:p>
            <a:pPr marL="117475" indent="-117475" fontAlgn="t"/>
            <a:endParaRPr lang="en-US">
              <a:latin typeface="ZapfHumnst BT" pitchFamily="34" charset="0"/>
            </a:endParaRPr>
          </a:p>
          <a:p>
            <a:pPr marL="117475" indent="-117475">
              <a:buFontTx/>
              <a:buChar char="•"/>
            </a:pPr>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98370" name="Rectangle 1026"/>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698371" name="Rectangle 1027"/>
          <p:cNvSpPr>
            <a:spLocks noGrp="1" noChangeArrowheads="1"/>
          </p:cNvSpPr>
          <p:nvPr>
            <p:ph type="body" idx="1"/>
          </p:nvPr>
        </p:nvSpPr>
        <p:spPr bwMode="auto">
          <a:xfrm>
            <a:off x="2514601" y="3930580"/>
            <a:ext cx="3973513" cy="4022097"/>
          </a:xfrm>
          <a:prstGeom prst="rect">
            <a:avLst/>
          </a:prstGeom>
          <a:noFill/>
          <a:ln>
            <a:miter lim="800000"/>
            <a:headEnd/>
            <a:tailEnd/>
          </a:ln>
        </p:spPr>
        <p:txBody>
          <a:bodyPr/>
          <a:lstStyle/>
          <a:p>
            <a:pPr>
              <a:lnSpc>
                <a:spcPct val="77000"/>
              </a:lnSpc>
            </a:pPr>
            <a:r>
              <a:rPr lang="en-US" sz="1000" i="1">
                <a:latin typeface="ZapfHumnst BT" pitchFamily="34" charset="0"/>
              </a:rPr>
              <a:t>Lessons Learned</a:t>
            </a:r>
            <a:r>
              <a:rPr lang="en-US" sz="1000">
                <a:latin typeface="ZapfHumnst BT" pitchFamily="34" charset="0"/>
              </a:rPr>
              <a:t>, Chapter 5, has useful guidance for regression testing.</a:t>
            </a:r>
          </a:p>
          <a:p>
            <a:pPr>
              <a:lnSpc>
                <a:spcPct val="77000"/>
              </a:lnSpc>
            </a:pPr>
            <a:r>
              <a:rPr lang="en-US" sz="1000">
                <a:latin typeface="ZapfHumnst BT" pitchFamily="34" charset="0"/>
              </a:rPr>
              <a:t>In planning regression testing, be sure that you understand the extent to which you can vary the tests effectively for coverage and track the variance in the test results.  </a:t>
            </a:r>
          </a:p>
          <a:p>
            <a:pPr marL="344488" lvl="1" indent="-112713">
              <a:lnSpc>
                <a:spcPct val="77000"/>
              </a:lnSpc>
              <a:buFontTx/>
              <a:buChar char="•"/>
            </a:pPr>
            <a:r>
              <a:rPr lang="en-US" sz="1000">
                <a:latin typeface="ZapfHumnst BT" pitchFamily="34" charset="0"/>
                <a:cs typeface="Times New Roman" pitchFamily="18" charset="0"/>
              </a:rPr>
              <a:t>Use different sequences (see scenario testing)</a:t>
            </a:r>
          </a:p>
          <a:p>
            <a:pPr marL="344488" lvl="1" indent="-112713">
              <a:lnSpc>
                <a:spcPct val="77000"/>
              </a:lnSpc>
              <a:buFontTx/>
              <a:buChar char="•"/>
            </a:pPr>
            <a:r>
              <a:rPr lang="en-US" sz="1000">
                <a:latin typeface="ZapfHumnst BT" pitchFamily="34" charset="0"/>
                <a:cs typeface="Times New Roman" pitchFamily="18" charset="0"/>
              </a:rPr>
              <a:t>Apply data for different equivalence class analyses</a:t>
            </a:r>
          </a:p>
          <a:p>
            <a:pPr marL="344488" lvl="1" indent="-112713">
              <a:lnSpc>
                <a:spcPct val="77000"/>
              </a:lnSpc>
              <a:buFontTx/>
              <a:buChar char="•"/>
            </a:pPr>
            <a:r>
              <a:rPr lang="en-US" sz="1000">
                <a:latin typeface="ZapfHumnst BT" pitchFamily="34" charset="0"/>
                <a:cs typeface="Times New Roman" pitchFamily="18" charset="0"/>
              </a:rPr>
              <a:t>Vary options and program settings, and </a:t>
            </a:r>
          </a:p>
          <a:p>
            <a:pPr marL="344488" lvl="1" indent="-112713">
              <a:lnSpc>
                <a:spcPct val="77000"/>
              </a:lnSpc>
              <a:buFontTx/>
              <a:buChar char="•"/>
            </a:pPr>
            <a:r>
              <a:rPr lang="en-US" sz="1000">
                <a:latin typeface="ZapfHumnst BT" pitchFamily="34" charset="0"/>
                <a:cs typeface="Times New Roman" pitchFamily="18" charset="0"/>
              </a:rPr>
              <a:t>Vary configurations.</a:t>
            </a:r>
          </a:p>
          <a:p>
            <a:pPr>
              <a:lnSpc>
                <a:spcPct val="77000"/>
              </a:lnSpc>
            </a:pPr>
            <a:r>
              <a:rPr lang="en-US" sz="1000">
                <a:latin typeface="ZapfHumnst BT" pitchFamily="34" charset="0"/>
                <a:cs typeface="Times New Roman" pitchFamily="18" charset="0"/>
              </a:rPr>
              <a:t>Carefully plan the testability of the software under test to match the capabilities of any test tool you apply.  </a:t>
            </a:r>
          </a:p>
          <a:p>
            <a:pPr>
              <a:lnSpc>
                <a:spcPct val="77000"/>
              </a:lnSpc>
            </a:pPr>
            <a:r>
              <a:rPr lang="en-US" sz="1000">
                <a:latin typeface="ZapfHumnst BT" pitchFamily="34" charset="0"/>
                <a:cs typeface="Times New Roman" pitchFamily="18" charset="0"/>
              </a:rPr>
              <a:t>Do testing that essentially focuses on similar risks from build to build but not necessarily with the identical test each time. </a:t>
            </a:r>
          </a:p>
          <a:p>
            <a:pPr>
              <a:lnSpc>
                <a:spcPct val="77000"/>
              </a:lnSpc>
            </a:pPr>
            <a:endParaRPr lang="en-US" sz="1000">
              <a:latin typeface="ZapfHumnst BT" pitchFamily="34" charset="0"/>
              <a:cs typeface="Times New Roman" pitchFamily="18" charset="0"/>
            </a:endParaRPr>
          </a:p>
          <a:p>
            <a:pPr>
              <a:lnSpc>
                <a:spcPct val="77000"/>
              </a:lnSpc>
            </a:pPr>
            <a:r>
              <a:rPr lang="en-US" sz="1000">
                <a:latin typeface="ZapfHumnst BT" pitchFamily="34" charset="0"/>
                <a:cs typeface="Times New Roman" pitchFamily="18" charset="0"/>
              </a:rPr>
              <a:t>There are a few cases (such as BVTs) where you may want to limit the variation.  </a:t>
            </a:r>
          </a:p>
        </p:txBody>
      </p:sp>
      <p:sp>
        <p:nvSpPr>
          <p:cNvPr id="698372" name="Text Box 1028"/>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endParaRPr lang="en-US" sz="1000">
              <a:solidFill>
                <a:schemeClr val="hlink"/>
              </a:solidFill>
              <a:latin typeface="ZapfHumnst BT"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xfrm>
            <a:off x="2513013" y="3938468"/>
            <a:ext cx="3963987" cy="4468647"/>
          </a:xfrm>
        </p:spPr>
        <p:txBody>
          <a:bodyPr/>
          <a:lstStyle/>
          <a:p>
            <a:r>
              <a:rPr lang="en-US" sz="1000">
                <a:latin typeface="ZapfHumnst BT" pitchFamily="34" charset="0"/>
              </a:rPr>
              <a:t>With exploratory testing you </a:t>
            </a:r>
            <a:r>
              <a:rPr lang="en-US" sz="1000" b="1">
                <a:latin typeface="ZapfHumnst BT" pitchFamily="34" charset="0"/>
              </a:rPr>
              <a:t>simultaneously</a:t>
            </a:r>
            <a:r>
              <a:rPr lang="en-US" sz="1000">
                <a:latin typeface="ZapfHumnst BT" pitchFamily="34" charset="0"/>
              </a:rPr>
              <a:t>:</a:t>
            </a:r>
          </a:p>
          <a:p>
            <a:pPr marL="227013" lvl="1" indent="-112713">
              <a:lnSpc>
                <a:spcPct val="95000"/>
              </a:lnSpc>
              <a:spcBef>
                <a:spcPct val="0"/>
              </a:spcBef>
              <a:buFontTx/>
              <a:buChar char="•"/>
            </a:pPr>
            <a:r>
              <a:rPr lang="en-US" sz="1000">
                <a:latin typeface="ZapfHumnst BT" pitchFamily="34" charset="0"/>
              </a:rPr>
              <a:t>Learn about the product</a:t>
            </a:r>
          </a:p>
          <a:p>
            <a:pPr marL="227013" lvl="1" indent="-112713">
              <a:lnSpc>
                <a:spcPct val="95000"/>
              </a:lnSpc>
              <a:spcBef>
                <a:spcPct val="0"/>
              </a:spcBef>
              <a:buFontTx/>
              <a:buChar char="•"/>
            </a:pPr>
            <a:r>
              <a:rPr lang="en-US" sz="1000">
                <a:latin typeface="ZapfHumnst BT" pitchFamily="34" charset="0"/>
              </a:rPr>
              <a:t>Learn about the market</a:t>
            </a:r>
          </a:p>
          <a:p>
            <a:pPr marL="227013" lvl="1" indent="-112713">
              <a:lnSpc>
                <a:spcPct val="95000"/>
              </a:lnSpc>
              <a:spcBef>
                <a:spcPct val="0"/>
              </a:spcBef>
              <a:buFontTx/>
              <a:buChar char="•"/>
            </a:pPr>
            <a:r>
              <a:rPr lang="en-US" sz="1000">
                <a:latin typeface="ZapfHumnst BT" pitchFamily="34" charset="0"/>
              </a:rPr>
              <a:t>Learn about the ways the product could fail</a:t>
            </a:r>
          </a:p>
          <a:p>
            <a:pPr marL="227013" lvl="1" indent="-112713">
              <a:lnSpc>
                <a:spcPct val="95000"/>
              </a:lnSpc>
              <a:spcBef>
                <a:spcPct val="0"/>
              </a:spcBef>
              <a:buFontTx/>
              <a:buChar char="•"/>
            </a:pPr>
            <a:r>
              <a:rPr lang="en-US" sz="1000">
                <a:latin typeface="ZapfHumnst BT" pitchFamily="34" charset="0"/>
              </a:rPr>
              <a:t>Learn about the weaknesses of the product</a:t>
            </a:r>
          </a:p>
          <a:p>
            <a:pPr marL="227013" lvl="1" indent="-112713">
              <a:lnSpc>
                <a:spcPct val="95000"/>
              </a:lnSpc>
              <a:spcBef>
                <a:spcPct val="0"/>
              </a:spcBef>
              <a:buFontTx/>
              <a:buChar char="•"/>
            </a:pPr>
            <a:r>
              <a:rPr lang="en-US" sz="1000">
                <a:latin typeface="ZapfHumnst BT" pitchFamily="34" charset="0"/>
              </a:rPr>
              <a:t>Learn about how to test the product</a:t>
            </a:r>
          </a:p>
          <a:p>
            <a:pPr marL="227013" lvl="1" indent="-112713">
              <a:lnSpc>
                <a:spcPct val="95000"/>
              </a:lnSpc>
              <a:spcBef>
                <a:spcPct val="0"/>
              </a:spcBef>
              <a:buFontTx/>
              <a:buChar char="•"/>
            </a:pPr>
            <a:r>
              <a:rPr lang="en-US" sz="1000">
                <a:latin typeface="ZapfHumnst BT" pitchFamily="34" charset="0"/>
              </a:rPr>
              <a:t>Test the product</a:t>
            </a:r>
          </a:p>
          <a:p>
            <a:pPr marL="227013" lvl="1" indent="-112713">
              <a:lnSpc>
                <a:spcPct val="95000"/>
              </a:lnSpc>
              <a:spcBef>
                <a:spcPct val="0"/>
              </a:spcBef>
              <a:buFontTx/>
              <a:buChar char="•"/>
            </a:pPr>
            <a:r>
              <a:rPr lang="en-US" sz="1000">
                <a:latin typeface="ZapfHumnst BT" pitchFamily="34" charset="0"/>
              </a:rPr>
              <a:t>Report the problems</a:t>
            </a:r>
          </a:p>
          <a:p>
            <a:pPr marL="227013" lvl="1" indent="-112713">
              <a:lnSpc>
                <a:spcPct val="95000"/>
              </a:lnSpc>
              <a:spcBef>
                <a:spcPct val="0"/>
              </a:spcBef>
              <a:buFontTx/>
              <a:buChar char="•"/>
            </a:pPr>
            <a:r>
              <a:rPr lang="en-US" sz="1000">
                <a:latin typeface="ZapfHumnst BT" pitchFamily="34" charset="0"/>
              </a:rPr>
              <a:t>Advocate for repairs</a:t>
            </a:r>
          </a:p>
          <a:p>
            <a:pPr marL="227013" lvl="1" indent="-112713">
              <a:lnSpc>
                <a:spcPct val="95000"/>
              </a:lnSpc>
              <a:spcBef>
                <a:spcPct val="0"/>
              </a:spcBef>
              <a:buFontTx/>
              <a:buChar char="•"/>
            </a:pPr>
            <a:r>
              <a:rPr lang="en-US" sz="1000" b="1" i="1">
                <a:latin typeface="ZapfHumnst BT" pitchFamily="34" charset="0"/>
              </a:rPr>
              <a:t>Develop new tests based on what you have learned so far.</a:t>
            </a:r>
            <a:endParaRPr lang="en-US" sz="1000">
              <a:latin typeface="ZapfHumnst BT" pitchFamily="34" charset="0"/>
            </a:endParaRPr>
          </a:p>
          <a:p>
            <a:r>
              <a:rPr lang="en-US" sz="1000">
                <a:latin typeface="ZapfHumnst BT" pitchFamily="34" charset="0"/>
              </a:rPr>
              <a:t>Everyone does some exploratory testing. For example, whenever you do follow-up testing to try to narrow the conditions underlying a failure or to try to find a more serious variation of a failure, you are doing exploratory testing.  Most people do exploratory testing while they design tests. If you test the program while you design tests, trying out some of your approaches and gathering more detail about the program as you go, you are exploring.</a:t>
            </a:r>
          </a:p>
          <a:p>
            <a:r>
              <a:rPr lang="en-US" sz="1000">
                <a:latin typeface="ZapfHumnst BT" pitchFamily="34" charset="0"/>
              </a:rPr>
              <a:t>If you do testing early in the process – during elaboration or in the first few iterations of implementation – the product is still in an embryonic state. Many artifacts that would be desirable for testing are just not available yet, and so the testers either have to not do the testing (this would be very bad) or learn as they go.</a:t>
            </a:r>
          </a:p>
          <a:p>
            <a:r>
              <a:rPr lang="en-US" sz="1000">
                <a:latin typeface="ZapfHumnst BT" pitchFamily="34" charset="0"/>
              </a:rPr>
              <a:t>Acknowledgement: Many of these slides are derived from material given to us by James Bach (www.satisfice.com) and many of the ideas in these notes were reviewed and extended at the 7</a:t>
            </a:r>
            <a:r>
              <a:rPr lang="en-US" sz="1000" baseline="30000">
                <a:latin typeface="ZapfHumnst BT" pitchFamily="34" charset="0"/>
              </a:rPr>
              <a:t>th</a:t>
            </a:r>
            <a:r>
              <a:rPr lang="en-US" sz="1000">
                <a:latin typeface="ZapfHumnst BT" pitchFamily="34" charset="0"/>
              </a:rPr>
              <a:t> Los Altos Workshop on Software Testing. We appreciate the assistance of the LAWST 7 attendees: Brian Lawrence, III, </a:t>
            </a:r>
            <a:r>
              <a:rPr lang="en-US" sz="1000">
                <a:latin typeface="ZapfHumnst BT" pitchFamily="34" charset="0"/>
                <a:cs typeface="Times New Roman" pitchFamily="18" charset="0"/>
              </a:rPr>
              <a:t>Jack Falk, Drew Pritsker, Jim Bampos, Bob Johnson, Doug Hoffman, Cem Kaner, Chris Agruss, Dave Gelperin, Melora Svoboda, Jeff Payne, James Tierney, Hung Nguyen, Harry Robinson, Elisabeth Hendrickson, Noel Nyman, Bret Pettichord, &amp; Rodney Wilson.</a:t>
            </a:r>
            <a:endParaRPr lang="en-US" sz="1000">
              <a:latin typeface="ZapfHumnst BT" pitchFamily="34" charset="0"/>
            </a:endParaRPr>
          </a:p>
        </p:txBody>
      </p:sp>
      <p:sp>
        <p:nvSpPr>
          <p:cNvPr id="615428"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Every tester does Exploratory Testing on every project, although only some say they do.  As soon as you start investigating a bug, you’re doing ET.</a:t>
            </a:r>
          </a:p>
          <a:p>
            <a:endParaRPr lang="en-US" sz="1000">
              <a:latin typeface="ZapfHumnst BT" pitchFamily="34" charset="0"/>
            </a:endParaRPr>
          </a:p>
          <a:p>
            <a:r>
              <a:rPr lang="en-US" sz="1000">
                <a:latin typeface="ZapfHumnst BT" pitchFamily="34" charset="0"/>
              </a:rPr>
              <a:t>Exploratory Testing is a great way to determine whether X is an area of the software to worry about.  </a:t>
            </a:r>
          </a:p>
          <a:p>
            <a:endParaRPr lang="en-US" sz="1000">
              <a:latin typeface="ZapfHumnst BT" pitchFamily="34" charset="0"/>
            </a:endParaRPr>
          </a:p>
          <a:p>
            <a:r>
              <a:rPr lang="en-US" sz="1000">
                <a:latin typeface="ZapfHumnst BT" pitchFamily="34" charset="0"/>
              </a:rPr>
              <a:t>Some programmers are notoriously bad at identifying where the most risky areas are in their own work.  </a:t>
            </a:r>
          </a:p>
          <a:p>
            <a:endParaRPr lang="en-US" sz="1000">
              <a:latin typeface="ZapfHumnst BT" pitchFamily="34" charset="0"/>
            </a:endParaRPr>
          </a:p>
          <a:p>
            <a:r>
              <a:rPr lang="en-US" sz="1000">
                <a:latin typeface="ZapfHumnst BT" pitchFamily="34" charset="0"/>
              </a:rPr>
              <a:t>NOTE: Some people characterize exploratory testing as random hacking by unskilled people. And some test groups have several unskilled people who do random hacking and call it testing. They don’t do a particularly good job.</a:t>
            </a:r>
          </a:p>
          <a:p>
            <a:endParaRPr lang="en-US" sz="1000">
              <a:latin typeface="ZapfHumnst BT" pitchFamily="34" charset="0"/>
            </a:endParaRPr>
          </a:p>
          <a:p>
            <a:r>
              <a:rPr lang="en-US" sz="1000">
                <a:latin typeface="ZapfHumnst BT" pitchFamily="34" charset="0"/>
              </a:rPr>
              <a:t>Exploratory testing involves constant learning and careful thinking about the best things to do next. It is testing with your brain engaged, not with your brain in neutral while your fingers do the walking on the keyboard.</a:t>
            </a:r>
            <a:endParaRPr lang="en-US" sz="10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xfrm>
            <a:off x="2513014" y="3938468"/>
            <a:ext cx="3887787" cy="4317167"/>
          </a:xfrm>
        </p:spPr>
        <p:txBody>
          <a:bodyPr/>
          <a:lstStyle/>
          <a:p>
            <a:pPr>
              <a:tabLst>
                <a:tab pos="285750" algn="l"/>
              </a:tabLst>
            </a:pPr>
            <a:r>
              <a:rPr lang="en-US" sz="1000">
                <a:latin typeface="ZapfHumnst BT" pitchFamily="34" charset="0"/>
              </a:rPr>
              <a:t>Doing Exploratory Testing</a:t>
            </a:r>
          </a:p>
          <a:p>
            <a:pPr marL="285750" lvl="1" indent="-171450">
              <a:buFontTx/>
              <a:buChar char="•"/>
              <a:tabLst>
                <a:tab pos="285750" algn="l"/>
              </a:tabLst>
            </a:pPr>
            <a:r>
              <a:rPr lang="en-US" sz="1000">
                <a:latin typeface="ZapfHumnst BT" pitchFamily="34" charset="0"/>
              </a:rPr>
              <a:t>Keep your mission clearly in mind.</a:t>
            </a:r>
          </a:p>
          <a:p>
            <a:pPr marL="285750" lvl="1" indent="-171450">
              <a:buFontTx/>
              <a:buChar char="•"/>
              <a:tabLst>
                <a:tab pos="285750" algn="l"/>
              </a:tabLst>
            </a:pPr>
            <a:r>
              <a:rPr lang="en-US" sz="1000">
                <a:latin typeface="ZapfHumnst BT" pitchFamily="34" charset="0"/>
              </a:rPr>
              <a:t>Distinguish between testing and observation.</a:t>
            </a:r>
          </a:p>
          <a:p>
            <a:pPr marL="285750" lvl="1" indent="-171450">
              <a:buFontTx/>
              <a:buChar char="•"/>
              <a:tabLst>
                <a:tab pos="285750" algn="l"/>
              </a:tabLst>
            </a:pPr>
            <a:r>
              <a:rPr lang="en-US" sz="1000">
                <a:latin typeface="ZapfHumnst BT" pitchFamily="34" charset="0"/>
              </a:rPr>
              <a:t>While testing, be aware of the limits of your ability to detect problems.</a:t>
            </a:r>
          </a:p>
          <a:p>
            <a:pPr marL="285750" lvl="1" indent="-171450">
              <a:buFontTx/>
              <a:buChar char="•"/>
              <a:tabLst>
                <a:tab pos="285750" algn="l"/>
              </a:tabLst>
            </a:pPr>
            <a:r>
              <a:rPr lang="en-US" sz="1000">
                <a:latin typeface="ZapfHumnst BT" pitchFamily="34" charset="0"/>
              </a:rPr>
              <a:t>Keep notes that help you report what you did, why you did it, and support your assessment of product quality.</a:t>
            </a:r>
          </a:p>
          <a:p>
            <a:pPr marL="285750" lvl="1" indent="-171450">
              <a:buFontTx/>
              <a:buChar char="•"/>
              <a:tabLst>
                <a:tab pos="285750" algn="l"/>
              </a:tabLst>
            </a:pPr>
            <a:r>
              <a:rPr lang="en-US" sz="1000">
                <a:latin typeface="ZapfHumnst BT" pitchFamily="34" charset="0"/>
              </a:rPr>
              <a:t>Keep track of questions and issues raised in your exploration.</a:t>
            </a:r>
          </a:p>
          <a:p>
            <a:pPr>
              <a:tabLst>
                <a:tab pos="285750" algn="l"/>
              </a:tabLst>
            </a:pPr>
            <a:r>
              <a:rPr lang="en-US" sz="1000">
                <a:latin typeface="ZapfHumnst BT" pitchFamily="34" charset="0"/>
              </a:rPr>
              <a:t>Problems to Be Aware Of</a:t>
            </a:r>
          </a:p>
          <a:p>
            <a:pPr marL="285750" lvl="1" indent="-171450">
              <a:buFontTx/>
              <a:buChar char="•"/>
              <a:tabLst>
                <a:tab pos="285750" algn="l"/>
              </a:tabLst>
            </a:pPr>
            <a:r>
              <a:rPr lang="en-US" sz="1000">
                <a:latin typeface="ZapfHumnst BT" pitchFamily="34" charset="0"/>
              </a:rPr>
              <a:t>Habituation may cause you to miss problems.</a:t>
            </a:r>
          </a:p>
          <a:p>
            <a:pPr marL="285750" lvl="1" indent="-171450">
              <a:buFontTx/>
              <a:buChar char="•"/>
              <a:tabLst>
                <a:tab pos="285750" algn="l"/>
              </a:tabLst>
            </a:pPr>
            <a:r>
              <a:rPr lang="en-US" sz="1000">
                <a:latin typeface="ZapfHumnst BT" pitchFamily="34" charset="0"/>
              </a:rPr>
              <a:t>Lack of information may impair exploration.</a:t>
            </a:r>
          </a:p>
          <a:p>
            <a:pPr marL="285750" lvl="1" indent="-171450">
              <a:buFontTx/>
              <a:buChar char="•"/>
              <a:tabLst>
                <a:tab pos="285750" algn="l"/>
              </a:tabLst>
            </a:pPr>
            <a:r>
              <a:rPr lang="en-US" sz="1000">
                <a:latin typeface="ZapfHumnst BT" pitchFamily="34" charset="0"/>
              </a:rPr>
              <a:t>Expensive or difficult product setup may increase the cost of exploring.</a:t>
            </a:r>
          </a:p>
          <a:p>
            <a:pPr marL="285750" lvl="1" indent="-171450">
              <a:buFontTx/>
              <a:buChar char="•"/>
              <a:tabLst>
                <a:tab pos="285750" algn="l"/>
              </a:tabLst>
            </a:pPr>
            <a:r>
              <a:rPr lang="en-US" sz="1000">
                <a:latin typeface="ZapfHumnst BT" pitchFamily="34" charset="0"/>
              </a:rPr>
              <a:t>Exploratory feedback loop my be too slow.</a:t>
            </a:r>
          </a:p>
          <a:p>
            <a:pPr marL="285750" lvl="1" indent="-171450">
              <a:buFontTx/>
              <a:buChar char="•"/>
              <a:tabLst>
                <a:tab pos="285750" algn="l"/>
              </a:tabLst>
            </a:pPr>
            <a:r>
              <a:rPr lang="en-US" sz="1000">
                <a:latin typeface="ZapfHumnst BT" pitchFamily="34" charset="0"/>
              </a:rPr>
              <a:t>Old problems may pop up again and again.</a:t>
            </a:r>
          </a:p>
          <a:p>
            <a:pPr marL="285750" lvl="1" indent="-171450">
              <a:buFontTx/>
              <a:buChar char="•"/>
              <a:tabLst>
                <a:tab pos="285750" algn="l"/>
              </a:tabLst>
            </a:pPr>
            <a:r>
              <a:rPr lang="en-US" sz="1000">
                <a:latin typeface="ZapfHumnst BT" pitchFamily="34" charset="0"/>
              </a:rPr>
              <a:t>High MTBF may not be achievable without well defined test cases and procedures, in addition to exploratory approach.</a:t>
            </a:r>
          </a:p>
          <a:p>
            <a:pPr>
              <a:tabLst>
                <a:tab pos="285750" algn="l"/>
              </a:tabLst>
            </a:pPr>
            <a:r>
              <a:rPr lang="en-US" sz="1000">
                <a:latin typeface="ZapfHumnst BT" pitchFamily="34" charset="0"/>
              </a:rPr>
              <a:t>The question is not whether testers should do exploratory testing (that’s like asking whether people should breathe). Instead, we should ask:</a:t>
            </a:r>
          </a:p>
          <a:p>
            <a:pPr marL="285750" lvl="1" indent="-171450">
              <a:buFontTx/>
              <a:buChar char="•"/>
              <a:tabLst>
                <a:tab pos="285750" algn="l"/>
              </a:tabLst>
            </a:pPr>
            <a:r>
              <a:rPr lang="en-US" sz="1000">
                <a:latin typeface="ZapfHumnst BT" pitchFamily="34" charset="0"/>
              </a:rPr>
              <a:t>How systematically should people explore?</a:t>
            </a:r>
          </a:p>
          <a:p>
            <a:pPr marL="285750" lvl="1" indent="-171450">
              <a:buFontTx/>
              <a:buChar char="•"/>
              <a:tabLst>
                <a:tab pos="285750" algn="l"/>
              </a:tabLst>
            </a:pPr>
            <a:r>
              <a:rPr lang="en-US" sz="1000">
                <a:latin typeface="ZapfHumnst BT" pitchFamily="34" charset="0"/>
              </a:rPr>
              <a:t>How visible should exploratory testing practices be in the testing process?</a:t>
            </a:r>
          </a:p>
          <a:p>
            <a:pPr marL="285750" lvl="1" indent="-171450">
              <a:buFontTx/>
              <a:buChar char="•"/>
              <a:tabLst>
                <a:tab pos="285750" algn="l"/>
              </a:tabLst>
            </a:pPr>
            <a:r>
              <a:rPr lang="en-US" sz="1000">
                <a:latin typeface="ZapfHumnst BT" pitchFamily="34" charset="0"/>
              </a:rPr>
              <a:t>How much exploratory training should testers have?</a:t>
            </a:r>
          </a:p>
        </p:txBody>
      </p:sp>
      <p:sp>
        <p:nvSpPr>
          <p:cNvPr id="617476"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How do you tell if someone is a good explorer?  Watch the person troubleshoot bugs.  Look for curiosity and a willingness to run with it.  Look for intuition and a good understanding of the customer.</a:t>
            </a:r>
            <a:endParaRPr lang="en-US" sz="10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2513014" y="3930580"/>
            <a:ext cx="3887787" cy="4022097"/>
          </a:xfrm>
        </p:spPr>
        <p:txBody>
          <a:bodyPr/>
          <a:lstStyle/>
          <a:p>
            <a:pPr>
              <a:lnSpc>
                <a:spcPct val="77000"/>
              </a:lnSpc>
            </a:pPr>
            <a:r>
              <a:rPr lang="en-US" sz="1000">
                <a:latin typeface="ZapfHumnst BT" pitchFamily="34" charset="0"/>
              </a:rPr>
              <a:t>Beta testing is normally defined as testing by people who are outside of your company. These are often typical members of your market, but they may be selected in other ways.</a:t>
            </a:r>
          </a:p>
          <a:p>
            <a:pPr>
              <a:lnSpc>
                <a:spcPct val="77000"/>
              </a:lnSpc>
            </a:pPr>
            <a:r>
              <a:rPr lang="en-US" sz="1000">
                <a:latin typeface="ZapfHumnst BT" pitchFamily="34" charset="0"/>
              </a:rPr>
              <a:t>Beta tests have different objectives. It’s important to time and structure your test(s) in ways that help you meet your goals:</a:t>
            </a:r>
          </a:p>
          <a:p>
            <a:pPr marL="228600" lvl="1" indent="-109538">
              <a:lnSpc>
                <a:spcPct val="77000"/>
              </a:lnSpc>
              <a:buFontTx/>
              <a:buChar char="•"/>
            </a:pPr>
            <a:r>
              <a:rPr lang="en-US" sz="1000">
                <a:latin typeface="ZapfHumnst BT" pitchFamily="34" charset="0"/>
              </a:rPr>
              <a:t>Expert advice—the expert evaluates the program design. It is important to do this as early as possible, when basic changes are still possible.</a:t>
            </a:r>
          </a:p>
          <a:p>
            <a:pPr marL="228600" lvl="1" indent="-109538">
              <a:lnSpc>
                <a:spcPct val="77000"/>
              </a:lnSpc>
              <a:buFontTx/>
              <a:buChar char="•"/>
            </a:pPr>
            <a:r>
              <a:rPr lang="en-US" sz="1000">
                <a:latin typeface="ZapfHumnst BT" pitchFamily="34" charset="0"/>
              </a:rPr>
              <a:t>Configuration testing—the beta tester runs the software on her equipment, and tells you the results.</a:t>
            </a:r>
          </a:p>
          <a:p>
            <a:pPr marL="228600" lvl="1" indent="-109538">
              <a:lnSpc>
                <a:spcPct val="77000"/>
              </a:lnSpc>
              <a:buFontTx/>
              <a:buChar char="•"/>
            </a:pPr>
            <a:r>
              <a:rPr lang="en-US" sz="1000">
                <a:latin typeface="ZapfHumnst BT" pitchFamily="34" charset="0"/>
              </a:rPr>
              <a:t>Compatibility testing—the beta tester (possibly the manufacturer of the other software) runs the software in conjunction with other software, to see whether they are compatible.</a:t>
            </a:r>
          </a:p>
          <a:p>
            <a:pPr marL="228600" lvl="1" indent="-109538">
              <a:lnSpc>
                <a:spcPct val="77000"/>
              </a:lnSpc>
              <a:buFontTx/>
              <a:buChar char="•"/>
            </a:pPr>
            <a:r>
              <a:rPr lang="en-US" sz="1000">
                <a:latin typeface="ZapfHumnst BT" pitchFamily="34" charset="0"/>
              </a:rPr>
              <a:t>Bug hunting—the beta tester runs the software and reports software errors.</a:t>
            </a:r>
          </a:p>
          <a:p>
            <a:pPr marL="228600" lvl="1" indent="-109538">
              <a:lnSpc>
                <a:spcPct val="77000"/>
              </a:lnSpc>
              <a:buFontTx/>
              <a:buChar char="•"/>
            </a:pPr>
            <a:r>
              <a:rPr lang="en-US" sz="1000">
                <a:latin typeface="ZapfHumnst BT" pitchFamily="34" charset="0"/>
              </a:rPr>
              <a:t>Usability testing—the beta tester runs the software and reports difficulties she had using the product.</a:t>
            </a:r>
          </a:p>
          <a:p>
            <a:pPr marL="228600" lvl="1" indent="-109538">
              <a:lnSpc>
                <a:spcPct val="77000"/>
              </a:lnSpc>
              <a:buFontTx/>
              <a:buChar char="•"/>
            </a:pPr>
            <a:r>
              <a:rPr lang="en-US" sz="1000">
                <a:latin typeface="ZapfHumnst BT" pitchFamily="34" charset="0"/>
              </a:rPr>
              <a:t>Pre-release acceptance tests—the beta tester runs the product to discover whether it behaves well on her system or network. The goal is convincing the customer that the software is OK, so that she’ll buy it as soon as it ships. </a:t>
            </a:r>
          </a:p>
          <a:p>
            <a:pPr marL="228600" lvl="1" indent="-109538">
              <a:lnSpc>
                <a:spcPct val="77000"/>
              </a:lnSpc>
              <a:buFontTx/>
              <a:buChar char="•"/>
            </a:pPr>
            <a:r>
              <a:rPr lang="en-US" sz="1000">
                <a:latin typeface="ZapfHumnst BT" pitchFamily="34" charset="0"/>
              </a:rPr>
              <a:t>News media reviews—some reporters want early software. They are gratified by corporate responsiveness to their suggestions for change. Others expect finished software and are intolerant of pre-release bugs.</a:t>
            </a:r>
          </a:p>
          <a:p>
            <a:pPr>
              <a:lnSpc>
                <a:spcPct val="77000"/>
              </a:lnSpc>
            </a:pPr>
            <a:r>
              <a:rPr lang="en-US" sz="1000">
                <a:latin typeface="ZapfHumnst BT" pitchFamily="34" charset="0"/>
              </a:rPr>
              <a:t>For more discussion of the diversity of beta tests, see Kaner, Falk &amp; Nguyen, </a:t>
            </a:r>
            <a:r>
              <a:rPr lang="en-US" sz="1000" i="1">
                <a:latin typeface="ZapfHumnst BT" pitchFamily="34" charset="0"/>
              </a:rPr>
              <a:t>Testing Computer Software, </a:t>
            </a:r>
            <a:r>
              <a:rPr lang="en-US" sz="1000">
                <a:latin typeface="ZapfHumnst BT" pitchFamily="34" charset="0"/>
              </a:rPr>
              <a:t>pp. 291-294.</a:t>
            </a:r>
          </a:p>
        </p:txBody>
      </p:sp>
      <p:sp>
        <p:nvSpPr>
          <p:cNvPr id="566276"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User Testing is many more things than beta testing.  (We touched on this in our earlier exercise.)  </a:t>
            </a:r>
          </a:p>
          <a:p>
            <a:r>
              <a:rPr lang="en-US" sz="1000">
                <a:latin typeface="ZapfHumnst BT" pitchFamily="34" charset="0"/>
              </a:rPr>
              <a:t>The primary element in/goal of user testing is bringing in an expert from the user community to find design flaws.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a:xfrm>
            <a:off x="2513014" y="3938468"/>
            <a:ext cx="3887787" cy="4022098"/>
          </a:xfrm>
        </p:spPr>
        <p:txBody>
          <a:bodyPr/>
          <a:lstStyle/>
          <a:p>
            <a:r>
              <a:rPr lang="en-US" sz="1000">
                <a:latin typeface="ZapfHumnst BT" pitchFamily="34" charset="0"/>
                <a:cs typeface="Times New Roman" pitchFamily="18" charset="0"/>
              </a:rPr>
              <a:t>Prof. Kaner comments:</a:t>
            </a:r>
          </a:p>
          <a:p>
            <a:pPr marL="114300" lvl="1" indent="4763"/>
            <a:r>
              <a:rPr lang="en-US" sz="1000">
                <a:latin typeface="ZapfHumnst BT" pitchFamily="34" charset="0"/>
                <a:cs typeface="Times New Roman" pitchFamily="18" charset="0"/>
              </a:rPr>
              <a:t>There is a very simple example of something that we did at Electronic Arts. We made many programs that printed in very fancy ways on color printers.  We gave you the files to print as part of the beta, you made print outs and wrote on the back of the page what your printer was and what your name was.  If you were confused about the settings, when we got your page back, we called you up.  We had a large population of people with a large population of strange and expensive printers that we couldn't possibly afford to bring in-house. </a:t>
            </a:r>
          </a:p>
          <a:p>
            <a:pPr marL="114300" lvl="1" indent="4763"/>
            <a:r>
              <a:rPr lang="en-US" sz="1000">
                <a:latin typeface="ZapfHumnst BT" pitchFamily="34" charset="0"/>
                <a:cs typeface="Times New Roman" pitchFamily="18" charset="0"/>
              </a:rPr>
              <a:t>So we could tell whether it passed or failed, we also did things like sending people parts of the product and a script to walk through and we would be on the phone with them and say what do you see on the screen? We wanted to do video compatibility where they’re across the continent.</a:t>
            </a:r>
          </a:p>
          <a:p>
            <a:pPr marL="114300" lvl="1" indent="4763"/>
            <a:r>
              <a:rPr lang="en-US" sz="1000">
                <a:latin typeface="ZapfHumnst BT" pitchFamily="34" charset="0"/>
                <a:cs typeface="Times New Roman" pitchFamily="18" charset="0"/>
              </a:rPr>
              <a:t>So you are relying on their eyes to be your eyes. But you’re on the phone, you don't ask them if it looks okay, you ask them what is in this corner?  And you structure what you're going to look at  If you think you are at risk on configuration you should have some sense of how configurations will show up the configuration failures.  Write tests to expose those, get them to your customers, and then find out whether those tests passed or failed by checking directly on these specific tests.  </a:t>
            </a:r>
            <a:endParaRPr lang="en-US" sz="1000">
              <a:latin typeface="ZapfHumnst BT"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93602" name="Rectangle 1026"/>
          <p:cNvSpPr>
            <a:spLocks noGrp="1" noRot="1" noChangeAspect="1" noChangeArrowheads="1" noTextEdit="1"/>
          </p:cNvSpPr>
          <p:nvPr>
            <p:ph type="sldImg"/>
          </p:nvPr>
        </p:nvSpPr>
        <p:spPr>
          <a:ln/>
        </p:spPr>
      </p:sp>
      <p:sp>
        <p:nvSpPr>
          <p:cNvPr id="793603" name="Rectangle 1027"/>
          <p:cNvSpPr>
            <a:spLocks noGrp="1" noChangeArrowheads="1"/>
          </p:cNvSpPr>
          <p:nvPr>
            <p:ph type="body" idx="1"/>
          </p:nvPr>
        </p:nvSpPr>
        <p:spPr>
          <a:xfrm>
            <a:off x="2513014" y="3930580"/>
            <a:ext cx="3887787" cy="4022097"/>
          </a:xfrm>
        </p:spPr>
        <p:txBody>
          <a:bodyPr/>
          <a:lstStyle/>
          <a:p>
            <a:pPr eaLnBrk="0" hangingPunct="0">
              <a:lnSpc>
                <a:spcPct val="100000"/>
              </a:lnSpc>
              <a:spcBef>
                <a:spcPct val="0"/>
              </a:spcBef>
            </a:pPr>
            <a:r>
              <a:rPr lang="en-US" sz="1000">
                <a:latin typeface="ZapfHumnst BT" pitchFamily="34" charset="0"/>
              </a:rPr>
              <a:t>Scenarios are great ways to capture realism in testing.  They are much more complex than most other techniques and they focus on end-to-end experiences that users really have.</a:t>
            </a:r>
          </a:p>
          <a:p>
            <a:endParaRPr lang="en-US" sz="1000">
              <a:latin typeface="ZapfHumnst BT"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a:xfrm>
            <a:off x="2513014" y="3938468"/>
            <a:ext cx="3887787" cy="4022098"/>
          </a:xfrm>
        </p:spPr>
        <p:txBody>
          <a:bodyPr/>
          <a:lstStyle/>
          <a:p>
            <a:pPr eaLnBrk="0" hangingPunct="0">
              <a:lnSpc>
                <a:spcPct val="100000"/>
              </a:lnSpc>
              <a:spcBef>
                <a:spcPct val="0"/>
              </a:spcBef>
            </a:pPr>
            <a:r>
              <a:rPr lang="en-US" sz="1000">
                <a:latin typeface="ZapfHumnst BT" pitchFamily="34" charset="0"/>
              </a:rPr>
              <a:t>Scenario tests are </a:t>
            </a:r>
            <a:r>
              <a:rPr lang="en-US" sz="1000" i="1">
                <a:latin typeface="ZapfHumnst BT" pitchFamily="34" charset="0"/>
              </a:rPr>
              <a:t>expensive</a:t>
            </a:r>
            <a:r>
              <a:rPr lang="en-US" sz="1000">
                <a:latin typeface="ZapfHumnst BT" pitchFamily="34" charset="0"/>
              </a:rPr>
              <a:t>.  So it’s important to get them right.</a:t>
            </a:r>
          </a:p>
          <a:p>
            <a:pPr marL="227013" lvl="1" indent="-109538" eaLnBrk="0" hangingPunct="0">
              <a:lnSpc>
                <a:spcPct val="100000"/>
              </a:lnSpc>
              <a:spcBef>
                <a:spcPct val="0"/>
              </a:spcBef>
              <a:buFontTx/>
              <a:buChar char="•"/>
            </a:pPr>
            <a:r>
              <a:rPr lang="en-US" sz="1000">
                <a:latin typeface="ZapfHumnst BT" pitchFamily="34" charset="0"/>
              </a:rPr>
              <a:t>Realism is important for credibility.</a:t>
            </a:r>
          </a:p>
          <a:p>
            <a:pPr marL="227013" lvl="1" indent="-109538" eaLnBrk="0" hangingPunct="0">
              <a:lnSpc>
                <a:spcPct val="100000"/>
              </a:lnSpc>
              <a:spcBef>
                <a:spcPct val="0"/>
              </a:spcBef>
              <a:buFontTx/>
              <a:buChar char="•"/>
            </a:pPr>
            <a:r>
              <a:rPr lang="en-US" sz="1000">
                <a:latin typeface="ZapfHumnst BT" pitchFamily="34" charset="0"/>
              </a:rPr>
              <a:t>Don’t use scenarios to find simple bugs efficiently.  Scenario tests are too complex and tied to too many features. </a:t>
            </a:r>
          </a:p>
          <a:p>
            <a:pPr marL="227013" lvl="1" indent="-109538" eaLnBrk="0" hangingPunct="0">
              <a:lnSpc>
                <a:spcPct val="100000"/>
              </a:lnSpc>
              <a:spcBef>
                <a:spcPct val="0"/>
              </a:spcBef>
              <a:buFontTx/>
              <a:buChar char="•"/>
            </a:pPr>
            <a:r>
              <a:rPr lang="en-US" sz="1000">
                <a:latin typeface="ZapfHumnst BT" pitchFamily="34" charset="0"/>
              </a:rPr>
              <a:t>Start your testing effort with simpler tests to find the simple defects.  If you start with scenario tests, you will be blocked by simple bugs.</a:t>
            </a:r>
          </a:p>
          <a:p>
            <a:pPr eaLnBrk="0" hangingPunct="0">
              <a:lnSpc>
                <a:spcPct val="100000"/>
              </a:lnSpc>
              <a:spcBef>
                <a:spcPct val="0"/>
              </a:spcBef>
              <a:buFontTx/>
              <a:buChar char="•"/>
            </a:pPr>
            <a:endParaRPr lang="en-US" sz="1000">
              <a:latin typeface="ZapfHumnst BT" pitchFamily="34" charset="0"/>
            </a:endParaRPr>
          </a:p>
          <a:p>
            <a:pPr eaLnBrk="0" hangingPunct="0">
              <a:lnSpc>
                <a:spcPct val="100000"/>
              </a:lnSpc>
              <a:spcBef>
                <a:spcPct val="0"/>
              </a:spcBef>
            </a:pPr>
            <a:r>
              <a:rPr lang="en-US" sz="1000">
                <a:latin typeface="ZapfHumnst BT" pitchFamily="34" charset="0"/>
              </a:rPr>
              <a:t>There’s a risk of missing coverage by relying too heavily on scenario testing alone.  A mitigation strategy for that risk is to use a traceability matrix for assessing coverage, as we’ve shown before.</a:t>
            </a:r>
          </a:p>
          <a:p>
            <a:endParaRPr lang="en-US" sz="1000">
              <a:latin typeface="ZapfHumnst BT" pitchFamily="34" charset="0"/>
            </a:endParaRPr>
          </a:p>
        </p:txBody>
      </p:sp>
      <p:sp>
        <p:nvSpPr>
          <p:cNvPr id="632837" name="Text Box 5"/>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endParaRPr lang="en-US" sz="10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65602" name="Rectangle 1026"/>
          <p:cNvSpPr>
            <a:spLocks noGrp="1" noRot="1" noChangeAspect="1" noChangeArrowheads="1" noTextEdit="1"/>
          </p:cNvSpPr>
          <p:nvPr>
            <p:ph type="sldImg"/>
          </p:nvPr>
        </p:nvSpPr>
        <p:spPr>
          <a:xfrm>
            <a:off x="2514600" y="833438"/>
            <a:ext cx="4038600" cy="3028950"/>
          </a:xfrm>
          <a:ln/>
        </p:spPr>
      </p:sp>
      <p:sp>
        <p:nvSpPr>
          <p:cNvPr id="665603" name="Rectangle 1027"/>
          <p:cNvSpPr>
            <a:spLocks noGrp="1" noChangeArrowheads="1"/>
          </p:cNvSpPr>
          <p:nvPr>
            <p:ph type="body" idx="1"/>
          </p:nvPr>
        </p:nvSpPr>
        <p:spPr>
          <a:xfrm>
            <a:off x="2514600" y="3938468"/>
            <a:ext cx="4038600" cy="3938468"/>
          </a:xfrm>
        </p:spPr>
        <p:txBody>
          <a:bodyPr lIns="91068" tIns="45534" rIns="91068" bIns="45534"/>
          <a:lstStyle/>
          <a:p>
            <a:pPr eaLnBrk="0" hangingPunct="0">
              <a:lnSpc>
                <a:spcPct val="75000"/>
              </a:lnSpc>
              <a:spcBef>
                <a:spcPct val="50000"/>
              </a:spcBef>
            </a:pPr>
            <a:r>
              <a:rPr lang="en-US" sz="1000">
                <a:latin typeface="ZapfHumnst BT" pitchFamily="34" charset="0"/>
              </a:rPr>
              <a:t>Use Cases may be a good source of test scenarios.   Usually, you will want to string several use cases together as a test scenario. </a:t>
            </a:r>
          </a:p>
          <a:p>
            <a:pPr eaLnBrk="0" hangingPunct="0">
              <a:lnSpc>
                <a:spcPct val="75000"/>
              </a:lnSpc>
              <a:spcBef>
                <a:spcPct val="50000"/>
              </a:spcBef>
            </a:pPr>
            <a:r>
              <a:rPr lang="en-US" sz="1000" b="1">
                <a:latin typeface="ZapfHumnst BT" pitchFamily="34" charset="0"/>
              </a:rPr>
              <a:t>Use-Case Contents</a:t>
            </a:r>
          </a:p>
          <a:p>
            <a:pPr eaLnBrk="0" hangingPunct="0">
              <a:lnSpc>
                <a:spcPct val="75000"/>
              </a:lnSpc>
              <a:spcBef>
                <a:spcPct val="25000"/>
              </a:spcBef>
            </a:pPr>
            <a:r>
              <a:rPr lang="en-US" sz="1000">
                <a:latin typeface="ZapfHumnst BT" pitchFamily="34" charset="0"/>
              </a:rPr>
              <a:t>1. Brief Description</a:t>
            </a:r>
          </a:p>
          <a:p>
            <a:pPr eaLnBrk="0" hangingPunct="0">
              <a:lnSpc>
                <a:spcPct val="75000"/>
              </a:lnSpc>
              <a:spcBef>
                <a:spcPct val="25000"/>
              </a:spcBef>
            </a:pPr>
            <a:r>
              <a:rPr lang="en-US" sz="1000">
                <a:latin typeface="ZapfHumnst BT" pitchFamily="34" charset="0"/>
              </a:rPr>
              <a:t>2. Flow of Events</a:t>
            </a:r>
          </a:p>
          <a:p>
            <a:pPr eaLnBrk="0" hangingPunct="0">
              <a:lnSpc>
                <a:spcPct val="75000"/>
              </a:lnSpc>
              <a:spcBef>
                <a:spcPct val="25000"/>
              </a:spcBef>
            </a:pPr>
            <a:r>
              <a:rPr lang="en-US" sz="1000">
                <a:latin typeface="ZapfHumnst BT" pitchFamily="34" charset="0"/>
              </a:rPr>
              <a:t>     Basic Flow of Events</a:t>
            </a:r>
          </a:p>
          <a:p>
            <a:pPr eaLnBrk="0" hangingPunct="0">
              <a:lnSpc>
                <a:spcPct val="75000"/>
              </a:lnSpc>
              <a:spcBef>
                <a:spcPct val="25000"/>
              </a:spcBef>
            </a:pPr>
            <a:r>
              <a:rPr lang="en-US" sz="1000">
                <a:latin typeface="ZapfHumnst BT" pitchFamily="34" charset="0"/>
              </a:rPr>
              <a:t>    Alternative Flows of Events</a:t>
            </a:r>
          </a:p>
          <a:p>
            <a:pPr eaLnBrk="0" hangingPunct="0">
              <a:lnSpc>
                <a:spcPct val="75000"/>
              </a:lnSpc>
              <a:spcBef>
                <a:spcPct val="25000"/>
              </a:spcBef>
            </a:pPr>
            <a:r>
              <a:rPr lang="en-US" sz="1000">
                <a:latin typeface="ZapfHumnst BT" pitchFamily="34" charset="0"/>
              </a:rPr>
              <a:t>3. Special Requirements</a:t>
            </a:r>
          </a:p>
          <a:p>
            <a:pPr eaLnBrk="0" hangingPunct="0">
              <a:lnSpc>
                <a:spcPct val="75000"/>
              </a:lnSpc>
              <a:spcBef>
                <a:spcPct val="25000"/>
              </a:spcBef>
            </a:pPr>
            <a:r>
              <a:rPr lang="en-US" sz="1000">
                <a:latin typeface="ZapfHumnst BT" pitchFamily="34" charset="0"/>
              </a:rPr>
              <a:t>4. Pre-Conditions</a:t>
            </a:r>
          </a:p>
          <a:p>
            <a:pPr eaLnBrk="0" hangingPunct="0">
              <a:lnSpc>
                <a:spcPct val="75000"/>
              </a:lnSpc>
              <a:spcBef>
                <a:spcPct val="25000"/>
              </a:spcBef>
            </a:pPr>
            <a:r>
              <a:rPr lang="en-US" sz="1000">
                <a:latin typeface="ZapfHumnst BT" pitchFamily="34" charset="0"/>
              </a:rPr>
              <a:t>5. Post-Conditions</a:t>
            </a:r>
          </a:p>
          <a:p>
            <a:pPr eaLnBrk="0" hangingPunct="0">
              <a:lnSpc>
                <a:spcPct val="75000"/>
              </a:lnSpc>
              <a:spcBef>
                <a:spcPct val="25000"/>
              </a:spcBef>
            </a:pPr>
            <a:r>
              <a:rPr lang="en-US" sz="1000">
                <a:latin typeface="ZapfHumnst BT" pitchFamily="34" charset="0"/>
              </a:rPr>
              <a:t>6. Extension Points</a:t>
            </a:r>
          </a:p>
          <a:p>
            <a:pPr eaLnBrk="0" hangingPunct="0">
              <a:lnSpc>
                <a:spcPct val="75000"/>
              </a:lnSpc>
              <a:spcBef>
                <a:spcPct val="25000"/>
              </a:spcBef>
            </a:pPr>
            <a:r>
              <a:rPr lang="en-US" sz="1000">
                <a:latin typeface="ZapfHumnst BT" pitchFamily="34" charset="0"/>
              </a:rPr>
              <a:t>7. Relationships</a:t>
            </a:r>
          </a:p>
          <a:p>
            <a:pPr eaLnBrk="0" hangingPunct="0">
              <a:lnSpc>
                <a:spcPct val="75000"/>
              </a:lnSpc>
              <a:spcBef>
                <a:spcPct val="25000"/>
              </a:spcBef>
            </a:pPr>
            <a:r>
              <a:rPr lang="en-US" sz="1000">
                <a:latin typeface="ZapfHumnst BT" pitchFamily="34" charset="0"/>
              </a:rPr>
              <a:t>8. Candidate Scenarios</a:t>
            </a:r>
          </a:p>
          <a:p>
            <a:pPr eaLnBrk="0" hangingPunct="0">
              <a:lnSpc>
                <a:spcPct val="75000"/>
              </a:lnSpc>
              <a:spcBef>
                <a:spcPct val="25000"/>
              </a:spcBef>
            </a:pPr>
            <a:r>
              <a:rPr lang="en-US" sz="1000">
                <a:latin typeface="ZapfHumnst BT" pitchFamily="34" charset="0"/>
              </a:rPr>
              <a:t>9. Use-Case Diagrams</a:t>
            </a:r>
          </a:p>
          <a:p>
            <a:pPr eaLnBrk="0" hangingPunct="0">
              <a:lnSpc>
                <a:spcPct val="75000"/>
              </a:lnSpc>
              <a:spcBef>
                <a:spcPct val="25000"/>
              </a:spcBef>
            </a:pPr>
            <a:r>
              <a:rPr lang="en-US" sz="1000">
                <a:latin typeface="ZapfHumnst BT" pitchFamily="34" charset="0"/>
              </a:rPr>
              <a:t>10. Other Diagrams/Enclosures</a:t>
            </a:r>
          </a:p>
          <a:p>
            <a:pPr>
              <a:spcBef>
                <a:spcPts val="500"/>
              </a:spcBef>
              <a:spcAft>
                <a:spcPts val="500"/>
              </a:spcAft>
            </a:pPr>
            <a:r>
              <a:rPr lang="en-US" sz="1000">
                <a:latin typeface="ZapfHumnst BT" pitchFamily="34" charset="0"/>
              </a:rPr>
              <a:t>The </a:t>
            </a:r>
            <a:r>
              <a:rPr lang="en-US" sz="1000" b="1">
                <a:latin typeface="ZapfHumnst BT" pitchFamily="34" charset="0"/>
              </a:rPr>
              <a:t>Flow of Events</a:t>
            </a:r>
            <a:r>
              <a:rPr lang="en-US" sz="1000">
                <a:latin typeface="ZapfHumnst BT" pitchFamily="34" charset="0"/>
              </a:rPr>
              <a:t> of a use case contains the most important information derived from use-case modeling work. It should describe the use case's flow of events clearly enough for an outsider to easily understand it. Remember the flow of events should present what the system does, not how the system is designed</a:t>
            </a:r>
            <a:r>
              <a:rPr lang="en-US" sz="1000">
                <a:solidFill>
                  <a:srgbClr val="0000FF"/>
                </a:solidFill>
                <a:latin typeface="ZapfHumnst BT" pitchFamily="34" charset="0"/>
              </a:rPr>
              <a:t> </a:t>
            </a:r>
            <a:r>
              <a:rPr lang="en-US" sz="1000">
                <a:latin typeface="ZapfHumnst BT" pitchFamily="34" charset="0"/>
              </a:rPr>
              <a:t>to perform the required behavior. </a:t>
            </a:r>
          </a:p>
        </p:txBody>
      </p:sp>
      <p:sp>
        <p:nvSpPr>
          <p:cNvPr id="665604" name="Text Box 1028"/>
          <p:cNvSpPr txBox="1">
            <a:spLocks noChangeArrowheads="1"/>
          </p:cNvSpPr>
          <p:nvPr/>
        </p:nvSpPr>
        <p:spPr bwMode="auto">
          <a:xfrm>
            <a:off x="544514" y="1090338"/>
            <a:ext cx="1781175" cy="5459575"/>
          </a:xfrm>
          <a:prstGeom prst="rect">
            <a:avLst/>
          </a:prstGeom>
          <a:noFill/>
          <a:ln w="9525">
            <a:noFill/>
            <a:miter lim="800000"/>
            <a:headEnd/>
            <a:tailEnd/>
          </a:ln>
          <a:effectLst/>
        </p:spPr>
        <p:txBody>
          <a:bodyPr lIns="62522" tIns="62522" rIns="62522" bIns="62522"/>
          <a:lstStyle/>
          <a:p>
            <a:pPr defTabSz="900113">
              <a:spcBef>
                <a:spcPct val="50000"/>
              </a:spcBef>
            </a:pPr>
            <a:r>
              <a:rPr lang="en-US" sz="1000">
                <a:latin typeface="ZapfHumnst BT" pitchFamily="34" charset="0"/>
                <a:ea typeface="Arial Unicode MS" pitchFamily="34" charset="-128"/>
                <a:cs typeface="Arial Unicode MS" pitchFamily="34" charset="-128"/>
              </a:rPr>
              <a:t>Use cases are a great source of test scenarios. </a:t>
            </a:r>
            <a:r>
              <a:rPr lang="en-US" sz="1000" i="1">
                <a:latin typeface="ZapfHumnst BT" pitchFamily="34" charset="0"/>
                <a:ea typeface="Arial Unicode MS" pitchFamily="34" charset="-128"/>
                <a:cs typeface="Arial Unicode MS" pitchFamily="34" charset="-128"/>
              </a:rPr>
              <a:t>What is the difference between a use case specification and a test scenario? </a:t>
            </a:r>
          </a:p>
          <a:p>
            <a:pPr marL="228600" lvl="1" indent="-114300" defTabSz="900113">
              <a:spcBef>
                <a:spcPct val="50000"/>
              </a:spcBef>
              <a:buFontTx/>
              <a:buChar char="•"/>
            </a:pPr>
            <a:r>
              <a:rPr lang="en-US" sz="1000">
                <a:latin typeface="ZapfHumnst BT" pitchFamily="34" charset="0"/>
              </a:rPr>
              <a:t>Good test scenarios are typically broader and string together several granular use cases into an end-to-end experience.  In UML jargon, the test use cases include or extend the requirements use cases.  </a:t>
            </a:r>
          </a:p>
          <a:p>
            <a:pPr marL="228600" lvl="1" indent="-114300" defTabSz="900113">
              <a:spcBef>
                <a:spcPct val="50000"/>
              </a:spcBef>
              <a:buFontTx/>
              <a:buChar char="•"/>
            </a:pPr>
            <a:r>
              <a:rPr lang="en-US" sz="1000">
                <a:latin typeface="ZapfHumnst BT" pitchFamily="34" charset="0"/>
              </a:rPr>
              <a:t>Good test scenarios are built to confirm or refute test hypotheses.  Examples of the hypotheses would be faults of omission (e.g. unforeseen interactions, incomplete interface contracts), environmental faults, third-party component misbehavior, developer tunnel vision, etc.  </a:t>
            </a:r>
          </a:p>
          <a:p>
            <a:pPr marL="228600" lvl="1" indent="-114300" defTabSz="900113">
              <a:spcBef>
                <a:spcPct val="50000"/>
              </a:spcBef>
              <a:buFontTx/>
              <a:buChar char="•"/>
            </a:pPr>
            <a:r>
              <a:rPr lang="en-US" sz="1000">
                <a:latin typeface="ZapfHumnst BT" pitchFamily="34" charset="0"/>
              </a:rPr>
              <a:t>Good test scenarios tend to rely on much richer data examples than are available with written requirements.</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a:xfrm>
            <a:off x="2514600" y="3938468"/>
            <a:ext cx="3962400" cy="4392907"/>
          </a:xfrm>
        </p:spPr>
        <p:txBody>
          <a:bodyPr/>
          <a:lstStyle/>
          <a:p>
            <a:r>
              <a:rPr lang="en-US" sz="1000" b="1">
                <a:latin typeface="ZapfHumnst BT" pitchFamily="34" charset="0"/>
              </a:rPr>
              <a:t>Why develop test scenarios independently of use cases?</a:t>
            </a:r>
          </a:p>
          <a:p>
            <a:pPr marL="227013" lvl="1" indent="-109538">
              <a:buFontTx/>
              <a:buChar char="•"/>
            </a:pPr>
            <a:r>
              <a:rPr lang="en-US" sz="1000">
                <a:latin typeface="ZapfHumnst BT" pitchFamily="34" charset="0"/>
              </a:rPr>
              <a:t>Some development teams don’t do a thorough job of use case analysis. Certainly, use cases play an important role in RUP. But users of RUP may not adopt all of the RUP recommendations. The testing group has to be prepared to derive test cases from whatever information is available.</a:t>
            </a:r>
          </a:p>
          <a:p>
            <a:pPr marL="227013" lvl="1" indent="-109538">
              <a:buFontTx/>
              <a:buChar char="•"/>
            </a:pPr>
            <a:r>
              <a:rPr lang="en-US" sz="1000">
                <a:latin typeface="ZapfHumnst BT" pitchFamily="34" charset="0"/>
              </a:rPr>
              <a:t>Even if a development team creates a strong collection of use cases, an analysis from outside of the developers’ design thinking may expose problems that are not obvious from analysis of the use cases. The tester, collecting data for the scenario test, may well rely on different people’s inputs than the development team when it developed use cases. </a:t>
            </a:r>
          </a:p>
          <a:p>
            <a:pPr>
              <a:lnSpc>
                <a:spcPct val="70000"/>
              </a:lnSpc>
            </a:pPr>
            <a:r>
              <a:rPr lang="en-US" sz="1000" b="1">
                <a:latin typeface="ZapfHumnst BT" pitchFamily="34" charset="0"/>
              </a:rPr>
              <a:t>Some ways to trigger thinking about scenarios:</a:t>
            </a:r>
          </a:p>
          <a:p>
            <a:pPr>
              <a:lnSpc>
                <a:spcPct val="77000"/>
              </a:lnSpc>
            </a:pPr>
            <a:r>
              <a:rPr lang="en-US" sz="1000" u="sng">
                <a:latin typeface="ZapfHumnst BT" pitchFamily="34" charset="0"/>
              </a:rPr>
              <a:t>Benefits-driven</a:t>
            </a:r>
            <a:r>
              <a:rPr lang="en-US" sz="1000">
                <a:latin typeface="ZapfHumnst BT" pitchFamily="34" charset="0"/>
              </a:rPr>
              <a:t>: People want to achieve X. How will they do it, for the following X’s?</a:t>
            </a:r>
          </a:p>
          <a:p>
            <a:pPr>
              <a:lnSpc>
                <a:spcPct val="77000"/>
              </a:lnSpc>
            </a:pPr>
            <a:r>
              <a:rPr lang="en-US" sz="1000" u="sng">
                <a:latin typeface="ZapfHumnst BT" pitchFamily="34" charset="0"/>
              </a:rPr>
              <a:t>Sequence-driven</a:t>
            </a:r>
            <a:r>
              <a:rPr lang="en-US" sz="1000">
                <a:latin typeface="ZapfHumnst BT" pitchFamily="34" charset="0"/>
              </a:rPr>
              <a:t>: People (or the system) typically does task X in an order. What are the most common orders (sequences) of subtasks in achieving X?</a:t>
            </a:r>
          </a:p>
          <a:p>
            <a:pPr>
              <a:lnSpc>
                <a:spcPct val="77000"/>
              </a:lnSpc>
            </a:pPr>
            <a:r>
              <a:rPr lang="en-US" sz="1000" u="sng">
                <a:latin typeface="ZapfHumnst BT" pitchFamily="34" charset="0"/>
              </a:rPr>
              <a:t>Transaction-driven</a:t>
            </a:r>
            <a:r>
              <a:rPr lang="en-US" sz="1000">
                <a:latin typeface="ZapfHumnst BT" pitchFamily="34" charset="0"/>
              </a:rPr>
              <a:t>: We are trying to complete a specific transaction, such as opening a bank account or sending a message. What are the steps, data items, outputs</a:t>
            </a:r>
            <a:r>
              <a:rPr lang="en-CA" sz="1000">
                <a:latin typeface="ZapfHumnst BT" pitchFamily="34" charset="0"/>
              </a:rPr>
              <a:t>,</a:t>
            </a:r>
            <a:r>
              <a:rPr lang="en-US" sz="1000">
                <a:latin typeface="ZapfHumnst BT" pitchFamily="34" charset="0"/>
              </a:rPr>
              <a:t> displays</a:t>
            </a:r>
            <a:r>
              <a:rPr lang="en-CA" sz="1000">
                <a:latin typeface="ZapfHumnst BT" pitchFamily="34" charset="0"/>
              </a:rPr>
              <a:t> </a:t>
            </a:r>
            <a:r>
              <a:rPr lang="en-US" sz="1000">
                <a:latin typeface="ZapfHumnst BT" pitchFamily="34" charset="0"/>
              </a:rPr>
              <a:t>etc</a:t>
            </a:r>
            <a:r>
              <a:rPr lang="en-CA" sz="1000">
                <a:latin typeface="ZapfHumnst BT" pitchFamily="34" charset="0"/>
              </a:rPr>
              <a:t>.</a:t>
            </a:r>
            <a:r>
              <a:rPr lang="en-US" sz="1000">
                <a:latin typeface="ZapfHumnst BT" pitchFamily="34" charset="0"/>
              </a:rPr>
              <a:t>?</a:t>
            </a:r>
          </a:p>
          <a:p>
            <a:r>
              <a:rPr lang="en-US" sz="1000" u="sng">
                <a:latin typeface="ZapfHumnst BT" pitchFamily="34" charset="0"/>
              </a:rPr>
              <a:t>Get use ideas from competing product</a:t>
            </a:r>
            <a:r>
              <a:rPr lang="en-US" sz="1000">
                <a:latin typeface="ZapfHumnst BT" pitchFamily="34" charset="0"/>
              </a:rPr>
              <a:t>: Their docs, advertisements, help, etc., all suggest best or most interesting uses of their products. How would our product do these things?</a:t>
            </a:r>
          </a:p>
          <a:p>
            <a:r>
              <a:rPr lang="en-US" sz="1000" u="sng">
                <a:latin typeface="ZapfHumnst BT" pitchFamily="34" charset="0"/>
              </a:rPr>
              <a:t>Competitor driven</a:t>
            </a:r>
            <a:r>
              <a:rPr lang="en-US" sz="1000">
                <a:latin typeface="ZapfHumnst BT" pitchFamily="34" charset="0"/>
              </a:rPr>
              <a:t>: Hey, look at these cool documents they can </a:t>
            </a:r>
            <a:r>
              <a:rPr lang="en-CA" sz="1000">
                <a:latin typeface="ZapfHumnst BT" pitchFamily="34" charset="0"/>
              </a:rPr>
              <a:t>create</a:t>
            </a:r>
            <a:r>
              <a:rPr lang="en-US" sz="1000">
                <a:latin typeface="ZapfHumnst BT" pitchFamily="34" charset="0"/>
              </a:rPr>
              <a:t>. Look at how they display things</a:t>
            </a:r>
            <a:r>
              <a:rPr lang="en-CA" sz="1000">
                <a:latin typeface="ZapfHumnst BT" pitchFamily="34" charset="0"/>
              </a:rPr>
              <a:t> </a:t>
            </a:r>
            <a:r>
              <a:rPr lang="en-US" sz="1000">
                <a:latin typeface="ZapfHumnst BT" pitchFamily="34" charset="0"/>
              </a:rPr>
              <a:t>(</a:t>
            </a:r>
            <a:r>
              <a:rPr lang="en-CA" sz="1000">
                <a:latin typeface="ZapfHumnst BT" pitchFamily="34" charset="0"/>
              </a:rPr>
              <a:t>e.g.</a:t>
            </a:r>
            <a:r>
              <a:rPr lang="en-US" sz="1000">
                <a:latin typeface="ZapfHumnst BT" pitchFamily="34" charset="0"/>
              </a:rPr>
              <a:t> Netscape’s superb handling </a:t>
            </a:r>
            <a:r>
              <a:rPr lang="en-CA" sz="1000">
                <a:latin typeface="ZapfHumnst BT" pitchFamily="34" charset="0"/>
              </a:rPr>
              <a:t>of malformed</a:t>
            </a:r>
            <a:r>
              <a:rPr lang="en-US" sz="1000">
                <a:latin typeface="ZapfHumnst BT" pitchFamily="34" charset="0"/>
              </a:rPr>
              <a:t> HTML code). How do we </a:t>
            </a:r>
            <a:r>
              <a:rPr lang="en-CA" sz="1000">
                <a:latin typeface="ZapfHumnst BT" pitchFamily="34" charset="0"/>
              </a:rPr>
              <a:t>handle this</a:t>
            </a:r>
            <a:r>
              <a:rPr lang="en-US" sz="1000">
                <a:latin typeface="ZapfHumnst BT" pitchFamily="34" charset="0"/>
              </a:rPr>
              <a:t>?</a:t>
            </a:r>
          </a:p>
          <a:p>
            <a:r>
              <a:rPr lang="en-US" sz="1000" u="sng">
                <a:latin typeface="ZapfHumnst BT" pitchFamily="34" charset="0"/>
              </a:rPr>
              <a:t>Customer’s forms driven</a:t>
            </a:r>
            <a:r>
              <a:rPr lang="en-US" sz="1000">
                <a:latin typeface="ZapfHumnst BT" pitchFamily="34" charset="0"/>
              </a:rPr>
              <a:t>: Here are the forms the customer produces. How can we work with (read, fill out, display, verify, whatever) them?</a:t>
            </a:r>
          </a:p>
        </p:txBody>
      </p:sp>
      <p:sp>
        <p:nvSpPr>
          <p:cNvPr id="630788"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What makes a good scenario?</a:t>
            </a:r>
          </a:p>
          <a:p>
            <a:pPr marL="228600" lvl="1" indent="-114300">
              <a:buFontTx/>
              <a:buChar char="•"/>
            </a:pPr>
            <a:r>
              <a:rPr lang="en-US" sz="1000">
                <a:latin typeface="ZapfHumnst BT" pitchFamily="34" charset="0"/>
              </a:rPr>
              <a:t>You know people do it.</a:t>
            </a:r>
          </a:p>
          <a:p>
            <a:pPr marL="228600" lvl="1" indent="-114300">
              <a:buFontTx/>
              <a:buChar char="•"/>
            </a:pPr>
            <a:r>
              <a:rPr lang="en-US" sz="1000">
                <a:latin typeface="ZapfHumnst BT" pitchFamily="34" charset="0"/>
              </a:rPr>
              <a:t>You can tell quickly whether it passed.</a:t>
            </a:r>
          </a:p>
          <a:p>
            <a:pPr marL="228600" lvl="1" indent="-114300">
              <a:buFontTx/>
              <a:buChar char="•"/>
            </a:pPr>
            <a:r>
              <a:rPr lang="en-US" sz="1000">
                <a:latin typeface="ZapfHumnst BT" pitchFamily="34" charset="0"/>
              </a:rPr>
              <a:t>People would do these things as a real sequence, not the first day, but after a few months of experience.</a:t>
            </a:r>
          </a:p>
          <a:p>
            <a:pPr marL="228600" lvl="1" indent="-114300">
              <a:buFontTx/>
              <a:buChar char="•"/>
            </a:pPr>
            <a:r>
              <a:rPr lang="en-US" sz="1000">
                <a:latin typeface="ZapfHumnst BT" pitchFamily="34" charset="0"/>
              </a:rPr>
              <a:t>You know who cares.  There’s a person you can go back to when you discover the failure who will champion the fix.</a:t>
            </a:r>
          </a:p>
          <a:p>
            <a:endParaRPr lang="en-US" sz="1000">
              <a:latin typeface="ZapfHumnst BT" pitchFamily="34" charset="0"/>
            </a:endParaRPr>
          </a:p>
          <a:p>
            <a:endParaRPr lang="en-US" sz="10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2513013" y="3938468"/>
            <a:ext cx="3897312" cy="4022098"/>
          </a:xfrm>
        </p:spPr>
        <p:txBody>
          <a:bodyPr/>
          <a:lstStyle/>
          <a:p>
            <a:r>
              <a:rPr lang="en-US" sz="1000">
                <a:latin typeface="ZapfHumnst BT" pitchFamily="34" charset="0"/>
              </a:rPr>
              <a:t>These are example soap opera scenarios from: Hans Buwalda, </a:t>
            </a:r>
            <a:r>
              <a:rPr lang="en-US" sz="1000" i="1">
                <a:latin typeface="ZapfHumnst BT" pitchFamily="34" charset="0"/>
              </a:rPr>
              <a:t>Soap Opera Testing</a:t>
            </a:r>
            <a:r>
              <a:rPr lang="en-US" sz="1000">
                <a:latin typeface="ZapfHumnst BT" pitchFamily="34" charset="0"/>
              </a:rPr>
              <a:t>, Software Testing Analysis &amp; Review conference, Orlando, FL, May 2000.</a:t>
            </a:r>
          </a:p>
          <a:p>
            <a:r>
              <a:rPr lang="en-US" sz="1000">
                <a:latin typeface="ZapfHumnst BT" pitchFamily="34" charset="0"/>
                <a:cs typeface="Times New Roman" pitchFamily="18" charset="0"/>
              </a:rPr>
              <a:t>Pension Fund</a:t>
            </a:r>
          </a:p>
          <a:p>
            <a:pPr lvl="1"/>
            <a:r>
              <a:rPr lang="en-US" sz="1000">
                <a:latin typeface="ZapfHumnst BT" pitchFamily="34" charset="0"/>
                <a:cs typeface="Times New Roman" pitchFamily="18" charset="0"/>
              </a:rPr>
              <a:t>William starts as a metal worker for Industrial Entropy Incorporated in 1955. During his career he becomes ill, works part time, marries, divorces, marries again, gets 3 children, one of which dies, then his wife dies and he marries again and gets 2 more children….</a:t>
            </a:r>
          </a:p>
          <a:p>
            <a:r>
              <a:rPr lang="en-US" sz="1000">
                <a:latin typeface="ZapfHumnst BT" pitchFamily="34" charset="0"/>
                <a:cs typeface="Times New Roman" pitchFamily="18" charset="0"/>
              </a:rPr>
              <a:t>World Wide Transaction System for an international Bank</a:t>
            </a:r>
          </a:p>
          <a:p>
            <a:pPr lvl="1"/>
            <a:r>
              <a:rPr lang="en-US" sz="1000">
                <a:latin typeface="ZapfHumnst BT" pitchFamily="34" charset="0"/>
                <a:cs typeface="Times New Roman" pitchFamily="18" charset="0"/>
              </a:rPr>
              <a:t>A fish trade company in Japan makes a payment to a vendor on Iceland. It should have been a payment in Icelandic Kronur, but it was done in Yen instead. The error is discovered after 9 days and the payment is revised and corrected, however, the interest calculation (value dating)…</a:t>
            </a:r>
            <a:r>
              <a:rPr lang="en-US" sz="1000">
                <a:latin typeface="ZapfHumnst BT" pitchFamily="34" charset="0"/>
              </a:rPr>
              <a:t> </a:t>
            </a:r>
          </a:p>
          <a:p>
            <a:pPr lvl="1"/>
            <a:endParaRPr lang="en-US" sz="1000">
              <a:latin typeface="ZapfHumnst BT" pitchFamily="34" charset="0"/>
            </a:endParaRPr>
          </a:p>
        </p:txBody>
      </p:sp>
      <p:sp>
        <p:nvSpPr>
          <p:cNvPr id="572420" name="Text Box 4"/>
          <p:cNvSpPr txBox="1">
            <a:spLocks noChangeArrowheads="1"/>
          </p:cNvSpPr>
          <p:nvPr/>
        </p:nvSpPr>
        <p:spPr bwMode="auto">
          <a:xfrm>
            <a:off x="304801" y="1285999"/>
            <a:ext cx="1895475" cy="568446"/>
          </a:xfrm>
          <a:prstGeom prst="rect">
            <a:avLst/>
          </a:prstGeom>
          <a:noFill/>
          <a:ln w="9525">
            <a:noFill/>
            <a:miter lim="800000"/>
            <a:headEnd/>
            <a:tailEnd/>
          </a:ln>
          <a:effectLst/>
        </p:spPr>
        <p:txBody>
          <a:bodyPr lIns="105748" tIns="52874" rIns="105748" bIns="52874">
            <a:spAutoFit/>
          </a:bodyPr>
          <a:lstStyle/>
          <a:p>
            <a:pPr defTabSz="895350"/>
            <a:r>
              <a:rPr lang="en-US" sz="1000">
                <a:latin typeface="ZapfHumnst BT" pitchFamily="34" charset="0"/>
              </a:rPr>
              <a:t>You can skip this slide, if you’re not comfortable with it.</a:t>
            </a:r>
          </a:p>
          <a:p>
            <a:pPr defTabSz="895350"/>
            <a:endParaRPr lang="en-US" sz="1000">
              <a:latin typeface="ZapfHumnst BT"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2 - Core Concepts of Software Testing</a:t>
            </a:r>
            <a:endParaRPr lang="en-US">
              <a:latin typeface="ZapfHumnst BT" pitchFamily="34" charset="0"/>
            </a:endParaRPr>
          </a:p>
        </p:txBody>
      </p:sp>
      <p:sp>
        <p:nvSpPr>
          <p:cNvPr id="622594" name="Rectangle 1026"/>
          <p:cNvSpPr>
            <a:spLocks noGrp="1" noRot="1" noChangeAspect="1" noChangeArrowheads="1" noTextEdit="1"/>
          </p:cNvSpPr>
          <p:nvPr>
            <p:ph type="sldImg"/>
          </p:nvPr>
        </p:nvSpPr>
        <p:spPr>
          <a:ln/>
        </p:spPr>
      </p:sp>
      <p:sp>
        <p:nvSpPr>
          <p:cNvPr id="622595" name="Rectangle 1027"/>
          <p:cNvSpPr>
            <a:spLocks noGrp="1" noChangeArrowheads="1"/>
          </p:cNvSpPr>
          <p:nvPr>
            <p:ph type="body" idx="1"/>
          </p:nvPr>
        </p:nvSpPr>
        <p:spPr>
          <a:xfrm>
            <a:off x="2438400" y="3862728"/>
            <a:ext cx="3973513" cy="4022098"/>
          </a:xfrm>
        </p:spPr>
        <p:txBody>
          <a:bodyPr/>
          <a:lstStyle/>
          <a:p>
            <a:r>
              <a:rPr lang="en-US" sz="1000">
                <a:latin typeface="ZapfHumnst BT" pitchFamily="34" charset="0"/>
              </a:rPr>
              <a:t>“Why it is interesting” often means “what risk are we managing” or “what error we are looking for” or “what category or group of tests this test is an example of.”</a:t>
            </a:r>
          </a:p>
        </p:txBody>
      </p:sp>
      <p:sp>
        <p:nvSpPr>
          <p:cNvPr id="622597" name="Text Box 1029"/>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200">
                <a:latin typeface="MS Outlook" pitchFamily="2" charset="2"/>
              </a:rPr>
              <a:t>E</a:t>
            </a:r>
            <a:r>
              <a:rPr lang="en-US">
                <a:latin typeface="ZapfHumnst BT" pitchFamily="34" charset="0"/>
              </a:rPr>
              <a:t> </a:t>
            </a:r>
            <a:r>
              <a:rPr lang="en-CA">
                <a:latin typeface="ZapfHumnst BT" pitchFamily="34" charset="0"/>
              </a:rPr>
              <a:t>Brainstorm. Lead the students in a discussion of how to </a:t>
            </a:r>
            <a:r>
              <a:rPr lang="en-US">
                <a:latin typeface="ZapfHumnst BT" pitchFamily="34" charset="0"/>
              </a:rPr>
              <a:t>generalize what</a:t>
            </a:r>
            <a:r>
              <a:rPr lang="en-CA">
                <a:latin typeface="ZapfHumnst BT" pitchFamily="34" charset="0"/>
              </a:rPr>
              <a:t> they </a:t>
            </a:r>
            <a:r>
              <a:rPr lang="en-US">
                <a:latin typeface="ZapfHumnst BT" pitchFamily="34" charset="0"/>
              </a:rPr>
              <a:t>discovered.</a:t>
            </a:r>
          </a:p>
          <a:p>
            <a:endParaRPr lang="en-US">
              <a:latin typeface="ZapfHumnst BT" pitchFamily="34" charset="0"/>
            </a:endParaRPr>
          </a:p>
          <a:p>
            <a:r>
              <a:rPr lang="en-US">
                <a:latin typeface="ZapfHumnst BT" pitchFamily="34" charset="0"/>
              </a:rPr>
              <a:t>This is a good task for working groups to do together in an actual business environment. Groups define their lists for various types of fields, as well as for many different types of functions or features.</a:t>
            </a:r>
          </a:p>
          <a:p>
            <a:endParaRPr lang="en-US">
              <a:latin typeface="ZapfHumnst BT" pitchFamily="34" charset="0"/>
            </a:endParaRPr>
          </a:p>
          <a:p>
            <a:r>
              <a:rPr lang="en-CA">
                <a:latin typeface="ZapfHumnst BT" pitchFamily="34" charset="0"/>
              </a:rPr>
              <a:t>Note: </a:t>
            </a:r>
            <a:r>
              <a:rPr lang="en-US">
                <a:latin typeface="ZapfHumnst BT" pitchFamily="34" charset="0"/>
              </a:rPr>
              <a:t>brainstorming session</a:t>
            </a:r>
            <a:r>
              <a:rPr lang="en-CA">
                <a:latin typeface="ZapfHumnst BT" pitchFamily="34" charset="0"/>
              </a:rPr>
              <a:t>s</a:t>
            </a:r>
            <a:r>
              <a:rPr lang="en-US">
                <a:latin typeface="ZapfHumnst BT" pitchFamily="34" charset="0"/>
              </a:rPr>
              <a:t> don’t create final-version lists. It is an idea generator. You’re looking for ideas that are good and can be made better.</a:t>
            </a:r>
          </a:p>
          <a:p>
            <a:endParaRPr lang="en-US">
              <a:latin typeface="ZapfHumnst BT" pitchFamily="34" charset="0"/>
            </a:endParaRPr>
          </a:p>
          <a:p>
            <a:r>
              <a:rPr lang="en-CA">
                <a:latin typeface="ZapfHumnst BT" pitchFamily="34" charset="0"/>
              </a:rPr>
              <a:t>After the brainstorming, a </a:t>
            </a:r>
            <a:r>
              <a:rPr lang="en-US">
                <a:latin typeface="ZapfHumnst BT" pitchFamily="34" charset="0"/>
              </a:rPr>
              <a:t>person </a:t>
            </a:r>
            <a:r>
              <a:rPr lang="en-CA">
                <a:latin typeface="ZapfHumnst BT" pitchFamily="34" charset="0"/>
              </a:rPr>
              <a:t>can</a:t>
            </a:r>
            <a:r>
              <a:rPr lang="en-US">
                <a:latin typeface="ZapfHumnst BT" pitchFamily="34" charset="0"/>
              </a:rPr>
              <a:t> be </a:t>
            </a:r>
            <a:r>
              <a:rPr lang="en-CA">
                <a:latin typeface="ZapfHumnst BT" pitchFamily="34" charset="0"/>
              </a:rPr>
              <a:t>assigned a specific list to refine, </a:t>
            </a:r>
            <a:r>
              <a:rPr lang="en-US">
                <a:latin typeface="ZapfHumnst BT" pitchFamily="34" charset="0"/>
              </a:rPr>
              <a:t>such as a list of test ideas for a given type of field. That person should take the rough notes from the brainstorming session, delete the ones that aren’t useful, make more powerful versions of several of the other test ideas, organize them sensibly, and probably add a few more ideas.</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14754"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714755" name="Rectangle 3"/>
          <p:cNvSpPr>
            <a:spLocks noGrp="1" noChangeArrowheads="1"/>
          </p:cNvSpPr>
          <p:nvPr>
            <p:ph type="body" idx="1"/>
          </p:nvPr>
        </p:nvSpPr>
        <p:spPr bwMode="auto">
          <a:xfrm>
            <a:off x="2514601" y="3938468"/>
            <a:ext cx="3973513" cy="4022098"/>
          </a:xfrm>
          <a:prstGeom prst="rect">
            <a:avLst/>
          </a:prstGeom>
          <a:noFill/>
          <a:ln>
            <a:miter lim="800000"/>
            <a:headEnd/>
            <a:tailEnd/>
          </a:ln>
        </p:spPr>
        <p:txBody>
          <a:bodyPr lIns="91436" tIns="45718" rIns="91436" bIns="45718"/>
          <a:lstStyle/>
          <a:p>
            <a:r>
              <a:rPr lang="en-US" sz="1000" b="1">
                <a:latin typeface="ZapfHumnst BT" pitchFamily="34" charset="0"/>
              </a:rPr>
              <a:t>Optional Exercise</a:t>
            </a:r>
          </a:p>
        </p:txBody>
      </p:sp>
      <p:sp>
        <p:nvSpPr>
          <p:cNvPr id="714757" name="Text Box 5"/>
          <p:cNvSpPr txBox="1">
            <a:spLocks noChangeArrowheads="1"/>
          </p:cNvSpPr>
          <p:nvPr/>
        </p:nvSpPr>
        <p:spPr bwMode="auto">
          <a:xfrm>
            <a:off x="304801" y="1285999"/>
            <a:ext cx="1895475" cy="3184546"/>
          </a:xfrm>
          <a:prstGeom prst="rect">
            <a:avLst/>
          </a:prstGeom>
          <a:noFill/>
          <a:ln w="9525">
            <a:noFill/>
            <a:miter lim="800000"/>
            <a:headEnd/>
            <a:tailEnd/>
          </a:ln>
          <a:effectLst/>
        </p:spPr>
        <p:txBody>
          <a:bodyPr lIns="105748" tIns="52874" rIns="105748" bIns="52874">
            <a:spAutoFit/>
          </a:bodyPr>
          <a:lstStyle/>
          <a:p>
            <a:pPr defTabSz="895350"/>
            <a:r>
              <a:rPr lang="en-US" sz="1000">
                <a:latin typeface="ZapfHumnst BT" pitchFamily="34" charset="0"/>
              </a:rPr>
              <a:t>In some classes, you’ll focus most examples around a sample application. </a:t>
            </a:r>
          </a:p>
          <a:p>
            <a:pPr defTabSz="895350"/>
            <a:r>
              <a:rPr lang="en-US" sz="1000">
                <a:latin typeface="ZapfHumnst BT" pitchFamily="34" charset="0"/>
              </a:rPr>
              <a:t>This is particularly helpful for creating a story</a:t>
            </a:r>
          </a:p>
          <a:p>
            <a:pPr marL="222250" lvl="1" indent="-109538" defTabSz="895350">
              <a:buFontTx/>
              <a:buChar char="•"/>
            </a:pPr>
            <a:r>
              <a:rPr lang="en-US" sz="1000">
                <a:latin typeface="ZapfHumnst BT" pitchFamily="34" charset="0"/>
              </a:rPr>
              <a:t>The students describe the variables and the business rules.</a:t>
            </a:r>
          </a:p>
          <a:p>
            <a:pPr marL="222250" lvl="1" indent="-109538" defTabSz="895350">
              <a:buFontTx/>
              <a:buChar char="•"/>
            </a:pPr>
            <a:r>
              <a:rPr lang="en-US" sz="1000">
                <a:latin typeface="ZapfHumnst BT" pitchFamily="34" charset="0"/>
              </a:rPr>
              <a:t>You build the story (if you have a talent for this type of thing). It should be a plausible exaggeration of  real-life and works best if it’s humorous.</a:t>
            </a:r>
          </a:p>
          <a:p>
            <a:pPr defTabSz="895350"/>
            <a:r>
              <a:rPr lang="en-US" sz="1000">
                <a:latin typeface="ZapfHumnst BT" pitchFamily="34" charset="0"/>
              </a:rPr>
              <a:t>If you’re not good at creating stories, and if you don’t have a particularly good soap opera handy to use as an example, you’re best off skipping this slide.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xfrm>
            <a:off x="2514601" y="3938468"/>
            <a:ext cx="3973513" cy="4022098"/>
          </a:xfrm>
        </p:spPr>
        <p:txBody>
          <a:bodyPr/>
          <a:lstStyle/>
          <a:p>
            <a:pPr eaLnBrk="0" hangingPunct="0">
              <a:lnSpc>
                <a:spcPct val="100000"/>
              </a:lnSpc>
              <a:spcBef>
                <a:spcPct val="0"/>
              </a:spcBef>
            </a:pPr>
            <a:r>
              <a:rPr lang="en-US" sz="1000">
                <a:latin typeface="ZapfHumnst BT" pitchFamily="34" charset="0"/>
              </a:rPr>
              <a:t>The essence of this technique is that, while the strategy is designed by a human; the individual test cases are generated by machine.  Kaner’s </a:t>
            </a:r>
            <a:r>
              <a:rPr lang="en-US" sz="1000" i="1">
                <a:latin typeface="ZapfHumnst BT" pitchFamily="34" charset="0"/>
              </a:rPr>
              <a:t>Architectures of Test Automation</a:t>
            </a:r>
            <a:r>
              <a:rPr lang="en-US" sz="1000">
                <a:latin typeface="ZapfHumnst BT" pitchFamily="34" charset="0"/>
              </a:rPr>
              <a:t>, in your student kit, discusses this in more detail.  </a:t>
            </a:r>
          </a:p>
          <a:p>
            <a:r>
              <a:rPr lang="en-US" sz="1000">
                <a:latin typeface="ZapfHumnst BT" pitchFamily="34" charset="0"/>
              </a:rPr>
              <a:t>Noel Nyman of Microsoft coined the term “monkey testing” and has developed some of the best material on this subject.  The name was inspired by the teaser:</a:t>
            </a:r>
          </a:p>
          <a:p>
            <a:pPr marL="228600" lvl="1"/>
            <a:r>
              <a:rPr lang="en-US" sz="1000">
                <a:latin typeface="ZapfHumnst BT" pitchFamily="34" charset="0"/>
              </a:rPr>
              <a:t>“If 12 monkeys pound on keyboards at random, how long will it take before they re-create the works of Shakespeare?”</a:t>
            </a:r>
          </a:p>
          <a:p>
            <a:r>
              <a:rPr lang="en-US" sz="1000">
                <a:latin typeface="ZapfHumnst BT" pitchFamily="34" charset="0"/>
              </a:rPr>
              <a:t>Nyman’s description and source code for “Freddy”, a monkey tester used for compatibility testing at Microsoft, can be found in is the appendix to Tom Arnold’s </a:t>
            </a:r>
            <a:r>
              <a:rPr lang="en-US" sz="1000" i="1">
                <a:latin typeface="ZapfHumnst BT" pitchFamily="34" charset="0"/>
              </a:rPr>
              <a:t>VT 6 Bible.  </a:t>
            </a:r>
            <a:r>
              <a:rPr lang="en-US" sz="1000">
                <a:latin typeface="ZapfHumnst BT" pitchFamily="34" charset="0"/>
              </a:rPr>
              <a:t>For experience reports, see Noel Nyman, “Using Monkey Test Tools,” </a:t>
            </a:r>
            <a:r>
              <a:rPr lang="en-US" sz="1000" i="1">
                <a:latin typeface="ZapfHumnst BT" pitchFamily="34" charset="0"/>
              </a:rPr>
              <a:t>Software Test and Quality Engineering</a:t>
            </a:r>
            <a:r>
              <a:rPr lang="en-US" sz="1000">
                <a:latin typeface="ZapfHumnst BT" pitchFamily="34" charset="0"/>
              </a:rPr>
              <a:t> Magazine, January/February 2000, available at www.stickyminds.com </a:t>
            </a:r>
          </a:p>
          <a:p>
            <a:r>
              <a:rPr lang="en-US" sz="1000">
                <a:latin typeface="ZapfHumnst BT" pitchFamily="34" charset="0"/>
              </a:rPr>
              <a:t>Harry Robinson, also of Microsoft, has published a few papers on this style of test generation at his site www.model-based-testing.org.  In Robinson’s terminology, the “model” is the combinatorial space and set of algorithms used to generate tests.</a:t>
            </a:r>
          </a:p>
          <a:p>
            <a:endParaRPr lang="en-US" sz="1000">
              <a:latin typeface="ZapfHumnst BT" pitchFamily="34" charset="0"/>
            </a:endParaRPr>
          </a:p>
          <a:p>
            <a:r>
              <a:rPr lang="en-US" sz="1000">
                <a:latin typeface="ZapfHumnst BT" pitchFamily="34" charset="0"/>
              </a:rPr>
              <a:t>“Monkey testing should not be your only testing. Monkeys don’t understand your application, and in their ignorance they miss many bugs.”</a:t>
            </a:r>
          </a:p>
          <a:p>
            <a:pPr algn="r"/>
            <a:r>
              <a:rPr lang="en-US" sz="1000">
                <a:latin typeface="ZapfHumnst BT" pitchFamily="34" charset="0"/>
              </a:rPr>
              <a:t>—Noel Nyman, “Using Monkey Test Tools,” STQE, Jan/Feb 2000</a:t>
            </a:r>
          </a:p>
          <a:p>
            <a:endParaRPr lang="en-US" sz="1000">
              <a:latin typeface="ZapfHumnst BT" pitchFamily="34" charset="0"/>
            </a:endParaRPr>
          </a:p>
        </p:txBody>
      </p:sp>
      <p:sp>
        <p:nvSpPr>
          <p:cNvPr id="638980" name="Text Box 4"/>
          <p:cNvSpPr txBox="1">
            <a:spLocks noChangeArrowheads="1"/>
          </p:cNvSpPr>
          <p:nvPr/>
        </p:nvSpPr>
        <p:spPr bwMode="auto">
          <a:xfrm>
            <a:off x="341314" y="1098227"/>
            <a:ext cx="1970087" cy="1183999"/>
          </a:xfrm>
          <a:prstGeom prst="rect">
            <a:avLst/>
          </a:prstGeom>
          <a:noFill/>
          <a:ln w="9525">
            <a:noFill/>
            <a:miter lim="800000"/>
            <a:headEnd/>
            <a:tailEnd/>
          </a:ln>
          <a:effectLst/>
        </p:spPr>
        <p:txBody>
          <a:bodyPr lIns="105748" tIns="52874" rIns="105748" bIns="52874">
            <a:spAutoFit/>
          </a:bodyPr>
          <a:lstStyle/>
          <a:p>
            <a:pPr defTabSz="895350"/>
            <a:r>
              <a:rPr lang="en-US" sz="1000">
                <a:latin typeface="ZapfHumnst BT" pitchFamily="34" charset="0"/>
              </a:rPr>
              <a:t>This material is just too complex to teach in detail in an introductory course. I suggest that you point to Kaner’s </a:t>
            </a:r>
            <a:r>
              <a:rPr lang="en-US" sz="1000" i="1">
                <a:latin typeface="ZapfHumnst BT" pitchFamily="34" charset="0"/>
              </a:rPr>
              <a:t>Architectures of Test Automation</a:t>
            </a:r>
            <a:r>
              <a:rPr lang="en-US" sz="1000">
                <a:latin typeface="ZapfHumnst BT" pitchFamily="34" charset="0"/>
              </a:rPr>
              <a:t>, which you can find in the student kit.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813058" name="Rectangle 1026"/>
          <p:cNvSpPr>
            <a:spLocks noGrp="1" noRot="1" noChangeAspect="1" noChangeArrowheads="1" noTextEdit="1"/>
          </p:cNvSpPr>
          <p:nvPr>
            <p:ph type="sldImg"/>
          </p:nvPr>
        </p:nvSpPr>
        <p:spPr>
          <a:ln/>
        </p:spPr>
      </p:sp>
      <p:sp>
        <p:nvSpPr>
          <p:cNvPr id="813059" name="Rectangle 1027"/>
          <p:cNvSpPr>
            <a:spLocks noGrp="1" noChangeArrowheads="1"/>
          </p:cNvSpPr>
          <p:nvPr>
            <p:ph type="body" idx="1"/>
          </p:nvPr>
        </p:nvSpPr>
        <p:spPr>
          <a:xfrm>
            <a:off x="2503488" y="3938468"/>
            <a:ext cx="3973512" cy="4022098"/>
          </a:xfrm>
        </p:spPr>
        <p:txBody>
          <a:bodyPr/>
          <a:lstStyle/>
          <a:p>
            <a:r>
              <a:rPr lang="en-US" sz="1000" b="1">
                <a:latin typeface="ZapfHumnst BT" pitchFamily="34" charset="0"/>
                <a:cs typeface="Arial" pitchFamily="34" charset="0"/>
              </a:rPr>
              <a:t>What do we mean by </a:t>
            </a:r>
            <a:r>
              <a:rPr lang="en-US" sz="1000" b="1" i="1">
                <a:latin typeface="ZapfHumnst BT" pitchFamily="34" charset="0"/>
                <a:cs typeface="Arial" pitchFamily="34" charset="0"/>
              </a:rPr>
              <a:t>random</a:t>
            </a:r>
            <a:r>
              <a:rPr lang="en-US" sz="1000" b="1">
                <a:latin typeface="ZapfHumnst BT" pitchFamily="34" charset="0"/>
                <a:cs typeface="Arial" pitchFamily="34" charset="0"/>
              </a:rPr>
              <a:t> and </a:t>
            </a:r>
            <a:r>
              <a:rPr lang="en-US" sz="1000" b="1" i="1">
                <a:latin typeface="ZapfHumnst BT" pitchFamily="34" charset="0"/>
                <a:cs typeface="Arial" pitchFamily="34" charset="0"/>
              </a:rPr>
              <a:t>stochastic</a:t>
            </a:r>
            <a:r>
              <a:rPr lang="en-US" sz="1000" b="1">
                <a:latin typeface="ZapfHumnst BT" pitchFamily="34" charset="0"/>
                <a:cs typeface="Arial" pitchFamily="34" charset="0"/>
              </a:rPr>
              <a:t>?</a:t>
            </a:r>
          </a:p>
          <a:p>
            <a:r>
              <a:rPr lang="en-US" sz="1000">
                <a:latin typeface="ZapfHumnst BT" pitchFamily="34" charset="0"/>
                <a:cs typeface="Times New Roman" pitchFamily="18" charset="0"/>
              </a:rPr>
              <a:t>A variable that is </a:t>
            </a:r>
            <a:r>
              <a:rPr lang="en-US" sz="1000" i="1">
                <a:latin typeface="ZapfHumnst BT" pitchFamily="34" charset="0"/>
                <a:cs typeface="Times New Roman" pitchFamily="18" charset="0"/>
              </a:rPr>
              <a:t>random</a:t>
            </a:r>
            <a:r>
              <a:rPr lang="en-US" sz="1000">
                <a:latin typeface="ZapfHumnst BT" pitchFamily="34" charset="0"/>
                <a:cs typeface="Times New Roman" pitchFamily="18" charset="0"/>
              </a:rPr>
              <a:t> has a value that is basically unpredictable.  If you're talking about a set of values that are random then the set are basically unpredictable.  If the random value depends upon the sequence, then you're not just dealing with something that is random, you're dealing with something that is randomly changing over time -- that is a </a:t>
            </a:r>
            <a:r>
              <a:rPr lang="en-US" sz="1000" i="1">
                <a:latin typeface="ZapfHumnst BT" pitchFamily="34" charset="0"/>
                <a:cs typeface="Times New Roman" pitchFamily="18" charset="0"/>
              </a:rPr>
              <a:t>stochastic</a:t>
            </a:r>
            <a:r>
              <a:rPr lang="en-US" sz="1000">
                <a:solidFill>
                  <a:srgbClr val="FFFF00"/>
                </a:solidFill>
                <a:latin typeface="ZapfHumnst BT" pitchFamily="34" charset="0"/>
                <a:cs typeface="Times New Roman" pitchFamily="18" charset="0"/>
              </a:rPr>
              <a:t> </a:t>
            </a:r>
            <a:r>
              <a:rPr lang="en-US" sz="1000">
                <a:latin typeface="ZapfHumnst BT" pitchFamily="34" charset="0"/>
                <a:cs typeface="Times New Roman" pitchFamily="18" charset="0"/>
              </a:rPr>
              <a:t>variable.  </a:t>
            </a:r>
          </a:p>
          <a:p>
            <a:r>
              <a:rPr lang="en-US" sz="1000">
                <a:latin typeface="ZapfHumnst BT" pitchFamily="34" charset="0"/>
                <a:cs typeface="Times New Roman" pitchFamily="18" charset="0"/>
              </a:rPr>
              <a:t>For example, if you go to Las Vegas and play Blackjack how much you will win or lose on a given hand is a random variable, but how much is left in your pocket is a stochastic variable.  It depends not just on how much you won or lost</a:t>
            </a:r>
            <a:r>
              <a:rPr lang="en-US" sz="1000">
                <a:solidFill>
                  <a:srgbClr val="0000FF"/>
                </a:solidFill>
                <a:latin typeface="ZapfHumnst BT" pitchFamily="34" charset="0"/>
                <a:cs typeface="Times New Roman" pitchFamily="18" charset="0"/>
              </a:rPr>
              <a:t> </a:t>
            </a:r>
            <a:r>
              <a:rPr lang="en-US" sz="1000">
                <a:latin typeface="ZapfHumnst BT" pitchFamily="34" charset="0"/>
                <a:cs typeface="Times New Roman" pitchFamily="18" charset="0"/>
              </a:rPr>
              <a:t>this time but rather on what's been going on time after time.  The Dow Jones Index is a stochastic</a:t>
            </a:r>
            <a:r>
              <a:rPr lang="en-US" sz="1000">
                <a:solidFill>
                  <a:srgbClr val="FFFF00"/>
                </a:solidFill>
                <a:latin typeface="ZapfHumnst BT" pitchFamily="34" charset="0"/>
                <a:cs typeface="Times New Roman" pitchFamily="18" charset="0"/>
              </a:rPr>
              <a:t> </a:t>
            </a:r>
            <a:r>
              <a:rPr lang="en-US" sz="1000">
                <a:latin typeface="ZapfHumnst BT" pitchFamily="34" charset="0"/>
                <a:cs typeface="Times New Roman" pitchFamily="18" charset="0"/>
              </a:rPr>
              <a:t>variable. How much it changes today is the random variable.  </a:t>
            </a:r>
          </a:p>
          <a:p>
            <a:r>
              <a:rPr lang="en-US" sz="1000">
                <a:latin typeface="ZapfHumnst BT" pitchFamily="34" charset="0"/>
                <a:cs typeface="Times New Roman" pitchFamily="18" charset="0"/>
              </a:rPr>
              <a:t>In high-volume random testing, where you go next depends on where you are now and the next random variable -- it is a stochastic</a:t>
            </a:r>
            <a:r>
              <a:rPr lang="en-US" sz="1000">
                <a:solidFill>
                  <a:srgbClr val="FFFF00"/>
                </a:solidFill>
                <a:latin typeface="ZapfHumnst BT" pitchFamily="34" charset="0"/>
                <a:cs typeface="Times New Roman" pitchFamily="18" charset="0"/>
              </a:rPr>
              <a:t> </a:t>
            </a:r>
            <a:r>
              <a:rPr lang="en-US" sz="1000">
                <a:latin typeface="ZapfHumnst BT" pitchFamily="34" charset="0"/>
                <a:cs typeface="Times New Roman" pitchFamily="18" charset="0"/>
              </a:rPr>
              <a:t>process.  An important theorem is that a stochastic process, that depends only on current position and one random variable to move to the next place, will reach every state that can theoretically be reached in that system, if you run the process for a long enough time.  You can prove that over a long enough period you will have 100% state coverage, as long as you can show that the states could ever be reached.  </a:t>
            </a:r>
          </a:p>
          <a:p>
            <a:endParaRPr lang="en-US" sz="1000">
              <a:latin typeface="ZapfHumnst BT" pitchFamily="34" charset="0"/>
            </a:endParaRPr>
          </a:p>
        </p:txBody>
      </p:sp>
      <p:sp>
        <p:nvSpPr>
          <p:cNvPr id="813060" name="Text Box 1028"/>
          <p:cNvSpPr txBox="1">
            <a:spLocks noChangeArrowheads="1"/>
          </p:cNvSpPr>
          <p:nvPr/>
        </p:nvSpPr>
        <p:spPr bwMode="auto">
          <a:xfrm>
            <a:off x="341314" y="1098227"/>
            <a:ext cx="1970087" cy="1183999"/>
          </a:xfrm>
          <a:prstGeom prst="rect">
            <a:avLst/>
          </a:prstGeom>
          <a:noFill/>
          <a:ln w="9525">
            <a:noFill/>
            <a:miter lim="800000"/>
            <a:headEnd/>
            <a:tailEnd/>
          </a:ln>
          <a:effectLst/>
        </p:spPr>
        <p:txBody>
          <a:bodyPr lIns="105748" tIns="52874" rIns="105748" bIns="52874">
            <a:spAutoFit/>
          </a:bodyPr>
          <a:lstStyle/>
          <a:p>
            <a:pPr defTabSz="895350"/>
            <a:r>
              <a:rPr lang="en-US" sz="1000">
                <a:latin typeface="ZapfHumnst BT" pitchFamily="34" charset="0"/>
              </a:rPr>
              <a:t>This material is just too complex to teach in detail in an introductory course. I suggest that you point to Kaner’s </a:t>
            </a:r>
            <a:r>
              <a:rPr lang="en-US" sz="1000" i="1">
                <a:latin typeface="ZapfHumnst BT" pitchFamily="34" charset="0"/>
              </a:rPr>
              <a:t>Architectures of Test Automation</a:t>
            </a:r>
            <a:r>
              <a:rPr lang="en-US" sz="1000">
                <a:latin typeface="ZapfHumnst BT" pitchFamily="34" charset="0"/>
              </a:rPr>
              <a:t>, which you can find in the student kit.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63906"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763907" name="Rectangle 3"/>
          <p:cNvSpPr>
            <a:spLocks noGrp="1" noChangeArrowheads="1"/>
          </p:cNvSpPr>
          <p:nvPr>
            <p:ph type="body" idx="1"/>
          </p:nvPr>
        </p:nvSpPr>
        <p:spPr bwMode="auto">
          <a:xfrm>
            <a:off x="2514600" y="3938468"/>
            <a:ext cx="3962400" cy="4022098"/>
          </a:xfrm>
          <a:prstGeom prst="rect">
            <a:avLst/>
          </a:prstGeom>
          <a:noFill/>
          <a:ln>
            <a:miter lim="800000"/>
            <a:headEnd/>
            <a:tailEnd/>
          </a:ln>
        </p:spPr>
        <p:txBody>
          <a:bodyPr/>
          <a:lstStyle/>
          <a:p>
            <a:r>
              <a:rPr lang="en-US" sz="1000">
                <a:latin typeface="ZapfHumnst BT" pitchFamily="34" charset="0"/>
              </a:rPr>
              <a:t>Earlier in this module, the concept of of complementary techniques was introduced.  Now that you have visited the techniques in detail, it’s useful to think about two valuable ways of combining them:</a:t>
            </a:r>
          </a:p>
          <a:p>
            <a:pPr lvl="1" indent="-228600">
              <a:buFontTx/>
              <a:buAutoNum type="arabicPeriod"/>
            </a:pPr>
            <a:r>
              <a:rPr lang="en-US" sz="1000">
                <a:latin typeface="ZapfHumnst BT" pitchFamily="34" charset="0"/>
              </a:rPr>
              <a:t>Using opposite techniques independently</a:t>
            </a:r>
          </a:p>
          <a:p>
            <a:pPr lvl="1" indent="-228600">
              <a:buFontTx/>
              <a:buAutoNum type="arabicPeriod"/>
            </a:pPr>
            <a:r>
              <a:rPr lang="en-US" sz="1000">
                <a:latin typeface="ZapfHumnst BT" pitchFamily="34" charset="0"/>
              </a:rPr>
              <a:t>Using complementary techniques together</a:t>
            </a:r>
          </a:p>
          <a:p>
            <a:r>
              <a:rPr lang="en-US" sz="1000">
                <a:latin typeface="ZapfHumnst BT" pitchFamily="34" charset="0"/>
              </a:rPr>
              <a:t>The next two slides cover examples of each.</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77218"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777219" name="Rectangle 3"/>
          <p:cNvSpPr>
            <a:spLocks noGrp="1" noChangeArrowheads="1"/>
          </p:cNvSpPr>
          <p:nvPr>
            <p:ph type="body" idx="1"/>
          </p:nvPr>
        </p:nvSpPr>
        <p:spPr bwMode="auto">
          <a:xfrm>
            <a:off x="2514601" y="3938468"/>
            <a:ext cx="3973513" cy="4022098"/>
          </a:xfrm>
          <a:prstGeom prst="rect">
            <a:avLst/>
          </a:prstGeom>
          <a:noFill/>
          <a:ln>
            <a:miter lim="800000"/>
            <a:headEnd/>
            <a:tailEnd/>
          </a:ln>
        </p:spPr>
        <p:txBody>
          <a:bodyPr/>
          <a:lstStyle/>
          <a:p>
            <a:r>
              <a:rPr lang="en-US" sz="1000">
                <a:latin typeface="ZapfHumnst BT" pitchFamily="34" charset="0"/>
              </a:rPr>
              <a:t>Regression Testing and Exploratory Testing are perhaps the easiest techniques to contrast.  Consider the two as processes with inputs and outputs.</a:t>
            </a:r>
          </a:p>
          <a:p>
            <a:r>
              <a:rPr lang="en-US" sz="1000">
                <a:latin typeface="ZapfHumnst BT" pitchFamily="34" charset="0"/>
                <a:cs typeface="Times New Roman" pitchFamily="18" charset="0"/>
              </a:rPr>
              <a:t>The regression tester starts with test cases that he will reuse and the motivations for those test cases.  The regression tester executes those tests, discovers some are out of date, some can be stricken, and generates two different types of documents.  1) bug reports and 2) improved tests.  The regression tester is focused on creating materials for reuse.  </a:t>
            </a:r>
          </a:p>
          <a:p>
            <a:r>
              <a:rPr lang="en-US" sz="1000">
                <a:latin typeface="ZapfHumnst BT" pitchFamily="34" charset="0"/>
                <a:cs typeface="Times New Roman" pitchFamily="18" charset="0"/>
              </a:rPr>
              <a:t>The exploratory tester, on the other hand, comes in with whatever information is available, but not with defined test cases. The exploratory tester does testing and makes notes in a private notebook.  From those scribbles the exploratory tester also writes bug reports. But the scribbles in the book are not going anywhere outside this book. There’s nothing available for reuse – just the bug reports. </a:t>
            </a:r>
          </a:p>
          <a:p>
            <a:r>
              <a:rPr lang="en-US" sz="1000">
                <a:latin typeface="ZapfHumnst BT" pitchFamily="34" charset="0"/>
              </a:rPr>
              <a:t>Neither technique would be </a:t>
            </a:r>
            <a:r>
              <a:rPr lang="en-US" sz="1000">
                <a:latin typeface="ZapfHumnst BT" pitchFamily="34" charset="0"/>
                <a:cs typeface="Times New Roman" pitchFamily="18" charset="0"/>
              </a:rPr>
              <a:t>safe as the only approach to testing.  Applying them both, however, significantly improves the diversification of your test approach.</a:t>
            </a:r>
          </a:p>
        </p:txBody>
      </p:sp>
      <p:sp>
        <p:nvSpPr>
          <p:cNvPr id="777220"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500" tIns="63500" rIns="63500" bIns="63500"/>
          <a:lstStyle/>
          <a:p>
            <a:r>
              <a:rPr lang="en-US" sz="1000">
                <a:latin typeface="ZapfHumnst BT" pitchFamily="34" charset="0"/>
              </a:rPr>
              <a:t>The Explorer:</a:t>
            </a:r>
          </a:p>
          <a:p>
            <a:pPr marL="228600" lvl="1" indent="-114300">
              <a:buFontTx/>
              <a:buChar char="•"/>
            </a:pPr>
            <a:r>
              <a:rPr lang="en-US" sz="1000">
                <a:latin typeface="ZapfHumnst BT" pitchFamily="34" charset="0"/>
              </a:rPr>
              <a:t>Isn’t facing old test cases (except to see what </a:t>
            </a:r>
            <a:r>
              <a:rPr lang="en-US" sz="1000" i="1">
                <a:latin typeface="ZapfHumnst BT" pitchFamily="34" charset="0"/>
              </a:rPr>
              <a:t>not</a:t>
            </a:r>
            <a:r>
              <a:rPr lang="en-US" sz="1000">
                <a:latin typeface="ZapfHumnst BT" pitchFamily="34" charset="0"/>
              </a:rPr>
              <a:t> to do)</a:t>
            </a:r>
          </a:p>
          <a:p>
            <a:pPr marL="228600" lvl="1" indent="-114300">
              <a:buFontTx/>
              <a:buChar char="•"/>
            </a:pPr>
            <a:r>
              <a:rPr lang="en-US" sz="1000">
                <a:latin typeface="ZapfHumnst BT" pitchFamily="34" charset="0"/>
              </a:rPr>
              <a:t>Looks at use cases</a:t>
            </a:r>
          </a:p>
          <a:p>
            <a:pPr marL="228600" lvl="1" indent="-114300">
              <a:buFontTx/>
              <a:buChar char="•"/>
            </a:pPr>
            <a:r>
              <a:rPr lang="en-US" sz="1000">
                <a:latin typeface="ZapfHumnst BT" pitchFamily="34" charset="0"/>
              </a:rPr>
              <a:t>Builds (throwaway) models</a:t>
            </a:r>
          </a:p>
          <a:p>
            <a:pPr marL="228600" lvl="1" indent="-114300">
              <a:buFontTx/>
              <a:buChar char="•"/>
            </a:pPr>
            <a:r>
              <a:rPr lang="en-US" sz="1000">
                <a:latin typeface="ZapfHumnst BT" pitchFamily="34" charset="0"/>
              </a:rPr>
              <a:t>Rapidly generates hypotheses</a:t>
            </a:r>
          </a:p>
          <a:p>
            <a:pPr marL="228600" lvl="1" indent="-114300">
              <a:buFontTx/>
              <a:buChar char="•"/>
            </a:pPr>
            <a:r>
              <a:rPr lang="en-US" sz="1000">
                <a:latin typeface="ZapfHumnst BT" pitchFamily="34" charset="0"/>
              </a:rPr>
              <a:t>Produces personal notes</a:t>
            </a:r>
          </a:p>
          <a:p>
            <a:pPr marL="228600" lvl="1" indent="-114300">
              <a:buFontTx/>
              <a:buChar char="•"/>
            </a:pPr>
            <a:r>
              <a:rPr lang="en-US" sz="1000">
                <a:latin typeface="ZapfHumnst BT" pitchFamily="34" charset="0"/>
              </a:rPr>
              <a:t>Works very fast</a:t>
            </a:r>
          </a:p>
          <a:p>
            <a:pPr>
              <a:buFontTx/>
              <a:buChar char="•"/>
            </a:pPr>
            <a:endParaRPr lang="en-US" sz="1000"/>
          </a:p>
          <a:p>
            <a:r>
              <a:rPr lang="en-US" sz="1000">
                <a:latin typeface="ZapfHumnst BT" pitchFamily="34" charset="0"/>
              </a:rPr>
              <a:t>An Explorer’s models are transient, unarchived, whiteboard sketches to understand the system.  There’s no archival material (other than defect reports).  The Explorer’s notes don’t support long-term reuse, except perhaps for cross-training.</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Principles of Software Testing for Testers Instructor Notes</a:t>
            </a:r>
          </a:p>
        </p:txBody>
      </p:sp>
      <p:sp>
        <p:nvSpPr>
          <p:cNvPr id="5"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802818"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802819" name="Rectangle 3"/>
          <p:cNvSpPr>
            <a:spLocks noGrp="1" noChangeArrowheads="1"/>
          </p:cNvSpPr>
          <p:nvPr>
            <p:ph type="body" idx="1"/>
          </p:nvPr>
        </p:nvSpPr>
        <p:spPr bwMode="auto">
          <a:xfrm>
            <a:off x="2514600" y="3938468"/>
            <a:ext cx="3886200" cy="4165687"/>
          </a:xfrm>
          <a:prstGeom prst="rect">
            <a:avLst/>
          </a:prstGeom>
          <a:noFill/>
          <a:ln>
            <a:miter lim="800000"/>
            <a:headEnd/>
            <a:tailEnd/>
          </a:ln>
        </p:spPr>
        <p:txBody>
          <a:bodyPr lIns="90197" tIns="45099" rIns="90197" bIns="45099"/>
          <a:lstStyle/>
          <a:p>
            <a:r>
              <a:rPr lang="en-US" sz="1000">
                <a:latin typeface="ZapfHumnst BT" pitchFamily="34" charset="0"/>
              </a:rPr>
              <a:t>Another way of combining techniques is to use one technique to extend another. For example</a:t>
            </a:r>
            <a:r>
              <a:rPr lang="en-US"/>
              <a:t>, </a:t>
            </a:r>
            <a:r>
              <a:rPr lang="en-US" sz="1000" b="1">
                <a:latin typeface="ZapfHumnst BT" pitchFamily="34" charset="0"/>
              </a:rPr>
              <a:t>Regression testing</a:t>
            </a:r>
            <a:r>
              <a:rPr lang="en-US" sz="1000">
                <a:latin typeface="ZapfHumnst BT" pitchFamily="34" charset="0"/>
              </a:rPr>
              <a:t> is much more effective when </a:t>
            </a:r>
            <a:r>
              <a:rPr lang="en-US" sz="1000" b="1">
                <a:latin typeface="ZapfHumnst BT" pitchFamily="34" charset="0"/>
              </a:rPr>
              <a:t>extended with</a:t>
            </a:r>
            <a:r>
              <a:rPr lang="en-US" sz="1000">
                <a:latin typeface="ZapfHumnst BT" pitchFamily="34" charset="0"/>
              </a:rPr>
              <a:t> </a:t>
            </a:r>
            <a:r>
              <a:rPr lang="en-US" sz="1000" b="1">
                <a:latin typeface="ZapfHumnst BT" pitchFamily="34" charset="0"/>
              </a:rPr>
              <a:t>other testing techniques</a:t>
            </a:r>
            <a:r>
              <a:rPr lang="en-US" sz="1000">
                <a:latin typeface="ZapfHumnst BT" pitchFamily="34" charset="0"/>
              </a:rPr>
              <a:t> than when used in isolation. Examples of combination include…</a:t>
            </a:r>
          </a:p>
          <a:p>
            <a:pPr marL="228600" lvl="1" indent="-114300">
              <a:buFontTx/>
              <a:buChar char="•"/>
            </a:pPr>
            <a:r>
              <a:rPr lang="en-US" sz="1000" b="1">
                <a:latin typeface="ZapfHumnst BT" pitchFamily="34" charset="0"/>
              </a:rPr>
              <a:t>Equivalence analysis</a:t>
            </a:r>
            <a:r>
              <a:rPr lang="en-US" sz="1000">
                <a:latin typeface="ZapfHumnst BT" pitchFamily="34" charset="0"/>
              </a:rPr>
              <a:t>: There are many techniques available for extending test automation with variable data and all regression tools support variable data.   If you have done good </a:t>
            </a:r>
            <a:r>
              <a:rPr lang="en-US" sz="1000" b="1">
                <a:latin typeface="ZapfHumnst BT" pitchFamily="34" charset="0"/>
              </a:rPr>
              <a:t>risk-based</a:t>
            </a:r>
            <a:r>
              <a:rPr lang="en-US" sz="1000">
                <a:latin typeface="ZapfHumnst BT" pitchFamily="34" charset="0"/>
              </a:rPr>
              <a:t> equivalence analysis, and can extend function regression testing with good test data, you can achieve the combined benefits of those techniques.</a:t>
            </a:r>
          </a:p>
          <a:p>
            <a:pPr marL="228600" lvl="1" indent="-114300">
              <a:buFontTx/>
              <a:buChar char="•"/>
            </a:pPr>
            <a:r>
              <a:rPr lang="en-US" sz="1000" b="1">
                <a:latin typeface="ZapfHumnst BT" pitchFamily="34" charset="0"/>
              </a:rPr>
              <a:t>Function testing</a:t>
            </a:r>
            <a:r>
              <a:rPr lang="en-US" sz="1000">
                <a:latin typeface="ZapfHumnst BT" pitchFamily="34" charset="0"/>
              </a:rPr>
              <a:t>:  XP (eXtreme Programming) advocates that developers</a:t>
            </a:r>
            <a:r>
              <a:rPr lang="en-US" sz="1000">
                <a:solidFill>
                  <a:srgbClr val="0000FF"/>
                </a:solidFill>
                <a:latin typeface="ZapfHumnst BT" pitchFamily="34" charset="0"/>
              </a:rPr>
              <a:t> </a:t>
            </a:r>
            <a:r>
              <a:rPr lang="en-US" sz="1000">
                <a:latin typeface="ZapfHumnst BT" pitchFamily="34" charset="0"/>
              </a:rPr>
              <a:t>produce exhaustive automated unit tests that are run after every coding task to facilitate refactoring (changing code).  Because the XP test suites are sufficiently comprehensive and are run continuously, they provide immediate feedback of any unforeseen breakage caused by a change.  JUnit is a popular open source tool for this.</a:t>
            </a:r>
          </a:p>
          <a:p>
            <a:pPr marL="228600" lvl="1" indent="-114300">
              <a:buFontTx/>
              <a:buChar char="•"/>
            </a:pPr>
            <a:r>
              <a:rPr lang="en-US" sz="1000" b="1">
                <a:latin typeface="ZapfHumnst BT" pitchFamily="34" charset="0"/>
              </a:rPr>
              <a:t>Specification-based testing</a:t>
            </a:r>
            <a:r>
              <a:rPr lang="en-US" sz="1000">
                <a:latin typeface="ZapfHumnst BT" pitchFamily="34" charset="0"/>
              </a:rPr>
              <a:t>: An important extension to spec-based testing is the practice of </a:t>
            </a:r>
            <a:r>
              <a:rPr lang="en-US" sz="1000" b="1">
                <a:latin typeface="ZapfHumnst BT" pitchFamily="34" charset="0"/>
              </a:rPr>
              <a:t>Test-first Design</a:t>
            </a:r>
            <a:r>
              <a:rPr lang="en-US" sz="1000">
                <a:latin typeface="ZapfHumnst BT" pitchFamily="34" charset="0"/>
              </a:rPr>
              <a:t> (covered in RUP as a developer practice and also advocated by XP).  With Test-first Design, you use tests as a primary form of requirements specification and rerun the tests on every build to provide immediate feedback on any breakage. </a:t>
            </a:r>
          </a:p>
          <a:p>
            <a:pPr marL="228600" lvl="1" indent="-114300">
              <a:buFontTx/>
              <a:buChar char="•"/>
            </a:pPr>
            <a:r>
              <a:rPr lang="en-US" sz="1000" b="1">
                <a:latin typeface="ZapfHumnst BT" pitchFamily="34" charset="0"/>
              </a:rPr>
              <a:t>Scenario testing: </a:t>
            </a:r>
            <a:r>
              <a:rPr lang="en-US" sz="1000">
                <a:latin typeface="ZapfHumnst BT" pitchFamily="34" charset="0"/>
              </a:rPr>
              <a:t>Some teams have success automating simple scenarios and interactions.  This works when you can easily maintain the tests are are conscientious about discarding tests that no longer add useful information.  A good heurisitc is to make sure that test maintenance cost is kept low to avoid blocking any test development.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Principles of Software Testing for Testers Instructor Notes</a:t>
            </a:r>
          </a:p>
        </p:txBody>
      </p:sp>
      <p:sp>
        <p:nvSpPr>
          <p:cNvPr id="4"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827394" name="Rectangle 2"/>
          <p:cNvSpPr>
            <a:spLocks noGrp="1" noRot="1" noChangeAspect="1" noChangeArrowheads="1" noTextEdit="1"/>
          </p:cNvSpPr>
          <p:nvPr>
            <p:ph type="sldImg"/>
          </p:nvPr>
        </p:nvSpPr>
        <p:spPr>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a:t>Principles of Software Testing for Testers Instructor Notes</a:t>
            </a:r>
          </a:p>
        </p:txBody>
      </p:sp>
      <p:sp>
        <p:nvSpPr>
          <p:cNvPr id="6" name="Rectangle 4"/>
          <p:cNvSpPr>
            <a:spLocks noGrp="1" noChangeArrowheads="1"/>
          </p:cNvSpPr>
          <p:nvPr>
            <p:ph type="ftr" sz="quarter" idx="4"/>
          </p:nvPr>
        </p:nvSpPr>
        <p:spPr>
          <a:ln/>
        </p:spPr>
        <p:txBody>
          <a:bodyPr/>
          <a:lstStyle/>
          <a:p>
            <a:r>
              <a:rPr lang="en-US"/>
              <a:t>Module 5 - Test and Evaluate</a:t>
            </a:r>
            <a:endParaRPr lang="en-US">
              <a:latin typeface="ZapfHumnst BT" pitchFamily="34" charset="0"/>
            </a:endParaRPr>
          </a:p>
        </p:txBody>
      </p:sp>
      <p:sp>
        <p:nvSpPr>
          <p:cNvPr id="703490" name="Rectangle 2"/>
          <p:cNvSpPr>
            <a:spLocks noGrp="1" noRot="1" noChangeAspect="1" noChangeArrowheads="1" noTextEdit="1"/>
          </p:cNvSpPr>
          <p:nvPr>
            <p:ph type="sldImg"/>
          </p:nvPr>
        </p:nvSpPr>
        <p:spPr bwMode="auto">
          <a:xfrm>
            <a:off x="2463800" y="833438"/>
            <a:ext cx="4038600" cy="3028950"/>
          </a:xfrm>
          <a:prstGeom prst="rect">
            <a:avLst/>
          </a:prstGeom>
          <a:solidFill>
            <a:srgbClr val="FFFFFF"/>
          </a:solidFill>
          <a:ln>
            <a:solidFill>
              <a:srgbClr val="000000"/>
            </a:solidFill>
            <a:miter lim="800000"/>
            <a:headEnd/>
            <a:tailEnd/>
          </a:ln>
        </p:spPr>
      </p:sp>
      <p:sp>
        <p:nvSpPr>
          <p:cNvPr id="703491" name="Rectangle 3"/>
          <p:cNvSpPr>
            <a:spLocks noGrp="1" noChangeArrowheads="1"/>
          </p:cNvSpPr>
          <p:nvPr>
            <p:ph type="body" idx="1"/>
          </p:nvPr>
        </p:nvSpPr>
        <p:spPr bwMode="auto">
          <a:xfrm>
            <a:off x="2514601" y="3930580"/>
            <a:ext cx="3973513" cy="4022097"/>
          </a:xfrm>
          <a:prstGeom prst="rect">
            <a:avLst/>
          </a:prstGeom>
          <a:noFill/>
          <a:ln>
            <a:miter lim="800000"/>
            <a:headEnd/>
            <a:tailEnd/>
          </a:ln>
        </p:spPr>
        <p:txBody>
          <a:bodyPr lIns="91436" tIns="45718" rIns="91436" bIns="45718"/>
          <a:lstStyle/>
          <a:p>
            <a:pPr marL="228600" indent="-228600"/>
            <a:r>
              <a:rPr lang="en-US" sz="1000" b="1" dirty="0">
                <a:latin typeface="ZapfHumnst BT" pitchFamily="34" charset="0"/>
              </a:rPr>
              <a:t>Optional Take-home Exercise</a:t>
            </a:r>
          </a:p>
          <a:p>
            <a:pPr marL="228600" indent="-228600">
              <a:buFontTx/>
              <a:buChar char="•"/>
            </a:pPr>
            <a:r>
              <a:rPr lang="en-US" sz="1000" b="1" dirty="0">
                <a:latin typeface="ZapfHumnst BT" pitchFamily="34" charset="0"/>
              </a:rPr>
              <a:t>Go back through the testing techniques and characterize the key traits of each.</a:t>
            </a:r>
          </a:p>
          <a:p>
            <a:pPr marL="228600" indent="-228600">
              <a:buFontTx/>
              <a:buChar char="•"/>
            </a:pPr>
            <a:r>
              <a:rPr lang="en-US" sz="1000" b="1" dirty="0">
                <a:latin typeface="ZapfHumnst BT" pitchFamily="34" charset="0"/>
              </a:rPr>
              <a:t>Which techniques do you use on your current project(s)?</a:t>
            </a:r>
          </a:p>
          <a:p>
            <a:pPr marL="228600" indent="-228600">
              <a:buFontTx/>
              <a:buChar char="•"/>
            </a:pPr>
            <a:r>
              <a:rPr lang="en-US" sz="1000" b="1" dirty="0">
                <a:latin typeface="ZapfHumnst BT" pitchFamily="34" charset="0"/>
              </a:rPr>
              <a:t>Which would you try next?</a:t>
            </a:r>
          </a:p>
          <a:p>
            <a:pPr marL="228600" indent="-228600">
              <a:buFontTx/>
              <a:buChar char="•"/>
            </a:pPr>
            <a:r>
              <a:rPr lang="en-US" sz="1000" b="1" dirty="0">
                <a:latin typeface="ZapfHumnst BT" pitchFamily="34" charset="0"/>
              </a:rPr>
              <a:t>Why?</a:t>
            </a:r>
          </a:p>
        </p:txBody>
      </p:sp>
      <p:sp>
        <p:nvSpPr>
          <p:cNvPr id="703492" name="Text Box 4"/>
          <p:cNvSpPr txBox="1">
            <a:spLocks noChangeArrowheads="1"/>
          </p:cNvSpPr>
          <p:nvPr/>
        </p:nvSpPr>
        <p:spPr bwMode="auto">
          <a:xfrm>
            <a:off x="584200" y="1213415"/>
            <a:ext cx="1778000" cy="6878118"/>
          </a:xfrm>
          <a:prstGeom prst="rect">
            <a:avLst/>
          </a:prstGeom>
          <a:noFill/>
          <a:ln w="9525">
            <a:noFill/>
            <a:miter lim="800000"/>
            <a:headEnd/>
            <a:tailEnd/>
          </a:ln>
          <a:effectLst/>
        </p:spPr>
        <p:txBody>
          <a:bodyPr lIns="63498" tIns="63498" rIns="63498" bIns="63498"/>
          <a:lstStyle/>
          <a:p>
            <a:r>
              <a:rPr lang="en-US" sz="1000" b="1">
                <a:latin typeface="ZapfHumnst BT" pitchFamily="34" charset="0"/>
              </a:rPr>
              <a:t>Exercise guidelines</a:t>
            </a:r>
          </a:p>
          <a:p>
            <a:pPr>
              <a:buFontTx/>
              <a:buChar char="•"/>
            </a:pPr>
            <a:endParaRPr lang="en-US" sz="1000">
              <a:latin typeface="ZapfHumnst BT" pitchFamily="34" charset="0"/>
            </a:endParaRPr>
          </a:p>
          <a:p>
            <a:pPr>
              <a:buFontTx/>
              <a:buChar char="•"/>
            </a:pPr>
            <a:endParaRPr lang="en-US" sz="1000">
              <a:latin typeface="ZapfHumnst BT" pitchFamily="34" charset="0"/>
            </a:endParaRPr>
          </a:p>
          <a:p>
            <a:pPr>
              <a:buFontTx/>
              <a:buChar char="•"/>
            </a:pPr>
            <a:endParaRPr lang="en-US" sz="1000"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0A72A-1CFF-4C7A-821E-CB3C6E575D40}" type="datetime1">
              <a:rPr lang="en-US" smtClean="0"/>
              <a:pPr/>
              <a:t>11/15/2009</a:t>
            </a:fld>
            <a:endParaRPr lang="en-US"/>
          </a:p>
        </p:txBody>
      </p:sp>
      <p:sp>
        <p:nvSpPr>
          <p:cNvPr id="5" name="Footer Placeholder 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624BB-71A8-4E03-A0F9-606E006A01F0}" type="datetime1">
              <a:rPr lang="en-US" smtClean="0"/>
              <a:pPr/>
              <a:t>11/15/2009</a:t>
            </a:fld>
            <a:endParaRPr lang="en-US"/>
          </a:p>
        </p:txBody>
      </p:sp>
      <p:sp>
        <p:nvSpPr>
          <p:cNvPr id="5" name="Footer Placeholder 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2A444-76B4-41D3-9A07-8571C287BD27}" type="datetime1">
              <a:rPr lang="en-US" smtClean="0"/>
              <a:pPr/>
              <a:t>11/15/2009</a:t>
            </a:fld>
            <a:endParaRPr lang="en-US"/>
          </a:p>
        </p:txBody>
      </p:sp>
      <p:sp>
        <p:nvSpPr>
          <p:cNvPr id="5" name="Footer Placeholder 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9538"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0" y="1052513"/>
            <a:ext cx="4168775" cy="5043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52513"/>
            <a:ext cx="4168775" cy="5043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9538"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1950" y="1052513"/>
            <a:ext cx="8489950" cy="5043487"/>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CE42F-D3A0-44AA-ABD2-D27D9AF2C4B2}" type="datetime1">
              <a:rPr lang="en-US" smtClean="0"/>
              <a:pPr/>
              <a:t>11/15/2009</a:t>
            </a:fld>
            <a:endParaRPr lang="en-US"/>
          </a:p>
        </p:txBody>
      </p:sp>
      <p:sp>
        <p:nvSpPr>
          <p:cNvPr id="5" name="Footer Placeholder 4"/>
          <p:cNvSpPr>
            <a:spLocks noGrp="1"/>
          </p:cNvSpPr>
          <p:nvPr>
            <p:ph type="ftr" sz="quarter" idx="11"/>
          </p:nvPr>
        </p:nvSpPr>
        <p:spPr>
          <a:xfrm>
            <a:off x="2667000" y="6172200"/>
            <a:ext cx="3886200" cy="685800"/>
          </a:xfrm>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D5365-3CFC-403B-AF01-2828BC649C6D}" type="datetime1">
              <a:rPr lang="en-US" smtClean="0"/>
              <a:pPr/>
              <a:t>11/15/2009</a:t>
            </a:fld>
            <a:endParaRPr lang="en-US"/>
          </a:p>
        </p:txBody>
      </p:sp>
      <p:sp>
        <p:nvSpPr>
          <p:cNvPr id="5" name="Footer Placeholder 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1FB05-4E44-472D-967B-050C19816D60}" type="datetime1">
              <a:rPr lang="en-US" smtClean="0"/>
              <a:pPr/>
              <a:t>11/15/2009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7" name="Slide Number Placeholder 6"/>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2823E-C68F-4B34-9306-4BFD06D2FAD1}" type="datetime1">
              <a:rPr lang="en-US" smtClean="0"/>
              <a:pPr/>
              <a:t>11/15/2009</a:t>
            </a:fld>
            <a:endParaRPr lang="en-US"/>
          </a:p>
        </p:txBody>
      </p:sp>
      <p:sp>
        <p:nvSpPr>
          <p:cNvPr id="8" name="Footer Placeholder 7"/>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9" name="Slide Number Placeholder 8"/>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DB996E-56AA-4ED2-A1F2-42040EFE676F}" type="datetime1">
              <a:rPr lang="en-US" smtClean="0"/>
              <a:pPr/>
              <a:t>11/15/2009</a:t>
            </a:fld>
            <a:endParaRPr lang="en-US"/>
          </a:p>
        </p:txBody>
      </p:sp>
      <p:sp>
        <p:nvSpPr>
          <p:cNvPr id="4" name="Footer Placeholder 3"/>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816B6-064A-4B3A-A283-5F2A42D05A84}" type="datetime1">
              <a:rPr lang="en-US" smtClean="0"/>
              <a:pPr/>
              <a:t>11/15/2009</a:t>
            </a:fld>
            <a:endParaRPr lang="en-US"/>
          </a:p>
        </p:txBody>
      </p:sp>
      <p:sp>
        <p:nvSpPr>
          <p:cNvPr id="3" name="Footer Placeholder 2"/>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4" name="Slide Number Placeholder 3"/>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177FE-A459-43D7-BBA1-87AC6E77A3D6}" type="datetime1">
              <a:rPr lang="en-US" smtClean="0"/>
              <a:pPr/>
              <a:t>11/15/2009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7" name="Slide Number Placeholder 6"/>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BEDDB-E3CC-40BA-AEF5-EF35A11277D3}" type="datetime1">
              <a:rPr lang="en-US" smtClean="0"/>
              <a:pPr/>
              <a:t>11/15/2009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7" name="Slide Number Placeholder 6"/>
          <p:cNvSpPr>
            <a:spLocks noGrp="1"/>
          </p:cNvSpPr>
          <p:nvPr>
            <p:ph type="sldNum" sz="quarter" idx="12"/>
          </p:nvPr>
        </p:nvSpPr>
        <p:spPr/>
        <p:txBody>
          <a:bodyPr/>
          <a:lstStyle/>
          <a:p>
            <a:fld id="{10369235-5C97-4BA1-B44C-A5DF782280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F72E4-34C9-43BE-9584-FF67C276DAD7}" type="datetime1">
              <a:rPr lang="en-US" smtClean="0"/>
              <a:pPr/>
              <a:t>11/15/2009</a:t>
            </a:fld>
            <a:endParaRPr lang="en-US"/>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Original from course </a:t>
            </a:r>
            <a:r>
              <a:rPr lang="en-US" i="1" dirty="0" smtClean="0"/>
              <a:t>Principles of Software Testing for Testers</a:t>
            </a:r>
            <a:r>
              <a:rPr lang="en-US" dirty="0" smtClean="0"/>
              <a:t>, © 2002 Rational Software, all rights reserved.  This version adapted for classroom use under provisions of  the IBM Academic Initiative.</a:t>
            </a:r>
          </a:p>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69235-5C97-4BA1-B44C-A5DF782280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Comic Sans MS" pitchFamily="66"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Microsoft_Office_Word_97_-_2003_Document1.doc"/></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Microsoft_Office_Word_97_-_2003_Document2.doc"/></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normAutofit/>
          </a:bodyPr>
          <a:lstStyle/>
          <a:p>
            <a:r>
              <a:rPr lang="en-US" dirty="0" smtClean="0">
                <a:solidFill>
                  <a:srgbClr val="262626"/>
                </a:solidFill>
              </a:rPr>
              <a:t>Testing</a:t>
            </a:r>
          </a:p>
        </p:txBody>
      </p:sp>
      <p:sp>
        <p:nvSpPr>
          <p:cNvPr id="3" name="Subtitle 2"/>
          <p:cNvSpPr>
            <a:spLocks noGrp="1"/>
          </p:cNvSpPr>
          <p:nvPr>
            <p:ph type="subTitle" idx="1"/>
          </p:nvPr>
        </p:nvSpPr>
        <p:spPr/>
        <p:txBody>
          <a:bodyPr>
            <a:normAutofit fontScale="55000" lnSpcReduction="20000"/>
          </a:bodyPr>
          <a:lstStyle/>
          <a:p>
            <a:r>
              <a:rPr lang="en-US" dirty="0" smtClean="0">
                <a:solidFill>
                  <a:srgbClr val="0070C0"/>
                </a:solidFill>
              </a:rPr>
              <a:t>These slides are derived from various sources, including </a:t>
            </a:r>
            <a:r>
              <a:rPr lang="en-US" dirty="0" smtClean="0">
                <a:solidFill>
                  <a:srgbClr val="0070C0"/>
                </a:solidFill>
              </a:rPr>
              <a:t>slides from a Rational Software course on testing</a:t>
            </a:r>
            <a:r>
              <a:rPr lang="en-US" dirty="0" smtClean="0">
                <a:solidFill>
                  <a:srgbClr val="0070C0"/>
                </a:solidFill>
              </a:rPr>
              <a:t>.</a:t>
            </a:r>
          </a:p>
          <a:p>
            <a:r>
              <a:rPr lang="en-US" dirty="0" smtClean="0">
                <a:solidFill>
                  <a:srgbClr val="0070C0"/>
                </a:solidFill>
              </a:rPr>
              <a:t>Copyright to the original slides resides with IBM/Rational.  They are used here, in this course, under password protection limited to students enrolled in the course, with permission of the owners, but are not to be published or further distributed.</a:t>
            </a:r>
          </a:p>
        </p:txBody>
      </p:sp>
      <p:sp>
        <p:nvSpPr>
          <p:cNvPr id="4" name="Date Placeholder 3"/>
          <p:cNvSpPr>
            <a:spLocks noGrp="1"/>
          </p:cNvSpPr>
          <p:nvPr>
            <p:ph type="dt" sz="half" idx="10"/>
          </p:nvPr>
        </p:nvSpPr>
        <p:spPr/>
        <p:txBody>
          <a:bodyPr/>
          <a:lstStyle/>
          <a:p>
            <a:fld id="{B525A4EC-44AC-4D03-9E7B-1F3325C9BC1C}"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6" name="Rectangle 4"/>
          <p:cNvSpPr>
            <a:spLocks noGrp="1" noChangeArrowheads="1"/>
          </p:cNvSpPr>
          <p:nvPr>
            <p:ph type="title"/>
          </p:nvPr>
        </p:nvSpPr>
        <p:spPr/>
        <p:txBody>
          <a:bodyPr>
            <a:normAutofit/>
          </a:bodyPr>
          <a:lstStyle/>
          <a:p>
            <a:r>
              <a:rPr lang="en-US" sz="3600" dirty="0" smtClean="0"/>
              <a:t>Where </a:t>
            </a:r>
            <a:r>
              <a:rPr lang="en-US" sz="3600" dirty="0"/>
              <a:t>Do Test Ideas Come From?</a:t>
            </a:r>
          </a:p>
        </p:txBody>
      </p:sp>
      <p:sp>
        <p:nvSpPr>
          <p:cNvPr id="678917" name="Rectangle 5"/>
          <p:cNvSpPr>
            <a:spLocks noGrp="1" noChangeArrowheads="1"/>
          </p:cNvSpPr>
          <p:nvPr>
            <p:ph type="body" idx="1"/>
          </p:nvPr>
        </p:nvSpPr>
        <p:spPr/>
        <p:txBody>
          <a:bodyPr/>
          <a:lstStyle/>
          <a:p>
            <a:r>
              <a:rPr lang="en-US" dirty="0"/>
              <a:t>Where would you derive Test Ideas Lists?</a:t>
            </a:r>
          </a:p>
          <a:p>
            <a:pPr lvl="1"/>
            <a:r>
              <a:rPr lang="en-US" dirty="0"/>
              <a:t>Models</a:t>
            </a:r>
          </a:p>
          <a:p>
            <a:pPr lvl="1"/>
            <a:r>
              <a:rPr lang="en-US" dirty="0"/>
              <a:t>Specifications</a:t>
            </a:r>
          </a:p>
          <a:p>
            <a:pPr lvl="1"/>
            <a:r>
              <a:rPr lang="en-US" dirty="0"/>
              <a:t>Customer complaints</a:t>
            </a:r>
          </a:p>
          <a:p>
            <a:pPr lvl="1"/>
            <a:r>
              <a:rPr lang="en-US" dirty="0"/>
              <a:t>Brainstorm sessions among colleagues</a:t>
            </a:r>
          </a:p>
          <a:p>
            <a:r>
              <a:rPr lang="en-US" dirty="0"/>
              <a:t>How do you create them </a:t>
            </a:r>
            <a:r>
              <a:rPr lang="en-US" dirty="0" smtClean="0"/>
              <a:t>for your project?</a:t>
            </a:r>
            <a:r>
              <a:rPr lang="en-US" dirty="0"/>
              <a:t>	</a:t>
            </a:r>
          </a:p>
        </p:txBody>
      </p:sp>
      <p:sp>
        <p:nvSpPr>
          <p:cNvPr id="4" name="Date Placeholder 3"/>
          <p:cNvSpPr>
            <a:spLocks noGrp="1"/>
          </p:cNvSpPr>
          <p:nvPr>
            <p:ph type="dt" sz="half" idx="10"/>
          </p:nvPr>
        </p:nvSpPr>
        <p:spPr/>
        <p:txBody>
          <a:bodyPr/>
          <a:lstStyle/>
          <a:p>
            <a:fld id="{6AD24D42-C261-4B5A-B714-23FEC91FC82A}"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SCENARIO TESTING</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DCF1A031-993A-400B-A83D-3CECBE04A54D}"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100</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normAutofit fontScale="90000"/>
          </a:bodyPr>
          <a:lstStyle/>
          <a:p>
            <a:r>
              <a:rPr lang="en-US" dirty="0" smtClean="0"/>
              <a:t>Scenario </a:t>
            </a:r>
            <a:r>
              <a:rPr lang="en-US" dirty="0"/>
              <a:t>Testing</a:t>
            </a:r>
          </a:p>
        </p:txBody>
      </p:sp>
      <p:graphicFrame>
        <p:nvGraphicFramePr>
          <p:cNvPr id="783428" name="Group 68"/>
          <p:cNvGraphicFramePr>
            <a:graphicFrameLocks noGrp="1"/>
          </p:cNvGraphicFramePr>
          <p:nvPr>
            <p:ph type="tbl" idx="1"/>
          </p:nvPr>
        </p:nvGraphicFramePr>
        <p:xfrm>
          <a:off x="327025" y="762000"/>
          <a:ext cx="8489950" cy="5649852"/>
        </p:xfrm>
        <a:graphic>
          <a:graphicData uri="http://schemas.openxmlformats.org/drawingml/2006/table">
            <a:tbl>
              <a:tblPr/>
              <a:tblGrid>
                <a:gridCol w="2263775"/>
                <a:gridCol w="6226175"/>
              </a:tblGrid>
              <a:tr h="7207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Instantiation of a use case</a:t>
                      </a:r>
                    </a:p>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Do something useful, interesting, and complex</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Objective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Challenging cases to reflect real use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Testers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Coverage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Whatever stories touch</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Potential problems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Complex interactions that happen in real use by experienced users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Activities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Interview stakeholders &amp; write screenplays, then implement tests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Complexity</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High</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Harshness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Late.  Requires stable, integrated functionality.</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4" name="Rectangle 6"/>
          <p:cNvSpPr>
            <a:spLocks noGrp="1" noChangeArrowheads="1"/>
          </p:cNvSpPr>
          <p:nvPr>
            <p:ph type="title"/>
          </p:nvPr>
        </p:nvSpPr>
        <p:spPr/>
        <p:txBody>
          <a:bodyPr>
            <a:normAutofit fontScale="90000"/>
          </a:bodyPr>
          <a:lstStyle/>
          <a:p>
            <a:r>
              <a:rPr lang="en-US"/>
              <a:t>Strengths &amp; Weaknesses: Scenario Testing </a:t>
            </a:r>
          </a:p>
        </p:txBody>
      </p:sp>
      <p:sp>
        <p:nvSpPr>
          <p:cNvPr id="631815" name="Rectangle 7"/>
          <p:cNvSpPr>
            <a:spLocks noGrp="1" noChangeArrowheads="1"/>
          </p:cNvSpPr>
          <p:nvPr>
            <p:ph type="body" idx="1"/>
          </p:nvPr>
        </p:nvSpPr>
        <p:spPr/>
        <p:txBody>
          <a:bodyPr>
            <a:normAutofit fontScale="92500" lnSpcReduction="10000"/>
          </a:bodyPr>
          <a:lstStyle/>
          <a:p>
            <a:r>
              <a:rPr lang="en-US" sz="2600" dirty="0"/>
              <a:t>Representative cases</a:t>
            </a:r>
          </a:p>
          <a:p>
            <a:pPr lvl="1"/>
            <a:r>
              <a:rPr lang="en-US" sz="2200" dirty="0">
                <a:solidFill>
                  <a:srgbClr val="0070C0"/>
                </a:solidFill>
              </a:rPr>
              <a:t>Use cases, or sequences involving combinations of use cases.</a:t>
            </a:r>
          </a:p>
          <a:p>
            <a:pPr lvl="1"/>
            <a:r>
              <a:rPr lang="en-US" sz="2200" dirty="0">
                <a:solidFill>
                  <a:srgbClr val="0070C0"/>
                </a:solidFill>
              </a:rPr>
              <a:t>Appraise product against business rules, customer data, competitors’ output</a:t>
            </a:r>
          </a:p>
          <a:p>
            <a:pPr lvl="1"/>
            <a:r>
              <a:rPr lang="en-US" sz="2200" dirty="0">
                <a:solidFill>
                  <a:srgbClr val="0070C0"/>
                </a:solidFill>
              </a:rPr>
              <a:t>Hans </a:t>
            </a:r>
            <a:r>
              <a:rPr lang="en-US" sz="2200" dirty="0" err="1">
                <a:solidFill>
                  <a:srgbClr val="0070C0"/>
                </a:solidFill>
              </a:rPr>
              <a:t>Buwalda’s</a:t>
            </a:r>
            <a:r>
              <a:rPr lang="en-US" sz="2200" dirty="0">
                <a:solidFill>
                  <a:srgbClr val="0070C0"/>
                </a:solidFill>
              </a:rPr>
              <a:t> “soap opera testing.”</a:t>
            </a:r>
          </a:p>
          <a:p>
            <a:r>
              <a:rPr lang="en-US" sz="2800" dirty="0"/>
              <a:t>Strengths</a:t>
            </a:r>
          </a:p>
          <a:p>
            <a:pPr lvl="1"/>
            <a:r>
              <a:rPr lang="en-US" sz="2400" dirty="0">
                <a:solidFill>
                  <a:srgbClr val="0070C0"/>
                </a:solidFill>
              </a:rPr>
              <a:t>Complex, realistic events. Can handle (help with) situations that are too complex to model.</a:t>
            </a:r>
          </a:p>
          <a:p>
            <a:pPr lvl="1"/>
            <a:r>
              <a:rPr lang="en-US" sz="2400" dirty="0">
                <a:solidFill>
                  <a:srgbClr val="0070C0"/>
                </a:solidFill>
              </a:rPr>
              <a:t>Exposes failures that occur (develop) over time</a:t>
            </a:r>
          </a:p>
          <a:p>
            <a:r>
              <a:rPr lang="en-US" sz="2800" dirty="0"/>
              <a:t>Blind spots</a:t>
            </a:r>
          </a:p>
          <a:p>
            <a:pPr lvl="1"/>
            <a:r>
              <a:rPr lang="en-US" sz="2400" dirty="0">
                <a:solidFill>
                  <a:srgbClr val="0070C0"/>
                </a:solidFill>
              </a:rPr>
              <a:t>Single function failures can make this test inefficient.</a:t>
            </a:r>
          </a:p>
          <a:p>
            <a:pPr lvl="1"/>
            <a:r>
              <a:rPr lang="en-US" sz="2400" dirty="0">
                <a:solidFill>
                  <a:srgbClr val="0070C0"/>
                </a:solidFill>
              </a:rPr>
              <a:t>Must think carefully to achieve good coverage.</a:t>
            </a:r>
          </a:p>
        </p:txBody>
      </p:sp>
      <p:sp>
        <p:nvSpPr>
          <p:cNvPr id="4" name="Date Placeholder 3"/>
          <p:cNvSpPr>
            <a:spLocks noGrp="1"/>
          </p:cNvSpPr>
          <p:nvPr>
            <p:ph type="dt" sz="half" idx="10"/>
          </p:nvPr>
        </p:nvSpPr>
        <p:spPr/>
        <p:txBody>
          <a:bodyPr/>
          <a:lstStyle/>
          <a:p>
            <a:fld id="{C4571283-9C65-435E-B110-AF0CA919FA90}"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102</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4579" name="Rectangle 3"/>
          <p:cNvSpPr>
            <a:spLocks noChangeArrowheads="1"/>
          </p:cNvSpPr>
          <p:nvPr/>
        </p:nvSpPr>
        <p:spPr bwMode="auto">
          <a:xfrm>
            <a:off x="381000" y="838200"/>
            <a:ext cx="8489950" cy="5043488"/>
          </a:xfrm>
          <a:prstGeom prst="rect">
            <a:avLst/>
          </a:prstGeom>
          <a:noFill/>
          <a:ln w="9525">
            <a:noFill/>
            <a:miter lim="800000"/>
            <a:headEnd/>
            <a:tailEnd/>
          </a:ln>
          <a:effectLst/>
        </p:spPr>
        <p:txBody>
          <a:bodyPr lIns="107950" tIns="53975" rIns="107950" bIns="53975"/>
          <a:lstStyle/>
          <a:p>
            <a:r>
              <a:rPr lang="en-US" sz="3200" b="1" dirty="0">
                <a:solidFill>
                  <a:srgbClr val="0070C0"/>
                </a:solidFill>
              </a:rPr>
              <a:t>Outline of a Use Case</a:t>
            </a:r>
          </a:p>
          <a:p>
            <a:r>
              <a:rPr lang="en-US" sz="2400" dirty="0"/>
              <a:t>Has one normal, </a:t>
            </a:r>
            <a:r>
              <a:rPr lang="en-US" sz="2400" i="1" dirty="0"/>
              <a:t>basic flow</a:t>
            </a:r>
            <a:r>
              <a:rPr lang="en-US" sz="2400" dirty="0"/>
              <a:t> (“Happy Path”)</a:t>
            </a:r>
          </a:p>
          <a:p>
            <a:r>
              <a:rPr lang="en-US" sz="2400" dirty="0"/>
              <a:t>Several </a:t>
            </a:r>
            <a:r>
              <a:rPr lang="en-US" sz="2400" i="1" dirty="0"/>
              <a:t>alternative flows</a:t>
            </a:r>
            <a:endParaRPr lang="en-US" sz="2400" dirty="0"/>
          </a:p>
          <a:p>
            <a:pPr lvl="1"/>
            <a:r>
              <a:rPr lang="en-US" sz="2400" dirty="0">
                <a:solidFill>
                  <a:schemeClr val="tx2"/>
                </a:solidFill>
              </a:rPr>
              <a:t>Regular variants</a:t>
            </a:r>
            <a:endParaRPr lang="en-US" sz="2400" dirty="0"/>
          </a:p>
          <a:p>
            <a:pPr lvl="1"/>
            <a:r>
              <a:rPr lang="en-US" sz="2400" dirty="0">
                <a:solidFill>
                  <a:schemeClr val="accent2"/>
                </a:solidFill>
              </a:rPr>
              <a:t>Odd cases</a:t>
            </a:r>
            <a:endParaRPr lang="en-US" sz="2400" dirty="0"/>
          </a:p>
          <a:p>
            <a:pPr lvl="1"/>
            <a:r>
              <a:rPr lang="en-US" sz="2400" b="1" dirty="0">
                <a:solidFill>
                  <a:srgbClr val="FF9900"/>
                </a:solidFill>
              </a:rPr>
              <a:t>Exceptional flows</a:t>
            </a:r>
            <a:r>
              <a:rPr lang="en-US" sz="2400" b="1" dirty="0"/>
              <a:t> </a:t>
            </a:r>
            <a:r>
              <a:rPr lang="en-US" sz="2400" dirty="0"/>
              <a:t>handling error situations</a:t>
            </a:r>
          </a:p>
          <a:p>
            <a:pPr lvl="1"/>
            <a:endParaRPr lang="en-US" sz="2400" dirty="0"/>
          </a:p>
        </p:txBody>
      </p:sp>
      <p:grpSp>
        <p:nvGrpSpPr>
          <p:cNvPr id="2" name="Group 4"/>
          <p:cNvGrpSpPr>
            <a:grpSpLocks/>
          </p:cNvGrpSpPr>
          <p:nvPr/>
        </p:nvGrpSpPr>
        <p:grpSpPr bwMode="auto">
          <a:xfrm>
            <a:off x="2971800" y="3490913"/>
            <a:ext cx="2819400" cy="2590800"/>
            <a:chOff x="1872" y="2544"/>
            <a:chExt cx="1776" cy="1632"/>
          </a:xfrm>
        </p:grpSpPr>
        <p:sp>
          <p:nvSpPr>
            <p:cNvPr id="664581" name="Line 5"/>
            <p:cNvSpPr>
              <a:spLocks noChangeShapeType="1"/>
            </p:cNvSpPr>
            <p:nvPr/>
          </p:nvSpPr>
          <p:spPr bwMode="auto">
            <a:xfrm>
              <a:off x="2784" y="2544"/>
              <a:ext cx="0" cy="1632"/>
            </a:xfrm>
            <a:prstGeom prst="line">
              <a:avLst/>
            </a:prstGeom>
            <a:noFill/>
            <a:ln w="76200">
              <a:solidFill>
                <a:srgbClr val="00FF00"/>
              </a:solidFill>
              <a:round/>
              <a:headEnd type="none" w="sm" len="sm"/>
              <a:tailEnd type="stealth" w="med" len="lg"/>
            </a:ln>
            <a:effectLst/>
          </p:spPr>
          <p:txBody>
            <a:bodyPr wrap="none" anchor="ctr"/>
            <a:lstStyle/>
            <a:p>
              <a:endParaRPr lang="en-US"/>
            </a:p>
          </p:txBody>
        </p:sp>
        <p:grpSp>
          <p:nvGrpSpPr>
            <p:cNvPr id="3" name="Group 6"/>
            <p:cNvGrpSpPr>
              <a:grpSpLocks/>
            </p:cNvGrpSpPr>
            <p:nvPr/>
          </p:nvGrpSpPr>
          <p:grpSpPr bwMode="auto">
            <a:xfrm>
              <a:off x="2784" y="2881"/>
              <a:ext cx="337" cy="336"/>
              <a:chOff x="4176" y="1537"/>
              <a:chExt cx="337" cy="336"/>
            </a:xfrm>
          </p:grpSpPr>
          <p:sp>
            <p:nvSpPr>
              <p:cNvPr id="664583" name="Arc 7"/>
              <p:cNvSpPr>
                <a:spLocks/>
              </p:cNvSpPr>
              <p:nvPr/>
            </p:nvSpPr>
            <p:spPr bwMode="auto">
              <a:xfrm>
                <a:off x="4176" y="1537"/>
                <a:ext cx="337" cy="192"/>
              </a:xfrm>
              <a:custGeom>
                <a:avLst/>
                <a:gdLst>
                  <a:gd name="G0" fmla="+- 64 0 0"/>
                  <a:gd name="G1" fmla="+- 21600 0 0"/>
                  <a:gd name="G2" fmla="+- 21600 0 0"/>
                  <a:gd name="T0" fmla="*/ 0 w 21664"/>
                  <a:gd name="T1" fmla="*/ 0 h 21600"/>
                  <a:gd name="T2" fmla="*/ 21664 w 21664"/>
                  <a:gd name="T3" fmla="*/ 21600 h 21600"/>
                  <a:gd name="T4" fmla="*/ 64 w 21664"/>
                  <a:gd name="T5" fmla="*/ 21600 h 21600"/>
                </a:gdLst>
                <a:ahLst/>
                <a:cxnLst>
                  <a:cxn ang="0">
                    <a:pos x="T0" y="T1"/>
                  </a:cxn>
                  <a:cxn ang="0">
                    <a:pos x="T2" y="T3"/>
                  </a:cxn>
                  <a:cxn ang="0">
                    <a:pos x="T4" y="T5"/>
                  </a:cxn>
                </a:cxnLst>
                <a:rect l="0" t="0" r="r" b="b"/>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50800" cap="rnd">
                <a:solidFill>
                  <a:schemeClr val="tx2"/>
                </a:solidFill>
                <a:round/>
                <a:headEnd type="none" w="sm" len="sm"/>
                <a:tailEnd type="none" w="sm" len="sm"/>
              </a:ln>
              <a:effectLst/>
            </p:spPr>
            <p:txBody>
              <a:bodyPr wrap="none" anchor="ctr"/>
              <a:lstStyle/>
              <a:p>
                <a:endParaRPr lang="en-US"/>
              </a:p>
            </p:txBody>
          </p:sp>
          <p:sp>
            <p:nvSpPr>
              <p:cNvPr id="664584" name="Arc 8"/>
              <p:cNvSpPr>
                <a:spLocks/>
              </p:cNvSpPr>
              <p:nvPr/>
            </p:nvSpPr>
            <p:spPr bwMode="auto">
              <a:xfrm rot="10800000">
                <a:off x="4177" y="1682"/>
                <a:ext cx="336" cy="191"/>
              </a:xfrm>
              <a:custGeom>
                <a:avLst/>
                <a:gdLst>
                  <a:gd name="G0" fmla="+- 21600 0 0"/>
                  <a:gd name="G1" fmla="+- 21497 0 0"/>
                  <a:gd name="G2" fmla="+- 21600 0 0"/>
                  <a:gd name="T0" fmla="*/ 0 w 21600"/>
                  <a:gd name="T1" fmla="*/ 21497 h 21497"/>
                  <a:gd name="T2" fmla="*/ 19489 w 21600"/>
                  <a:gd name="T3" fmla="*/ 0 h 21497"/>
                  <a:gd name="T4" fmla="*/ 21600 w 21600"/>
                  <a:gd name="T5" fmla="*/ 21497 h 21497"/>
                </a:gdLst>
                <a:ahLst/>
                <a:cxnLst>
                  <a:cxn ang="0">
                    <a:pos x="T0" y="T1"/>
                  </a:cxn>
                  <a:cxn ang="0">
                    <a:pos x="T2" y="T3"/>
                  </a:cxn>
                  <a:cxn ang="0">
                    <a:pos x="T4" y="T5"/>
                  </a:cxn>
                </a:cxnLst>
                <a:rect l="0" t="0" r="r" b="b"/>
                <a:pathLst>
                  <a:path w="21600" h="21497" fill="none" extrusionOk="0">
                    <a:moveTo>
                      <a:pt x="0" y="21497"/>
                    </a:moveTo>
                    <a:cubicBezTo>
                      <a:pt x="0" y="10385"/>
                      <a:pt x="8430" y="1086"/>
                      <a:pt x="19489" y="0"/>
                    </a:cubicBezTo>
                  </a:path>
                  <a:path w="21600" h="21497" stroke="0" extrusionOk="0">
                    <a:moveTo>
                      <a:pt x="0" y="21497"/>
                    </a:moveTo>
                    <a:cubicBezTo>
                      <a:pt x="0" y="10385"/>
                      <a:pt x="8430" y="1086"/>
                      <a:pt x="19489" y="0"/>
                    </a:cubicBezTo>
                    <a:lnTo>
                      <a:pt x="21600" y="21497"/>
                    </a:lnTo>
                    <a:close/>
                  </a:path>
                </a:pathLst>
              </a:custGeom>
              <a:noFill/>
              <a:ln w="50800" cap="rnd">
                <a:solidFill>
                  <a:schemeClr val="tx2"/>
                </a:solidFill>
                <a:round/>
                <a:headEnd type="none" w="sm" len="sm"/>
                <a:tailEnd type="stealth" w="med" len="lg"/>
              </a:ln>
              <a:effectLst/>
            </p:spPr>
            <p:txBody>
              <a:bodyPr wrap="none" anchor="ctr"/>
              <a:lstStyle/>
              <a:p>
                <a:endParaRPr lang="en-US"/>
              </a:p>
            </p:txBody>
          </p:sp>
        </p:grpSp>
        <p:grpSp>
          <p:nvGrpSpPr>
            <p:cNvPr id="4" name="Group 9"/>
            <p:cNvGrpSpPr>
              <a:grpSpLocks/>
            </p:cNvGrpSpPr>
            <p:nvPr/>
          </p:nvGrpSpPr>
          <p:grpSpPr bwMode="auto">
            <a:xfrm>
              <a:off x="2400" y="2689"/>
              <a:ext cx="337" cy="430"/>
              <a:chOff x="3792" y="1345"/>
              <a:chExt cx="337" cy="430"/>
            </a:xfrm>
          </p:grpSpPr>
          <p:sp>
            <p:nvSpPr>
              <p:cNvPr id="664586" name="Arc 10"/>
              <p:cNvSpPr>
                <a:spLocks/>
              </p:cNvSpPr>
              <p:nvPr/>
            </p:nvSpPr>
            <p:spPr bwMode="auto">
              <a:xfrm rot="10800000">
                <a:off x="3792" y="1556"/>
                <a:ext cx="336" cy="21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cap="rnd">
                <a:solidFill>
                  <a:schemeClr val="accent2"/>
                </a:solidFill>
                <a:round/>
                <a:headEnd type="none" w="sm" len="sm"/>
                <a:tailEnd type="none" w="sm" len="sm"/>
              </a:ln>
              <a:effectLst/>
            </p:spPr>
            <p:txBody>
              <a:bodyPr wrap="none" anchor="ctr"/>
              <a:lstStyle/>
              <a:p>
                <a:endParaRPr lang="en-US"/>
              </a:p>
            </p:txBody>
          </p:sp>
          <p:sp>
            <p:nvSpPr>
              <p:cNvPr id="664587" name="Arc 11"/>
              <p:cNvSpPr>
                <a:spLocks/>
              </p:cNvSpPr>
              <p:nvPr/>
            </p:nvSpPr>
            <p:spPr bwMode="auto">
              <a:xfrm>
                <a:off x="3793" y="1345"/>
                <a:ext cx="336" cy="218"/>
              </a:xfrm>
              <a:custGeom>
                <a:avLst/>
                <a:gdLst>
                  <a:gd name="G0" fmla="+- 21600 0 0"/>
                  <a:gd name="G1" fmla="+- 21496 0 0"/>
                  <a:gd name="G2" fmla="+- 21600 0 0"/>
                  <a:gd name="T0" fmla="*/ 0 w 21600"/>
                  <a:gd name="T1" fmla="*/ 21496 h 21496"/>
                  <a:gd name="T2" fmla="*/ 19479 w 21600"/>
                  <a:gd name="T3" fmla="*/ 0 h 21496"/>
                  <a:gd name="T4" fmla="*/ 21600 w 21600"/>
                  <a:gd name="T5" fmla="*/ 21496 h 21496"/>
                </a:gdLst>
                <a:ahLst/>
                <a:cxnLst>
                  <a:cxn ang="0">
                    <a:pos x="T0" y="T1"/>
                  </a:cxn>
                  <a:cxn ang="0">
                    <a:pos x="T2" y="T3"/>
                  </a:cxn>
                  <a:cxn ang="0">
                    <a:pos x="T4" y="T5"/>
                  </a:cxn>
                </a:cxnLst>
                <a:rect l="0" t="0" r="r" b="b"/>
                <a:pathLst>
                  <a:path w="21600" h="21496" fill="none" extrusionOk="0">
                    <a:moveTo>
                      <a:pt x="0" y="21496"/>
                    </a:moveTo>
                    <a:cubicBezTo>
                      <a:pt x="0" y="10388"/>
                      <a:pt x="8424" y="1091"/>
                      <a:pt x="19479" y="0"/>
                    </a:cubicBezTo>
                  </a:path>
                  <a:path w="21600" h="21496" stroke="0" extrusionOk="0">
                    <a:moveTo>
                      <a:pt x="0" y="21496"/>
                    </a:moveTo>
                    <a:cubicBezTo>
                      <a:pt x="0" y="10388"/>
                      <a:pt x="8424" y="1091"/>
                      <a:pt x="19479" y="0"/>
                    </a:cubicBezTo>
                    <a:lnTo>
                      <a:pt x="21600" y="21496"/>
                    </a:lnTo>
                    <a:close/>
                  </a:path>
                </a:pathLst>
              </a:custGeom>
              <a:noFill/>
              <a:ln w="50800" cap="rnd">
                <a:solidFill>
                  <a:schemeClr val="accent2"/>
                </a:solidFill>
                <a:round/>
                <a:headEnd type="none" w="sm" len="sm"/>
                <a:tailEnd type="stealth" w="med" len="lg"/>
              </a:ln>
              <a:effectLst/>
            </p:spPr>
            <p:txBody>
              <a:bodyPr wrap="none" anchor="ctr"/>
              <a:lstStyle/>
              <a:p>
                <a:endParaRPr lang="en-US"/>
              </a:p>
            </p:txBody>
          </p:sp>
        </p:grpSp>
        <p:grpSp>
          <p:nvGrpSpPr>
            <p:cNvPr id="5" name="Group 12"/>
            <p:cNvGrpSpPr>
              <a:grpSpLocks/>
            </p:cNvGrpSpPr>
            <p:nvPr/>
          </p:nvGrpSpPr>
          <p:grpSpPr bwMode="auto">
            <a:xfrm>
              <a:off x="3120" y="3073"/>
              <a:ext cx="528" cy="479"/>
              <a:chOff x="4512" y="1729"/>
              <a:chExt cx="528" cy="479"/>
            </a:xfrm>
          </p:grpSpPr>
          <p:sp>
            <p:nvSpPr>
              <p:cNvPr id="664589" name="Arc 13"/>
              <p:cNvSpPr>
                <a:spLocks/>
              </p:cNvSpPr>
              <p:nvPr/>
            </p:nvSpPr>
            <p:spPr bwMode="auto">
              <a:xfrm>
                <a:off x="4512" y="1729"/>
                <a:ext cx="433" cy="384"/>
              </a:xfrm>
              <a:custGeom>
                <a:avLst/>
                <a:gdLst>
                  <a:gd name="G0" fmla="+- 50 0 0"/>
                  <a:gd name="G1" fmla="+- 21600 0 0"/>
                  <a:gd name="G2" fmla="+- 21600 0 0"/>
                  <a:gd name="T0" fmla="*/ 0 w 21650"/>
                  <a:gd name="T1" fmla="*/ 0 h 21600"/>
                  <a:gd name="T2" fmla="*/ 21650 w 21650"/>
                  <a:gd name="T3" fmla="*/ 21600 h 21600"/>
                  <a:gd name="T4" fmla="*/ 50 w 21650"/>
                  <a:gd name="T5" fmla="*/ 21600 h 21600"/>
                </a:gdLst>
                <a:ahLst/>
                <a:cxnLst>
                  <a:cxn ang="0">
                    <a:pos x="T0" y="T1"/>
                  </a:cxn>
                  <a:cxn ang="0">
                    <a:pos x="T2" y="T3"/>
                  </a:cxn>
                  <a:cxn ang="0">
                    <a:pos x="T4" y="T5"/>
                  </a:cxn>
                </a:cxnLst>
                <a:rect l="0" t="0" r="r" b="b"/>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50800" cap="rnd">
                <a:solidFill>
                  <a:srgbClr val="FF9900"/>
                </a:solidFill>
                <a:round/>
                <a:headEnd type="none" w="sm" len="sm"/>
                <a:tailEnd type="none" w="sm" len="sm"/>
              </a:ln>
              <a:effectLst/>
            </p:spPr>
            <p:txBody>
              <a:bodyPr wrap="none" anchor="ctr"/>
              <a:lstStyle/>
              <a:p>
                <a:endParaRPr lang="en-US"/>
              </a:p>
            </p:txBody>
          </p:sp>
          <p:sp>
            <p:nvSpPr>
              <p:cNvPr id="664590" name="Line 14"/>
              <p:cNvSpPr>
                <a:spLocks noChangeShapeType="1"/>
              </p:cNvSpPr>
              <p:nvPr/>
            </p:nvSpPr>
            <p:spPr bwMode="auto">
              <a:xfrm>
                <a:off x="4800" y="2112"/>
                <a:ext cx="240" cy="0"/>
              </a:xfrm>
              <a:prstGeom prst="line">
                <a:avLst/>
              </a:prstGeom>
              <a:noFill/>
              <a:ln w="50800">
                <a:solidFill>
                  <a:srgbClr val="FF9900"/>
                </a:solidFill>
                <a:round/>
                <a:headEnd type="none" w="sm" len="sm"/>
                <a:tailEnd type="none" w="sm" len="sm"/>
              </a:ln>
              <a:effectLst/>
            </p:spPr>
            <p:txBody>
              <a:bodyPr wrap="none" anchor="ctr"/>
              <a:lstStyle/>
              <a:p>
                <a:endParaRPr lang="en-US"/>
              </a:p>
            </p:txBody>
          </p:sp>
          <p:sp>
            <p:nvSpPr>
              <p:cNvPr id="664591" name="Line 15"/>
              <p:cNvSpPr>
                <a:spLocks noChangeShapeType="1"/>
              </p:cNvSpPr>
              <p:nvPr/>
            </p:nvSpPr>
            <p:spPr bwMode="auto">
              <a:xfrm>
                <a:off x="4848" y="2160"/>
                <a:ext cx="144" cy="0"/>
              </a:xfrm>
              <a:prstGeom prst="line">
                <a:avLst/>
              </a:prstGeom>
              <a:noFill/>
              <a:ln w="50800">
                <a:solidFill>
                  <a:srgbClr val="FF9900"/>
                </a:solidFill>
                <a:round/>
                <a:headEnd type="none" w="sm" len="sm"/>
                <a:tailEnd type="none" w="sm" len="sm"/>
              </a:ln>
              <a:effectLst/>
            </p:spPr>
            <p:txBody>
              <a:bodyPr wrap="none" anchor="ctr"/>
              <a:lstStyle/>
              <a:p>
                <a:endParaRPr lang="en-US"/>
              </a:p>
            </p:txBody>
          </p:sp>
          <p:sp>
            <p:nvSpPr>
              <p:cNvPr id="664592" name="Line 16"/>
              <p:cNvSpPr>
                <a:spLocks noChangeShapeType="1"/>
              </p:cNvSpPr>
              <p:nvPr/>
            </p:nvSpPr>
            <p:spPr bwMode="auto">
              <a:xfrm>
                <a:off x="4896" y="2208"/>
                <a:ext cx="48" cy="0"/>
              </a:xfrm>
              <a:prstGeom prst="line">
                <a:avLst/>
              </a:prstGeom>
              <a:noFill/>
              <a:ln w="50800">
                <a:solidFill>
                  <a:srgbClr val="FF9900"/>
                </a:solidFill>
                <a:round/>
                <a:headEnd type="none" w="sm" len="sm"/>
                <a:tailEnd type="none" w="sm" len="sm"/>
              </a:ln>
              <a:effectLst/>
            </p:spPr>
            <p:txBody>
              <a:bodyPr wrap="none" anchor="ctr"/>
              <a:lstStyle/>
              <a:p>
                <a:endParaRPr lang="en-US"/>
              </a:p>
            </p:txBody>
          </p:sp>
        </p:grpSp>
        <p:grpSp>
          <p:nvGrpSpPr>
            <p:cNvPr id="6" name="Group 17"/>
            <p:cNvGrpSpPr>
              <a:grpSpLocks/>
            </p:cNvGrpSpPr>
            <p:nvPr/>
          </p:nvGrpSpPr>
          <p:grpSpPr bwMode="auto">
            <a:xfrm>
              <a:off x="2208" y="3313"/>
              <a:ext cx="529" cy="479"/>
              <a:chOff x="3600" y="1969"/>
              <a:chExt cx="529" cy="479"/>
            </a:xfrm>
          </p:grpSpPr>
          <p:sp>
            <p:nvSpPr>
              <p:cNvPr id="664594" name="Arc 18"/>
              <p:cNvSpPr>
                <a:spLocks/>
              </p:cNvSpPr>
              <p:nvPr/>
            </p:nvSpPr>
            <p:spPr bwMode="auto">
              <a:xfrm>
                <a:off x="3697" y="1969"/>
                <a:ext cx="432" cy="384"/>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0"/>
                      <a:pt x="9640" y="27"/>
                      <a:pt x="21550" y="0"/>
                    </a:cubicBezTo>
                  </a:path>
                  <a:path w="21600" h="21600" stroke="0" extrusionOk="0">
                    <a:moveTo>
                      <a:pt x="0" y="21600"/>
                    </a:moveTo>
                    <a:cubicBezTo>
                      <a:pt x="0" y="9690"/>
                      <a:pt x="9640" y="27"/>
                      <a:pt x="21550" y="0"/>
                    </a:cubicBezTo>
                    <a:lnTo>
                      <a:pt x="21600" y="21600"/>
                    </a:lnTo>
                    <a:close/>
                  </a:path>
                </a:pathLst>
              </a:custGeom>
              <a:noFill/>
              <a:ln w="50800" cap="rnd">
                <a:solidFill>
                  <a:schemeClr val="tx2"/>
                </a:solidFill>
                <a:round/>
                <a:headEnd type="none" w="sm" len="sm"/>
                <a:tailEnd type="none" w="sm" len="sm"/>
              </a:ln>
              <a:effectLst/>
            </p:spPr>
            <p:txBody>
              <a:bodyPr wrap="none" anchor="ctr"/>
              <a:lstStyle/>
              <a:p>
                <a:endParaRPr lang="en-US"/>
              </a:p>
            </p:txBody>
          </p:sp>
          <p:sp>
            <p:nvSpPr>
              <p:cNvPr id="664595" name="Line 19"/>
              <p:cNvSpPr>
                <a:spLocks noChangeShapeType="1"/>
              </p:cNvSpPr>
              <p:nvPr/>
            </p:nvSpPr>
            <p:spPr bwMode="auto">
              <a:xfrm flipH="1">
                <a:off x="3600" y="2352"/>
                <a:ext cx="240"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664596" name="Line 20"/>
              <p:cNvSpPr>
                <a:spLocks noChangeShapeType="1"/>
              </p:cNvSpPr>
              <p:nvPr/>
            </p:nvSpPr>
            <p:spPr bwMode="auto">
              <a:xfrm flipH="1">
                <a:off x="3648" y="2400"/>
                <a:ext cx="144" cy="0"/>
              </a:xfrm>
              <a:prstGeom prst="line">
                <a:avLst/>
              </a:prstGeom>
              <a:noFill/>
              <a:ln w="50800">
                <a:solidFill>
                  <a:schemeClr val="tx2"/>
                </a:solidFill>
                <a:round/>
                <a:headEnd type="none" w="sm" len="sm"/>
                <a:tailEnd type="none" w="sm" len="sm"/>
              </a:ln>
              <a:effectLst/>
            </p:spPr>
            <p:txBody>
              <a:bodyPr wrap="none" anchor="ctr"/>
              <a:lstStyle/>
              <a:p>
                <a:endParaRPr lang="en-US"/>
              </a:p>
            </p:txBody>
          </p:sp>
          <p:sp>
            <p:nvSpPr>
              <p:cNvPr id="664597" name="Line 21"/>
              <p:cNvSpPr>
                <a:spLocks noChangeShapeType="1"/>
              </p:cNvSpPr>
              <p:nvPr/>
            </p:nvSpPr>
            <p:spPr bwMode="auto">
              <a:xfrm flipH="1">
                <a:off x="3696" y="2448"/>
                <a:ext cx="48" cy="0"/>
              </a:xfrm>
              <a:prstGeom prst="line">
                <a:avLst/>
              </a:prstGeom>
              <a:noFill/>
              <a:ln w="50800">
                <a:solidFill>
                  <a:schemeClr val="tx2"/>
                </a:solidFill>
                <a:round/>
                <a:headEnd type="none" w="sm" len="sm"/>
                <a:tailEnd type="none" w="sm" len="sm"/>
              </a:ln>
              <a:effectLst/>
            </p:spPr>
            <p:txBody>
              <a:bodyPr wrap="none" anchor="ctr"/>
              <a:lstStyle/>
              <a:p>
                <a:endParaRPr lang="en-US"/>
              </a:p>
            </p:txBody>
          </p:sp>
        </p:grpSp>
        <p:grpSp>
          <p:nvGrpSpPr>
            <p:cNvPr id="7" name="Group 22"/>
            <p:cNvGrpSpPr>
              <a:grpSpLocks/>
            </p:cNvGrpSpPr>
            <p:nvPr/>
          </p:nvGrpSpPr>
          <p:grpSpPr bwMode="auto">
            <a:xfrm>
              <a:off x="1872" y="2881"/>
              <a:ext cx="529" cy="479"/>
              <a:chOff x="3264" y="1537"/>
              <a:chExt cx="529" cy="479"/>
            </a:xfrm>
          </p:grpSpPr>
          <p:sp>
            <p:nvSpPr>
              <p:cNvPr id="664599" name="Arc 23"/>
              <p:cNvSpPr>
                <a:spLocks/>
              </p:cNvSpPr>
              <p:nvPr/>
            </p:nvSpPr>
            <p:spPr bwMode="auto">
              <a:xfrm>
                <a:off x="3361" y="1537"/>
                <a:ext cx="432" cy="384"/>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0"/>
                      <a:pt x="9640" y="27"/>
                      <a:pt x="21550" y="0"/>
                    </a:cubicBezTo>
                  </a:path>
                  <a:path w="21600" h="21600" stroke="0" extrusionOk="0">
                    <a:moveTo>
                      <a:pt x="0" y="21600"/>
                    </a:moveTo>
                    <a:cubicBezTo>
                      <a:pt x="0" y="9690"/>
                      <a:pt x="9640" y="27"/>
                      <a:pt x="21550" y="0"/>
                    </a:cubicBezTo>
                    <a:lnTo>
                      <a:pt x="21600" y="21600"/>
                    </a:lnTo>
                    <a:close/>
                  </a:path>
                </a:pathLst>
              </a:custGeom>
              <a:noFill/>
              <a:ln w="50800" cap="rnd">
                <a:solidFill>
                  <a:srgbClr val="FF9900"/>
                </a:solidFill>
                <a:round/>
                <a:headEnd type="none" w="sm" len="sm"/>
                <a:tailEnd type="none" w="sm" len="sm"/>
              </a:ln>
              <a:effectLst/>
            </p:spPr>
            <p:txBody>
              <a:bodyPr wrap="none" anchor="ctr"/>
              <a:lstStyle/>
              <a:p>
                <a:endParaRPr lang="en-US"/>
              </a:p>
            </p:txBody>
          </p:sp>
          <p:sp>
            <p:nvSpPr>
              <p:cNvPr id="664600" name="Line 24"/>
              <p:cNvSpPr>
                <a:spLocks noChangeShapeType="1"/>
              </p:cNvSpPr>
              <p:nvPr/>
            </p:nvSpPr>
            <p:spPr bwMode="auto">
              <a:xfrm flipH="1">
                <a:off x="3264" y="1920"/>
                <a:ext cx="240" cy="0"/>
              </a:xfrm>
              <a:prstGeom prst="line">
                <a:avLst/>
              </a:prstGeom>
              <a:noFill/>
              <a:ln w="50800">
                <a:solidFill>
                  <a:srgbClr val="FF9900"/>
                </a:solidFill>
                <a:round/>
                <a:headEnd type="none" w="sm" len="sm"/>
                <a:tailEnd type="none" w="sm" len="sm"/>
              </a:ln>
              <a:effectLst/>
            </p:spPr>
            <p:txBody>
              <a:bodyPr wrap="none" anchor="ctr"/>
              <a:lstStyle/>
              <a:p>
                <a:endParaRPr lang="en-US"/>
              </a:p>
            </p:txBody>
          </p:sp>
          <p:sp>
            <p:nvSpPr>
              <p:cNvPr id="664601" name="Line 25"/>
              <p:cNvSpPr>
                <a:spLocks noChangeShapeType="1"/>
              </p:cNvSpPr>
              <p:nvPr/>
            </p:nvSpPr>
            <p:spPr bwMode="auto">
              <a:xfrm flipH="1">
                <a:off x="3312" y="1968"/>
                <a:ext cx="144" cy="0"/>
              </a:xfrm>
              <a:prstGeom prst="line">
                <a:avLst/>
              </a:prstGeom>
              <a:noFill/>
              <a:ln w="50800">
                <a:solidFill>
                  <a:srgbClr val="FF9900"/>
                </a:solidFill>
                <a:round/>
                <a:headEnd type="none" w="sm" len="sm"/>
                <a:tailEnd type="none" w="sm" len="sm"/>
              </a:ln>
              <a:effectLst/>
            </p:spPr>
            <p:txBody>
              <a:bodyPr wrap="none" anchor="ctr"/>
              <a:lstStyle/>
              <a:p>
                <a:endParaRPr lang="en-US"/>
              </a:p>
            </p:txBody>
          </p:sp>
          <p:sp>
            <p:nvSpPr>
              <p:cNvPr id="664602" name="Line 26"/>
              <p:cNvSpPr>
                <a:spLocks noChangeShapeType="1"/>
              </p:cNvSpPr>
              <p:nvPr/>
            </p:nvSpPr>
            <p:spPr bwMode="auto">
              <a:xfrm flipH="1">
                <a:off x="3360" y="2016"/>
                <a:ext cx="48" cy="0"/>
              </a:xfrm>
              <a:prstGeom prst="line">
                <a:avLst/>
              </a:prstGeom>
              <a:noFill/>
              <a:ln w="50800">
                <a:solidFill>
                  <a:srgbClr val="FF9900"/>
                </a:solidFill>
                <a:round/>
                <a:headEnd type="none" w="sm" len="sm"/>
                <a:tailEnd type="none" w="sm" len="sm"/>
              </a:ln>
              <a:effectLst/>
            </p:spPr>
            <p:txBody>
              <a:bodyPr wrap="none" anchor="ctr"/>
              <a:lstStyle/>
              <a:p>
                <a:endParaRPr lang="en-US"/>
              </a:p>
            </p:txBody>
          </p:sp>
        </p:grpSp>
      </p:grpSp>
      <p:sp>
        <p:nvSpPr>
          <p:cNvPr id="664603" name="Text Box 27"/>
          <p:cNvSpPr txBox="1">
            <a:spLocks noChangeArrowheads="1"/>
          </p:cNvSpPr>
          <p:nvPr/>
        </p:nvSpPr>
        <p:spPr bwMode="auto">
          <a:xfrm>
            <a:off x="838200" y="3352800"/>
            <a:ext cx="2819400" cy="366713"/>
          </a:xfrm>
          <a:prstGeom prst="rect">
            <a:avLst/>
          </a:prstGeom>
          <a:noFill/>
          <a:ln w="9525">
            <a:noFill/>
            <a:miter lim="800000"/>
            <a:headEnd/>
            <a:tailEnd/>
          </a:ln>
          <a:effectLst/>
        </p:spPr>
        <p:txBody>
          <a:bodyPr>
            <a:spAutoFit/>
          </a:bodyPr>
          <a:lstStyle/>
          <a:p>
            <a:pPr algn="ctr">
              <a:spcBef>
                <a:spcPct val="50000"/>
              </a:spcBef>
            </a:pPr>
            <a:r>
              <a:rPr lang="en-US" b="1">
                <a:solidFill>
                  <a:srgbClr val="00FF00"/>
                </a:solidFill>
              </a:rPr>
              <a:t>“Happy Path”</a:t>
            </a:r>
          </a:p>
        </p:txBody>
      </p:sp>
      <p:sp>
        <p:nvSpPr>
          <p:cNvPr id="664604" name="Line 28"/>
          <p:cNvSpPr>
            <a:spLocks noChangeShapeType="1"/>
          </p:cNvSpPr>
          <p:nvPr/>
        </p:nvSpPr>
        <p:spPr bwMode="auto">
          <a:xfrm flipH="1">
            <a:off x="3048000" y="3567113"/>
            <a:ext cx="1295400" cy="0"/>
          </a:xfrm>
          <a:prstGeom prst="line">
            <a:avLst/>
          </a:prstGeom>
          <a:noFill/>
          <a:ln w="38100">
            <a:solidFill>
              <a:srgbClr val="00FF00"/>
            </a:solidFill>
            <a:round/>
            <a:headEnd type="triangle" w="med" len="med"/>
            <a:tailEnd/>
          </a:ln>
          <a:effectLst/>
        </p:spPr>
        <p:txBody>
          <a:bodyPr wrap="none" anchor="ctr"/>
          <a:lstStyle/>
          <a:p>
            <a:endParaRPr lang="en-US"/>
          </a:p>
        </p:txBody>
      </p:sp>
      <p:sp>
        <p:nvSpPr>
          <p:cNvPr id="664605" name="Rectangle 29"/>
          <p:cNvSpPr>
            <a:spLocks noGrp="1" noChangeArrowheads="1"/>
          </p:cNvSpPr>
          <p:nvPr>
            <p:ph type="title" idx="4294967295"/>
          </p:nvPr>
        </p:nvSpPr>
        <p:spPr>
          <a:xfrm>
            <a:off x="457200" y="0"/>
            <a:ext cx="8229600" cy="1143000"/>
          </a:xfrm>
        </p:spPr>
        <p:txBody>
          <a:bodyPr>
            <a:normAutofit fontScale="90000"/>
          </a:bodyPr>
          <a:lstStyle/>
          <a:p>
            <a:r>
              <a:rPr lang="en-US" dirty="0" smtClean="0"/>
              <a:t>Test </a:t>
            </a:r>
            <a:r>
              <a:rPr lang="en-US" dirty="0"/>
              <a:t>Scenarios From Use Cases</a:t>
            </a:r>
          </a:p>
        </p:txBody>
      </p:sp>
      <p:sp>
        <p:nvSpPr>
          <p:cNvPr id="29" name="Date Placeholder 28"/>
          <p:cNvSpPr>
            <a:spLocks noGrp="1"/>
          </p:cNvSpPr>
          <p:nvPr>
            <p:ph type="dt" sz="half" idx="10"/>
          </p:nvPr>
        </p:nvSpPr>
        <p:spPr/>
        <p:txBody>
          <a:bodyPr/>
          <a:lstStyle/>
          <a:p>
            <a:fld id="{1456A12F-7D45-402C-9CF4-9CCFAC01F5CD}" type="datetime1">
              <a:rPr lang="en-US" smtClean="0"/>
              <a:pPr/>
              <a:t>11/15/2009</a:t>
            </a:fld>
            <a:endParaRPr lang="en-US"/>
          </a:p>
        </p:txBody>
      </p:sp>
      <p:sp>
        <p:nvSpPr>
          <p:cNvPr id="30" name="Slide Number Placeholder 29"/>
          <p:cNvSpPr>
            <a:spLocks noGrp="1"/>
          </p:cNvSpPr>
          <p:nvPr>
            <p:ph type="sldNum" sz="quarter" idx="12"/>
          </p:nvPr>
        </p:nvSpPr>
        <p:spPr/>
        <p:txBody>
          <a:bodyPr/>
          <a:lstStyle/>
          <a:p>
            <a:fld id="{10369235-5C97-4BA1-B44C-A5DF7822806F}" type="slidenum">
              <a:rPr lang="en-US" smtClean="0"/>
              <a:pPr/>
              <a:t>103</a:t>
            </a:fld>
            <a:endParaRPr lang="en-US"/>
          </a:p>
        </p:txBody>
      </p:sp>
      <p:sp>
        <p:nvSpPr>
          <p:cNvPr id="31" name="Footer Placeholder 30"/>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normAutofit/>
          </a:bodyPr>
          <a:lstStyle/>
          <a:p>
            <a:r>
              <a:rPr lang="en-US" dirty="0" smtClean="0"/>
              <a:t>Scenarios </a:t>
            </a:r>
            <a:r>
              <a:rPr lang="en-US" dirty="0"/>
              <a:t>Without Use Cases </a:t>
            </a:r>
          </a:p>
        </p:txBody>
      </p:sp>
      <p:sp>
        <p:nvSpPr>
          <p:cNvPr id="629763" name="Rectangle 3"/>
          <p:cNvSpPr>
            <a:spLocks noGrp="1" noChangeArrowheads="1"/>
          </p:cNvSpPr>
          <p:nvPr>
            <p:ph type="body" idx="1"/>
          </p:nvPr>
        </p:nvSpPr>
        <p:spPr/>
        <p:txBody>
          <a:bodyPr>
            <a:normAutofit fontScale="92500"/>
          </a:bodyPr>
          <a:lstStyle/>
          <a:p>
            <a:r>
              <a:rPr lang="en-US" sz="2800" dirty="0"/>
              <a:t>Sometimes, we develop test scenarios independently of use cases. The ideal scenario has four characteristics:</a:t>
            </a:r>
          </a:p>
          <a:p>
            <a:pPr marL="971550" lvl="1" indent="-514350">
              <a:buFont typeface="+mj-lt"/>
              <a:buAutoNum type="arabicPeriod"/>
            </a:pPr>
            <a:r>
              <a:rPr lang="en-US" sz="2600" dirty="0">
                <a:solidFill>
                  <a:srgbClr val="0070C0"/>
                </a:solidFill>
              </a:rPr>
              <a:t>It is realistic (e.g. it comes from actual customer or competitor situations).</a:t>
            </a:r>
          </a:p>
          <a:p>
            <a:pPr marL="971550" lvl="1" indent="-514350">
              <a:buFont typeface="+mj-lt"/>
              <a:buAutoNum type="arabicPeriod"/>
            </a:pPr>
            <a:r>
              <a:rPr lang="en-US" sz="2600" dirty="0">
                <a:solidFill>
                  <a:srgbClr val="0070C0"/>
                </a:solidFill>
              </a:rPr>
              <a:t>It is easy (and fast) to determine whether a test passed or failed.</a:t>
            </a:r>
          </a:p>
          <a:p>
            <a:pPr marL="971550" lvl="1" indent="-514350">
              <a:buFont typeface="+mj-lt"/>
              <a:buAutoNum type="arabicPeriod"/>
            </a:pPr>
            <a:r>
              <a:rPr lang="en-US" sz="2600" dirty="0">
                <a:solidFill>
                  <a:srgbClr val="0070C0"/>
                </a:solidFill>
              </a:rPr>
              <a:t>The test is complex. That is, it uses several features and functions.</a:t>
            </a:r>
          </a:p>
          <a:p>
            <a:pPr marL="971550" lvl="1" indent="-514350">
              <a:buFont typeface="+mj-lt"/>
              <a:buAutoNum type="arabicPeriod"/>
            </a:pPr>
            <a:r>
              <a:rPr lang="en-US" sz="2600" dirty="0">
                <a:solidFill>
                  <a:srgbClr val="0070C0"/>
                </a:solidFill>
              </a:rPr>
              <a:t>There is a stakeholder who has influence and will protest if the program doesn’t pass this scenario</a:t>
            </a:r>
            <a:r>
              <a:rPr lang="en-US" sz="2600" dirty="0"/>
              <a:t>.</a:t>
            </a:r>
          </a:p>
          <a:p>
            <a:endParaRPr lang="en-US" sz="2800" dirty="0"/>
          </a:p>
        </p:txBody>
      </p:sp>
      <p:sp>
        <p:nvSpPr>
          <p:cNvPr id="4" name="Date Placeholder 3"/>
          <p:cNvSpPr>
            <a:spLocks noGrp="1"/>
          </p:cNvSpPr>
          <p:nvPr>
            <p:ph type="dt" sz="half" idx="10"/>
          </p:nvPr>
        </p:nvSpPr>
        <p:spPr/>
        <p:txBody>
          <a:bodyPr/>
          <a:lstStyle/>
          <a:p>
            <a:fld id="{8439B5FC-3FEF-4C89-8F2A-1D8104E0224C}"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104</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1398" name="Rectangle 6"/>
          <p:cNvSpPr>
            <a:spLocks noGrp="1" noChangeArrowheads="1"/>
          </p:cNvSpPr>
          <p:nvPr>
            <p:ph type="title"/>
          </p:nvPr>
        </p:nvSpPr>
        <p:spPr/>
        <p:txBody>
          <a:bodyPr/>
          <a:lstStyle/>
          <a:p>
            <a:r>
              <a:rPr lang="en-US" dirty="0" smtClean="0"/>
              <a:t>Soap </a:t>
            </a:r>
            <a:r>
              <a:rPr lang="en-US" dirty="0"/>
              <a:t>Operas</a:t>
            </a:r>
          </a:p>
        </p:txBody>
      </p:sp>
      <p:sp>
        <p:nvSpPr>
          <p:cNvPr id="571399" name="Rectangle 7"/>
          <p:cNvSpPr>
            <a:spLocks noGrp="1" noChangeArrowheads="1"/>
          </p:cNvSpPr>
          <p:nvPr>
            <p:ph type="body" idx="1"/>
          </p:nvPr>
        </p:nvSpPr>
        <p:spPr/>
        <p:txBody>
          <a:bodyPr>
            <a:normAutofit lnSpcReduction="10000"/>
          </a:bodyPr>
          <a:lstStyle/>
          <a:p>
            <a:r>
              <a:rPr lang="en-US" sz="2800" dirty="0"/>
              <a:t>A Soap Opera is a scenario based on real-life client/customer experience.</a:t>
            </a:r>
          </a:p>
          <a:p>
            <a:r>
              <a:rPr lang="en-US" sz="2800" dirty="0"/>
              <a:t>Exaggerate every aspect of it.  For example:</a:t>
            </a:r>
          </a:p>
          <a:p>
            <a:pPr lvl="1"/>
            <a:r>
              <a:rPr lang="en-US" sz="2400" dirty="0">
                <a:solidFill>
                  <a:srgbClr val="0070C0"/>
                </a:solidFill>
              </a:rPr>
              <a:t>For each variable, substitute a more extreme value</a:t>
            </a:r>
          </a:p>
          <a:p>
            <a:pPr lvl="1"/>
            <a:r>
              <a:rPr lang="en-US" sz="2400" dirty="0">
                <a:solidFill>
                  <a:srgbClr val="0070C0"/>
                </a:solidFill>
              </a:rPr>
              <a:t>If a scenario can include a repeating element, repeat it lots of times</a:t>
            </a:r>
          </a:p>
          <a:p>
            <a:pPr lvl="1"/>
            <a:r>
              <a:rPr lang="en-US" sz="2400" dirty="0">
                <a:solidFill>
                  <a:srgbClr val="0070C0"/>
                </a:solidFill>
              </a:rPr>
              <a:t>Make the environment less hospitable to the case (increase or decrease memory, printer resolution, video resolution, etc.)</a:t>
            </a:r>
          </a:p>
          <a:p>
            <a:r>
              <a:rPr lang="en-US" sz="2800" dirty="0"/>
              <a:t>Create a real-life story that combines all of the elements into a test case narrative.</a:t>
            </a:r>
          </a:p>
        </p:txBody>
      </p:sp>
      <p:sp>
        <p:nvSpPr>
          <p:cNvPr id="4" name="Date Placeholder 3"/>
          <p:cNvSpPr>
            <a:spLocks noGrp="1"/>
          </p:cNvSpPr>
          <p:nvPr>
            <p:ph type="dt" sz="half" idx="10"/>
          </p:nvPr>
        </p:nvSpPr>
        <p:spPr/>
        <p:txBody>
          <a:bodyPr/>
          <a:lstStyle/>
          <a:p>
            <a:fld id="{866F5038-E6CA-4CF8-9153-8924B1F9610A}"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105</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2" name="Rectangle 4"/>
          <p:cNvSpPr>
            <a:spLocks noGrp="1" noChangeArrowheads="1"/>
          </p:cNvSpPr>
          <p:nvPr>
            <p:ph type="title"/>
          </p:nvPr>
        </p:nvSpPr>
        <p:spPr>
          <a:xfrm>
            <a:off x="0" y="274638"/>
            <a:ext cx="9144000" cy="1143000"/>
          </a:xfrm>
        </p:spPr>
        <p:txBody>
          <a:bodyPr>
            <a:normAutofit fontScale="90000"/>
          </a:bodyPr>
          <a:lstStyle/>
          <a:p>
            <a:r>
              <a:rPr lang="en-US" dirty="0" smtClean="0"/>
              <a:t>Exercise: </a:t>
            </a:r>
            <a:r>
              <a:rPr lang="en-US" dirty="0"/>
              <a:t>Soap Operas for Testing</a:t>
            </a:r>
          </a:p>
        </p:txBody>
      </p:sp>
      <p:sp>
        <p:nvSpPr>
          <p:cNvPr id="713733" name="Rectangle 5"/>
          <p:cNvSpPr>
            <a:spLocks noGrp="1" noChangeArrowheads="1"/>
          </p:cNvSpPr>
          <p:nvPr>
            <p:ph type="body" idx="1"/>
          </p:nvPr>
        </p:nvSpPr>
        <p:spPr/>
        <p:txBody>
          <a:bodyPr/>
          <a:lstStyle/>
          <a:p>
            <a:pPr marL="609600" indent="-609600">
              <a:buFont typeface="Wingdings" pitchFamily="2" charset="2"/>
              <a:buAutoNum type="arabicPeriod"/>
            </a:pPr>
            <a:r>
              <a:rPr lang="en-US" dirty="0" smtClean="0"/>
              <a:t>Consider your project</a:t>
            </a:r>
            <a:endParaRPr lang="en-US" dirty="0"/>
          </a:p>
          <a:p>
            <a:pPr marL="609600" indent="-609600">
              <a:buFont typeface="Wingdings" pitchFamily="2" charset="2"/>
              <a:buAutoNum type="arabicPeriod"/>
            </a:pPr>
            <a:r>
              <a:rPr lang="en-US" dirty="0"/>
              <a:t>Define a scope of the test</a:t>
            </a:r>
          </a:p>
          <a:p>
            <a:pPr marL="609600" indent="-609600">
              <a:buFont typeface="Wingdings" pitchFamily="2" charset="2"/>
              <a:buAutoNum type="arabicPeriod"/>
            </a:pPr>
            <a:r>
              <a:rPr lang="en-US" dirty="0"/>
              <a:t>Identify with the </a:t>
            </a:r>
            <a:r>
              <a:rPr lang="en-US" dirty="0" smtClean="0"/>
              <a:t>user</a:t>
            </a:r>
            <a:endParaRPr lang="en-US" dirty="0"/>
          </a:p>
          <a:p>
            <a:pPr marL="609600" indent="-609600">
              <a:buFont typeface="Wingdings" pitchFamily="2" charset="2"/>
              <a:buAutoNum type="arabicPeriod"/>
            </a:pPr>
            <a:r>
              <a:rPr lang="en-US" dirty="0"/>
              <a:t>Include elements that would make things difficult</a:t>
            </a:r>
          </a:p>
          <a:p>
            <a:pPr marL="609600" indent="-609600">
              <a:buFont typeface="Wingdings" pitchFamily="2" charset="2"/>
              <a:buAutoNum type="arabicPeriod"/>
            </a:pPr>
            <a:r>
              <a:rPr lang="en-US" dirty="0"/>
              <a:t>Tell the story</a:t>
            </a:r>
          </a:p>
        </p:txBody>
      </p:sp>
      <p:sp>
        <p:nvSpPr>
          <p:cNvPr id="4" name="Date Placeholder 3"/>
          <p:cNvSpPr>
            <a:spLocks noGrp="1"/>
          </p:cNvSpPr>
          <p:nvPr>
            <p:ph type="dt" sz="half" idx="10"/>
          </p:nvPr>
        </p:nvSpPr>
        <p:spPr/>
        <p:txBody>
          <a:bodyPr/>
          <a:lstStyle/>
          <a:p>
            <a:fld id="{E1B60F1A-60DA-40A4-BE9F-A89746719A96}"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106</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STOCHASTIC TESTING</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845FF9FB-7027-47A8-823C-0F2495844F0A}"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107</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457200" y="0"/>
            <a:ext cx="8229600" cy="1143000"/>
          </a:xfrm>
        </p:spPr>
        <p:txBody>
          <a:bodyPr>
            <a:normAutofit/>
          </a:bodyPr>
          <a:lstStyle/>
          <a:p>
            <a:r>
              <a:rPr lang="en-US" dirty="0" smtClean="0"/>
              <a:t>Stochastic </a:t>
            </a:r>
            <a:r>
              <a:rPr lang="en-US" dirty="0"/>
              <a:t>or Random </a:t>
            </a:r>
            <a:r>
              <a:rPr lang="en-US" dirty="0" smtClean="0"/>
              <a:t>Testing</a:t>
            </a:r>
            <a:endParaRPr lang="en-US" dirty="0"/>
          </a:p>
        </p:txBody>
      </p:sp>
      <p:graphicFrame>
        <p:nvGraphicFramePr>
          <p:cNvPr id="637997" name="Group 45"/>
          <p:cNvGraphicFramePr>
            <a:graphicFrameLocks noGrp="1"/>
          </p:cNvGraphicFramePr>
          <p:nvPr/>
        </p:nvGraphicFramePr>
        <p:xfrm>
          <a:off x="381000" y="1219200"/>
          <a:ext cx="8489950" cy="4892040"/>
        </p:xfrm>
        <a:graphic>
          <a:graphicData uri="http://schemas.openxmlformats.org/drawingml/2006/table">
            <a:tbl>
              <a:tblPr/>
              <a:tblGrid>
                <a:gridCol w="3143250"/>
                <a:gridCol w="5346700"/>
              </a:tblGrid>
              <a:tr h="560388">
                <a:tc>
                  <a:txBody>
                    <a:bodyPr/>
                    <a:lstStyle/>
                    <a:p>
                      <a:pPr marL="0" marR="0" lvl="0" indent="0" algn="l" defTabSz="914400" rtl="0" eaLnBrk="1" fontAlgn="base" latinLnBrk="0" hangingPunct="1">
                        <a:lnSpc>
                          <a:spcPct val="75000"/>
                        </a:lnSpc>
                        <a:spcBef>
                          <a:spcPct val="3000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000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Monkey testing</a:t>
                      </a:r>
                    </a:p>
                    <a:p>
                      <a:pPr marL="0" marR="0" lvl="0" indent="0" algn="l" defTabSz="914400" rtl="0" eaLnBrk="1" fontAlgn="base" latinLnBrk="0" hangingPunct="1">
                        <a:lnSpc>
                          <a:spcPct val="75000"/>
                        </a:lnSpc>
                        <a:spcBef>
                          <a:spcPct val="3000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High-volume testing with new cases all the time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3000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3000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Have the computer create, execute, and evaluate huge numbers of tests. </a:t>
                      </a:r>
                    </a:p>
                    <a:p>
                      <a:pPr marL="454025" marR="0" lvl="1" indent="0" algn="l" defTabSz="914400" rtl="0" eaLnBrk="1" fontAlgn="base" latinLnBrk="0" hangingPunct="1">
                        <a:lnSpc>
                          <a:spcPct val="75000"/>
                        </a:lnSpc>
                        <a:spcBef>
                          <a:spcPct val="30000"/>
                        </a:spcBef>
                        <a:spcAft>
                          <a:spcPct val="0"/>
                        </a:spcAft>
                        <a:buClr>
                          <a:srgbClr val="DDDDDD"/>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Narrow" pitchFamily="34" charset="0"/>
                        </a:rPr>
                        <a:t>The individual tests are not all that powerful, nor all that compelling. </a:t>
                      </a:r>
                    </a:p>
                    <a:p>
                      <a:pPr marL="454025" marR="0" lvl="1" indent="0" algn="l" defTabSz="914400" rtl="0" eaLnBrk="1" fontAlgn="base" latinLnBrk="0" hangingPunct="1">
                        <a:lnSpc>
                          <a:spcPct val="75000"/>
                        </a:lnSpc>
                        <a:spcBef>
                          <a:spcPct val="30000"/>
                        </a:spcBef>
                        <a:spcAft>
                          <a:spcPct val="0"/>
                        </a:spcAft>
                        <a:buClr>
                          <a:srgbClr val="DDDDDD"/>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Narrow" pitchFamily="34" charset="0"/>
                        </a:rPr>
                        <a:t>The power of the approach lies in the large number of tests. </a:t>
                      </a:r>
                    </a:p>
                    <a:p>
                      <a:pPr marL="454025" marR="0" lvl="1" indent="0" algn="l" defTabSz="914400" rtl="0" eaLnBrk="1" fontAlgn="base" latinLnBrk="0" hangingPunct="1">
                        <a:lnSpc>
                          <a:spcPct val="75000"/>
                        </a:lnSpc>
                        <a:spcBef>
                          <a:spcPct val="30000"/>
                        </a:spcBef>
                        <a:spcAft>
                          <a:spcPct val="0"/>
                        </a:spcAft>
                        <a:buClr>
                          <a:srgbClr val="DDDDDD"/>
                        </a:buClr>
                        <a:buSzTx/>
                        <a:buFont typeface="Wingdings" pitchFamily="2" charset="2"/>
                        <a:buNone/>
                        <a:tabLst/>
                      </a:pPr>
                      <a:r>
                        <a:rPr kumimoji="0" lang="en-US" sz="2800" b="0" i="0" u="none" strike="noStrike" cap="none" normalizeH="0" baseline="0" dirty="0" smtClean="0">
                          <a:ln>
                            <a:noFill/>
                          </a:ln>
                          <a:solidFill>
                            <a:schemeClr val="tx1"/>
                          </a:solidFill>
                          <a:effectLst/>
                          <a:latin typeface="Arial Narrow" pitchFamily="34" charset="0"/>
                        </a:rPr>
                        <a:t>These broaden the sample, and they may test the program over a long period of time, giving us insight into longer term issues.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Date Placeholder 3"/>
          <p:cNvSpPr>
            <a:spLocks noGrp="1"/>
          </p:cNvSpPr>
          <p:nvPr>
            <p:ph type="dt" sz="half" idx="10"/>
          </p:nvPr>
        </p:nvSpPr>
        <p:spPr/>
        <p:txBody>
          <a:bodyPr/>
          <a:lstStyle/>
          <a:p>
            <a:fld id="{F4EE184A-D3AB-4EC0-A592-66C4CE104C9A}"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108</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normAutofit fontScale="90000"/>
          </a:bodyPr>
          <a:lstStyle/>
          <a:p>
            <a:r>
              <a:rPr lang="en-US" dirty="0" smtClean="0"/>
              <a:t> </a:t>
            </a:r>
            <a:r>
              <a:rPr lang="en-US" dirty="0"/>
              <a:t>Stochastic or Random </a:t>
            </a:r>
            <a:r>
              <a:rPr lang="en-US" dirty="0" smtClean="0"/>
              <a:t>Testing</a:t>
            </a:r>
            <a:endParaRPr lang="en-US" dirty="0"/>
          </a:p>
        </p:txBody>
      </p:sp>
      <p:graphicFrame>
        <p:nvGraphicFramePr>
          <p:cNvPr id="812078" name="Group 46"/>
          <p:cNvGraphicFramePr>
            <a:graphicFrameLocks noGrp="1"/>
          </p:cNvGraphicFramePr>
          <p:nvPr>
            <p:ph idx="1"/>
          </p:nvPr>
        </p:nvGraphicFramePr>
        <p:xfrm>
          <a:off x="361950" y="914400"/>
          <a:ext cx="8489950" cy="5207509"/>
        </p:xfrm>
        <a:graphic>
          <a:graphicData uri="http://schemas.openxmlformats.org/drawingml/2006/table">
            <a:tbl>
              <a:tblPr/>
              <a:tblGrid>
                <a:gridCol w="3143250"/>
                <a:gridCol w="5346700"/>
              </a:tblGrid>
              <a:tr h="5572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Testers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Machines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Coverage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Broad but shallow.  Problems with stateful apps.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Potential problems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Crashes and exceptions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Activities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Focus on test generation</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Generic, state-based</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 to generate, but individual tests are simple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Harshness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Weak individual tests, but huge numbers of them</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noAutofit/>
          </a:bodyPr>
          <a:lstStyle/>
          <a:p>
            <a:r>
              <a:rPr lang="en-CA" sz="3600" dirty="0"/>
              <a:t>Identify</a:t>
            </a:r>
            <a:r>
              <a:rPr lang="en-US" sz="3600" dirty="0"/>
              <a:t> a </a:t>
            </a:r>
            <a:r>
              <a:rPr lang="en-CA" sz="3600" dirty="0"/>
              <a:t>Generic List</a:t>
            </a:r>
            <a:r>
              <a:rPr lang="en-US" sz="3600" dirty="0"/>
              <a:t> of Test Ideas</a:t>
            </a:r>
          </a:p>
        </p:txBody>
      </p:sp>
      <p:sp>
        <p:nvSpPr>
          <p:cNvPr id="527363" name="Rectangle 3"/>
          <p:cNvSpPr>
            <a:spLocks noGrp="1" noChangeArrowheads="1"/>
          </p:cNvSpPr>
          <p:nvPr>
            <p:ph type="body" sz="half" idx="1"/>
          </p:nvPr>
        </p:nvSpPr>
        <p:spPr>
          <a:xfrm>
            <a:off x="609600" y="1676400"/>
            <a:ext cx="7943850" cy="1309687"/>
          </a:xfrm>
        </p:spPr>
        <p:txBody>
          <a:bodyPr>
            <a:normAutofit fontScale="85000" lnSpcReduction="10000"/>
          </a:bodyPr>
          <a:lstStyle/>
          <a:p>
            <a:r>
              <a:rPr lang="en-US" sz="2800" dirty="0"/>
              <a:t>Think about the </a:t>
            </a:r>
            <a:r>
              <a:rPr lang="en-CA" sz="2800" dirty="0"/>
              <a:t>categories of </a:t>
            </a:r>
            <a:r>
              <a:rPr lang="en-US" sz="2800" dirty="0"/>
              <a:t>values you’d </a:t>
            </a:r>
            <a:r>
              <a:rPr lang="en-CA" sz="2800" dirty="0"/>
              <a:t>consider </a:t>
            </a:r>
            <a:r>
              <a:rPr lang="en-US" sz="2800" dirty="0"/>
              <a:t>generally </a:t>
            </a:r>
            <a:r>
              <a:rPr lang="en-CA" sz="2800" dirty="0"/>
              <a:t>applicable </a:t>
            </a:r>
            <a:r>
              <a:rPr lang="en-US" sz="2800" dirty="0"/>
              <a:t>in an integer input field with Lower Bound </a:t>
            </a:r>
            <a:r>
              <a:rPr lang="en-CA" sz="2800" dirty="0"/>
              <a:t>(</a:t>
            </a:r>
            <a:r>
              <a:rPr lang="en-US" sz="2800" dirty="0"/>
              <a:t>LB</a:t>
            </a:r>
            <a:r>
              <a:rPr lang="en-CA" sz="2800" dirty="0"/>
              <a:t>)</a:t>
            </a:r>
            <a:r>
              <a:rPr lang="en-US" sz="2800" dirty="0"/>
              <a:t> and Upper Bound </a:t>
            </a:r>
            <a:r>
              <a:rPr lang="en-CA" sz="2800" dirty="0"/>
              <a:t>(</a:t>
            </a:r>
            <a:r>
              <a:rPr lang="en-US" sz="2800" dirty="0"/>
              <a:t>UB</a:t>
            </a:r>
            <a:r>
              <a:rPr lang="en-CA" sz="2800" dirty="0"/>
              <a:t>)</a:t>
            </a:r>
            <a:r>
              <a:rPr lang="en-US" sz="2800" dirty="0"/>
              <a:t>.</a:t>
            </a:r>
          </a:p>
        </p:txBody>
      </p:sp>
      <p:graphicFrame>
        <p:nvGraphicFramePr>
          <p:cNvPr id="527451" name="Group 91"/>
          <p:cNvGraphicFramePr>
            <a:graphicFrameLocks noGrp="1"/>
          </p:cNvGraphicFramePr>
          <p:nvPr>
            <p:ph sz="half" idx="2"/>
          </p:nvPr>
        </p:nvGraphicFramePr>
        <p:xfrm>
          <a:off x="609600" y="3276600"/>
          <a:ext cx="7902575" cy="2814320"/>
        </p:xfrm>
        <a:graphic>
          <a:graphicData uri="http://schemas.openxmlformats.org/drawingml/2006/table">
            <a:tbl>
              <a:tblPr/>
              <a:tblGrid>
                <a:gridCol w="2633663"/>
                <a:gridCol w="2635250"/>
                <a:gridCol w="2633662"/>
              </a:tblGrid>
              <a:tr h="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Test</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Why it’s interesting</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Expected result</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000" b="0" i="0" u="none" strike="noStrike" cap="none" normalizeH="0" baseline="0" dirty="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THE TECHNIQUES TOGETHER</a:t>
            </a:r>
            <a:endParaRPr lang="en-US" dirty="0"/>
          </a:p>
        </p:txBody>
      </p:sp>
      <p:sp>
        <p:nvSpPr>
          <p:cNvPr id="3" name="Text Placeholder 2"/>
          <p:cNvSpPr>
            <a:spLocks noGrp="1"/>
          </p:cNvSpPr>
          <p:nvPr>
            <p:ph type="body" idx="1"/>
          </p:nvPr>
        </p:nvSpPr>
        <p:spPr/>
        <p:txBody>
          <a:bodyPr/>
          <a:lstStyle/>
          <a:p>
            <a:endParaRPr lang="en-US" dirty="0">
              <a:solidFill>
                <a:srgbClr val="0070C0"/>
              </a:solidFill>
            </a:endParaRPr>
          </a:p>
        </p:txBody>
      </p:sp>
      <p:sp>
        <p:nvSpPr>
          <p:cNvPr id="4" name="Date Placeholder 3"/>
          <p:cNvSpPr>
            <a:spLocks noGrp="1"/>
          </p:cNvSpPr>
          <p:nvPr>
            <p:ph type="dt" sz="half" idx="10"/>
          </p:nvPr>
        </p:nvSpPr>
        <p:spPr/>
        <p:txBody>
          <a:bodyPr/>
          <a:lstStyle/>
          <a:p>
            <a:fld id="{C2A83192-C4D2-4095-B3DD-0AE56CBC92C0}"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110</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2900" name="Rectangle 20"/>
          <p:cNvSpPr>
            <a:spLocks noGrp="1" noChangeArrowheads="1"/>
          </p:cNvSpPr>
          <p:nvPr>
            <p:ph type="title"/>
          </p:nvPr>
        </p:nvSpPr>
        <p:spPr>
          <a:xfrm>
            <a:off x="457200" y="0"/>
            <a:ext cx="8229600" cy="1143000"/>
          </a:xfrm>
        </p:spPr>
        <p:txBody>
          <a:bodyPr>
            <a:normAutofit fontScale="90000"/>
          </a:bodyPr>
          <a:lstStyle/>
          <a:p>
            <a:r>
              <a:rPr lang="en-US" dirty="0"/>
              <a:t>Combining Techniques (Revisited)</a:t>
            </a:r>
          </a:p>
        </p:txBody>
      </p:sp>
      <p:sp>
        <p:nvSpPr>
          <p:cNvPr id="762901" name="Rectangle 21"/>
          <p:cNvSpPr>
            <a:spLocks noGrp="1" noChangeArrowheads="1"/>
          </p:cNvSpPr>
          <p:nvPr>
            <p:ph type="body" idx="1"/>
          </p:nvPr>
        </p:nvSpPr>
        <p:spPr>
          <a:xfrm>
            <a:off x="457200" y="1143000"/>
            <a:ext cx="8229600" cy="4572001"/>
          </a:xfrm>
        </p:spPr>
        <p:txBody>
          <a:bodyPr/>
          <a:lstStyle/>
          <a:p>
            <a:r>
              <a:rPr lang="en-US" dirty="0"/>
              <a:t>A test approach should be diversified</a:t>
            </a:r>
          </a:p>
          <a:p>
            <a:r>
              <a:rPr lang="en-US" dirty="0"/>
              <a:t>Applying opposite techniques can improve coverage </a:t>
            </a:r>
          </a:p>
          <a:p>
            <a:r>
              <a:rPr lang="en-US" dirty="0"/>
              <a:t>Often one technique can</a:t>
            </a:r>
            <a:br>
              <a:rPr lang="en-US" dirty="0"/>
            </a:br>
            <a:r>
              <a:rPr lang="en-US" dirty="0"/>
              <a:t>extend another</a:t>
            </a:r>
          </a:p>
          <a:p>
            <a:endParaRPr lang="en-US" dirty="0"/>
          </a:p>
        </p:txBody>
      </p:sp>
      <p:sp>
        <p:nvSpPr>
          <p:cNvPr id="762884" name="Oval 4"/>
          <p:cNvSpPr>
            <a:spLocks noChangeArrowheads="1"/>
          </p:cNvSpPr>
          <p:nvPr/>
        </p:nvSpPr>
        <p:spPr bwMode="auto">
          <a:xfrm>
            <a:off x="5668963" y="3314700"/>
            <a:ext cx="3063875" cy="2698750"/>
          </a:xfrm>
          <a:prstGeom prst="ellipse">
            <a:avLst/>
          </a:prstGeom>
          <a:gradFill rotWithShape="0">
            <a:gsLst>
              <a:gs pos="0">
                <a:schemeClr val="accent1"/>
              </a:gs>
              <a:gs pos="100000">
                <a:schemeClr val="accent1">
                  <a:gamma/>
                  <a:shade val="42353"/>
                  <a:invGamma/>
                </a:schemeClr>
              </a:gs>
            </a:gsLst>
            <a:path path="shape">
              <a:fillToRect l="50000" t="50000" r="50000" b="50000"/>
            </a:path>
          </a:gradFill>
          <a:ln w="9525">
            <a:noFill/>
            <a:round/>
            <a:headEnd/>
            <a:tailEnd/>
          </a:ln>
          <a:effectLst/>
        </p:spPr>
        <p:txBody>
          <a:bodyPr wrap="none" lIns="107950" tIns="53975" rIns="107950" bIns="53975" anchor="ctr"/>
          <a:lstStyle/>
          <a:p>
            <a:pPr algn="ctr" eaLnBrk="1" hangingPunct="1">
              <a:lnSpc>
                <a:spcPct val="70000"/>
              </a:lnSpc>
              <a:spcBef>
                <a:spcPct val="30000"/>
              </a:spcBef>
              <a:buClr>
                <a:srgbClr val="DDDDDD"/>
              </a:buClr>
              <a:buFont typeface="Wingdings" pitchFamily="2" charset="2"/>
              <a:buNone/>
            </a:pPr>
            <a:r>
              <a:rPr lang="en-US" sz="2000">
                <a:solidFill>
                  <a:srgbClr val="DDDDDD"/>
                </a:solidFill>
              </a:rPr>
              <a:t>Testers</a:t>
            </a:r>
          </a:p>
          <a:p>
            <a:pPr algn="ctr" eaLnBrk="1" hangingPunct="1">
              <a:lnSpc>
                <a:spcPct val="70000"/>
              </a:lnSpc>
              <a:spcBef>
                <a:spcPct val="30000"/>
              </a:spcBef>
              <a:buClr>
                <a:srgbClr val="DDDDDD"/>
              </a:buClr>
              <a:buFont typeface="Wingdings" pitchFamily="2" charset="2"/>
              <a:buNone/>
            </a:pPr>
            <a:r>
              <a:rPr lang="en-US" sz="2000">
                <a:solidFill>
                  <a:srgbClr val="DDDDDD"/>
                </a:solidFill>
              </a:rPr>
              <a:t>Coverage</a:t>
            </a:r>
          </a:p>
          <a:p>
            <a:pPr algn="ctr" eaLnBrk="1" hangingPunct="1">
              <a:lnSpc>
                <a:spcPct val="70000"/>
              </a:lnSpc>
              <a:spcBef>
                <a:spcPct val="30000"/>
              </a:spcBef>
              <a:buClr>
                <a:srgbClr val="DDDDDD"/>
              </a:buClr>
              <a:buFont typeface="Wingdings" pitchFamily="2" charset="2"/>
              <a:buNone/>
            </a:pPr>
            <a:r>
              <a:rPr lang="en-US" sz="2000">
                <a:solidFill>
                  <a:srgbClr val="DDDDDD"/>
                </a:solidFill>
              </a:rPr>
              <a:t>Potential problems</a:t>
            </a:r>
          </a:p>
          <a:p>
            <a:pPr algn="ctr" eaLnBrk="1" hangingPunct="1">
              <a:lnSpc>
                <a:spcPct val="70000"/>
              </a:lnSpc>
              <a:spcBef>
                <a:spcPct val="30000"/>
              </a:spcBef>
              <a:buClr>
                <a:srgbClr val="DDDDDD"/>
              </a:buClr>
              <a:buFont typeface="Wingdings" pitchFamily="2" charset="2"/>
              <a:buNone/>
            </a:pPr>
            <a:r>
              <a:rPr lang="en-US" sz="2000">
                <a:solidFill>
                  <a:srgbClr val="DDDDDD"/>
                </a:solidFill>
              </a:rPr>
              <a:t>Activities</a:t>
            </a:r>
          </a:p>
          <a:p>
            <a:pPr algn="ctr" eaLnBrk="1" hangingPunct="1">
              <a:lnSpc>
                <a:spcPct val="70000"/>
              </a:lnSpc>
              <a:spcBef>
                <a:spcPct val="30000"/>
              </a:spcBef>
              <a:buClr>
                <a:srgbClr val="DDDDDD"/>
              </a:buClr>
              <a:buFont typeface="Wingdings" pitchFamily="2" charset="2"/>
              <a:buNone/>
            </a:pPr>
            <a:r>
              <a:rPr lang="en-US" sz="2000">
                <a:solidFill>
                  <a:srgbClr val="DDDDDD"/>
                </a:solidFill>
              </a:rPr>
              <a:t>Evaluation</a:t>
            </a:r>
          </a:p>
        </p:txBody>
      </p:sp>
      <p:sp>
        <p:nvSpPr>
          <p:cNvPr id="762891" name="Oval 11"/>
          <p:cNvSpPr>
            <a:spLocks noChangeArrowheads="1"/>
          </p:cNvSpPr>
          <p:nvPr/>
        </p:nvSpPr>
        <p:spPr bwMode="auto">
          <a:xfrm>
            <a:off x="4835525" y="3989388"/>
            <a:ext cx="1784350" cy="969962"/>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Technique G</a:t>
            </a:r>
          </a:p>
        </p:txBody>
      </p:sp>
      <p:sp>
        <p:nvSpPr>
          <p:cNvPr id="762885" name="Oval 5"/>
          <p:cNvSpPr>
            <a:spLocks noChangeArrowheads="1"/>
          </p:cNvSpPr>
          <p:nvPr/>
        </p:nvSpPr>
        <p:spPr bwMode="auto">
          <a:xfrm>
            <a:off x="5867400" y="2590800"/>
            <a:ext cx="2055813" cy="1398588"/>
          </a:xfrm>
          <a:prstGeom prst="ellipse">
            <a:avLst/>
          </a:prstGeom>
          <a:solidFill>
            <a:srgbClr val="00CCFF"/>
          </a:solidFill>
          <a:ln w="9525">
            <a:noFill/>
            <a:round/>
            <a:headEnd/>
            <a:tailEnd/>
          </a:ln>
          <a:effectLst/>
        </p:spPr>
        <p:txBody>
          <a:bodyPr wrap="none" lIns="107950" tIns="53975" rIns="107950" bIns="53975"/>
          <a:lstStyle/>
          <a:p>
            <a:pPr algn="ctr"/>
            <a:r>
              <a:rPr lang="en-US" sz="2400"/>
              <a:t>Technique A</a:t>
            </a:r>
          </a:p>
        </p:txBody>
      </p:sp>
      <p:sp>
        <p:nvSpPr>
          <p:cNvPr id="762886" name="Oval 6"/>
          <p:cNvSpPr>
            <a:spLocks noChangeArrowheads="1"/>
          </p:cNvSpPr>
          <p:nvPr/>
        </p:nvSpPr>
        <p:spPr bwMode="auto">
          <a:xfrm>
            <a:off x="7200900" y="3225800"/>
            <a:ext cx="1784350" cy="969963"/>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Technique B</a:t>
            </a:r>
          </a:p>
        </p:txBody>
      </p:sp>
      <p:sp>
        <p:nvSpPr>
          <p:cNvPr id="762887" name="Oval 7"/>
          <p:cNvSpPr>
            <a:spLocks noChangeArrowheads="1"/>
          </p:cNvSpPr>
          <p:nvPr/>
        </p:nvSpPr>
        <p:spPr bwMode="auto">
          <a:xfrm>
            <a:off x="7359650" y="3989388"/>
            <a:ext cx="1784350" cy="969962"/>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Technique C</a:t>
            </a:r>
          </a:p>
        </p:txBody>
      </p:sp>
      <p:sp>
        <p:nvSpPr>
          <p:cNvPr id="762889" name="Oval 9"/>
          <p:cNvSpPr>
            <a:spLocks noChangeArrowheads="1"/>
          </p:cNvSpPr>
          <p:nvPr/>
        </p:nvSpPr>
        <p:spPr bwMode="auto">
          <a:xfrm>
            <a:off x="6096000" y="5181600"/>
            <a:ext cx="2133600" cy="1143000"/>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
            </a:r>
            <a:br>
              <a:rPr lang="en-US" sz="2400"/>
            </a:br>
            <a:r>
              <a:rPr lang="en-US" sz="2400"/>
              <a:t>Technique E</a:t>
            </a:r>
          </a:p>
        </p:txBody>
      </p:sp>
      <p:sp>
        <p:nvSpPr>
          <p:cNvPr id="762890" name="Oval 10"/>
          <p:cNvSpPr>
            <a:spLocks noChangeArrowheads="1"/>
          </p:cNvSpPr>
          <p:nvPr/>
        </p:nvSpPr>
        <p:spPr bwMode="auto">
          <a:xfrm>
            <a:off x="5140325" y="4664075"/>
            <a:ext cx="1784350" cy="969963"/>
          </a:xfrm>
          <a:prstGeom prst="ellipse">
            <a:avLst/>
          </a:prstGeom>
          <a:solidFill>
            <a:srgbClr val="00CCFF"/>
          </a:solidFill>
          <a:ln w="9525">
            <a:noFill/>
            <a:round/>
            <a:headEnd/>
            <a:tailEnd/>
          </a:ln>
          <a:effectLst/>
        </p:spPr>
        <p:txBody>
          <a:bodyPr wrap="none" lIns="107950" tIns="53975" rIns="107950" bIns="53975" anchor="ctr"/>
          <a:lstStyle/>
          <a:p>
            <a:pPr algn="ctr">
              <a:lnSpc>
                <a:spcPct val="200000"/>
              </a:lnSpc>
              <a:spcBef>
                <a:spcPct val="45000"/>
              </a:spcBef>
            </a:pPr>
            <a:r>
              <a:rPr lang="en-US" sz="2400"/>
              <a:t>Technique F</a:t>
            </a:r>
          </a:p>
        </p:txBody>
      </p:sp>
      <p:sp>
        <p:nvSpPr>
          <p:cNvPr id="762892" name="Oval 12"/>
          <p:cNvSpPr>
            <a:spLocks noChangeArrowheads="1"/>
          </p:cNvSpPr>
          <p:nvPr/>
        </p:nvSpPr>
        <p:spPr bwMode="auto">
          <a:xfrm>
            <a:off x="5035550" y="3225800"/>
            <a:ext cx="1784350" cy="969963"/>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Technique H</a:t>
            </a:r>
          </a:p>
        </p:txBody>
      </p:sp>
      <p:sp>
        <p:nvSpPr>
          <p:cNvPr id="762888" name="Oval 8"/>
          <p:cNvSpPr>
            <a:spLocks noChangeArrowheads="1"/>
          </p:cNvSpPr>
          <p:nvPr/>
        </p:nvSpPr>
        <p:spPr bwMode="auto">
          <a:xfrm>
            <a:off x="7318375" y="4819650"/>
            <a:ext cx="1784350" cy="1038225"/>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Technique D</a:t>
            </a:r>
          </a:p>
        </p:txBody>
      </p:sp>
      <p:sp>
        <p:nvSpPr>
          <p:cNvPr id="13" name="Date Placeholder 12"/>
          <p:cNvSpPr>
            <a:spLocks noGrp="1"/>
          </p:cNvSpPr>
          <p:nvPr>
            <p:ph type="dt" sz="half" idx="10"/>
          </p:nvPr>
        </p:nvSpPr>
        <p:spPr/>
        <p:txBody>
          <a:bodyPr/>
          <a:lstStyle/>
          <a:p>
            <a:fld id="{EF06A13F-884A-4619-9D71-E99A0CA627B7}" type="datetime1">
              <a:rPr lang="en-US" smtClean="0"/>
              <a:pPr/>
              <a:t>11/15/2009</a:t>
            </a:fld>
            <a:endParaRPr lang="en-US"/>
          </a:p>
        </p:txBody>
      </p:sp>
      <p:sp>
        <p:nvSpPr>
          <p:cNvPr id="14" name="Slide Number Placeholder 13"/>
          <p:cNvSpPr>
            <a:spLocks noGrp="1"/>
          </p:cNvSpPr>
          <p:nvPr>
            <p:ph type="sldNum" sz="quarter" idx="12"/>
          </p:nvPr>
        </p:nvSpPr>
        <p:spPr/>
        <p:txBody>
          <a:bodyPr/>
          <a:lstStyle/>
          <a:p>
            <a:fld id="{10369235-5C97-4BA1-B44C-A5DF7822806F}" type="slidenum">
              <a:rPr lang="en-US" smtClean="0"/>
              <a:pPr/>
              <a:t>111</a:t>
            </a:fld>
            <a:endParaRPr lang="en-US"/>
          </a:p>
        </p:txBody>
      </p:sp>
      <p:sp>
        <p:nvSpPr>
          <p:cNvPr id="15" name="Footer Placeholder 1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2901">
                                            <p:txEl>
                                              <p:pRg st="0" end="0"/>
                                            </p:txEl>
                                          </p:spTgt>
                                        </p:tgtEl>
                                        <p:attrNameLst>
                                          <p:attrName>style.visibility</p:attrName>
                                        </p:attrNameLst>
                                      </p:cBhvr>
                                      <p:to>
                                        <p:strVal val="visible"/>
                                      </p:to>
                                    </p:set>
                                    <p:animEffect transition="in" filter="wipe(up)">
                                      <p:cBhvr>
                                        <p:cTn id="7" dur="500"/>
                                        <p:tgtEl>
                                          <p:spTgt spid="76290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62901">
                                            <p:txEl>
                                              <p:pRg st="1" end="1"/>
                                            </p:txEl>
                                          </p:spTgt>
                                        </p:tgtEl>
                                        <p:attrNameLst>
                                          <p:attrName>style.visibility</p:attrName>
                                        </p:attrNameLst>
                                      </p:cBhvr>
                                      <p:to>
                                        <p:strVal val="visible"/>
                                      </p:to>
                                    </p:set>
                                    <p:animEffect transition="in" filter="wipe(up)">
                                      <p:cBhvr>
                                        <p:cTn id="11" dur="500"/>
                                        <p:tgtEl>
                                          <p:spTgt spid="762901">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62901">
                                            <p:txEl>
                                              <p:pRg st="2" end="2"/>
                                            </p:txEl>
                                          </p:spTgt>
                                        </p:tgtEl>
                                        <p:attrNameLst>
                                          <p:attrName>style.visibility</p:attrName>
                                        </p:attrNameLst>
                                      </p:cBhvr>
                                      <p:to>
                                        <p:strVal val="visible"/>
                                      </p:to>
                                    </p:set>
                                    <p:animEffect transition="in" filter="wipe(up)">
                                      <p:cBhvr>
                                        <p:cTn id="15" dur="500"/>
                                        <p:tgtEl>
                                          <p:spTgt spid="76290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62885"/>
                                        </p:tgtEl>
                                        <p:attrNameLst>
                                          <p:attrName>style.visibility</p:attrName>
                                        </p:attrNameLst>
                                      </p:cBhvr>
                                      <p:to>
                                        <p:strVal val="visible"/>
                                      </p:to>
                                    </p:set>
                                    <p:animEffect transition="in" filter="dissolve">
                                      <p:cBhvr>
                                        <p:cTn id="20" dur="500"/>
                                        <p:tgtEl>
                                          <p:spTgt spid="762885"/>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762886"/>
                                        </p:tgtEl>
                                        <p:attrNameLst>
                                          <p:attrName>style.visibility</p:attrName>
                                        </p:attrNameLst>
                                      </p:cBhvr>
                                      <p:to>
                                        <p:strVal val="visible"/>
                                      </p:to>
                                    </p:set>
                                    <p:animEffect transition="in" filter="dissolve">
                                      <p:cBhvr>
                                        <p:cTn id="24" dur="500"/>
                                        <p:tgtEl>
                                          <p:spTgt spid="762886"/>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762887"/>
                                        </p:tgtEl>
                                        <p:attrNameLst>
                                          <p:attrName>style.visibility</p:attrName>
                                        </p:attrNameLst>
                                      </p:cBhvr>
                                      <p:to>
                                        <p:strVal val="visible"/>
                                      </p:to>
                                    </p:set>
                                    <p:animEffect transition="in" filter="dissolve">
                                      <p:cBhvr>
                                        <p:cTn id="28" dur="500"/>
                                        <p:tgtEl>
                                          <p:spTgt spid="762887"/>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762888"/>
                                        </p:tgtEl>
                                        <p:attrNameLst>
                                          <p:attrName>style.visibility</p:attrName>
                                        </p:attrNameLst>
                                      </p:cBhvr>
                                      <p:to>
                                        <p:strVal val="visible"/>
                                      </p:to>
                                    </p:set>
                                    <p:animEffect transition="in" filter="dissolve">
                                      <p:cBhvr>
                                        <p:cTn id="32" dur="500"/>
                                        <p:tgtEl>
                                          <p:spTgt spid="762888"/>
                                        </p:tgtEl>
                                      </p:cBhvr>
                                    </p:animEffect>
                                  </p:childTnLst>
                                </p:cTn>
                              </p:par>
                            </p:childTnLst>
                          </p:cTn>
                        </p:par>
                        <p:par>
                          <p:cTn id="33" fill="hold">
                            <p:stCondLst>
                              <p:cond delay="2000"/>
                            </p:stCondLst>
                            <p:childTnLst>
                              <p:par>
                                <p:cTn id="34" presetID="9" presetClass="entr" presetSubtype="0" fill="hold" grpId="0" nodeType="afterEffect">
                                  <p:stCondLst>
                                    <p:cond delay="0"/>
                                  </p:stCondLst>
                                  <p:childTnLst>
                                    <p:set>
                                      <p:cBhvr>
                                        <p:cTn id="35" dur="1" fill="hold">
                                          <p:stCondLst>
                                            <p:cond delay="0"/>
                                          </p:stCondLst>
                                        </p:cTn>
                                        <p:tgtEl>
                                          <p:spTgt spid="762889"/>
                                        </p:tgtEl>
                                        <p:attrNameLst>
                                          <p:attrName>style.visibility</p:attrName>
                                        </p:attrNameLst>
                                      </p:cBhvr>
                                      <p:to>
                                        <p:strVal val="visible"/>
                                      </p:to>
                                    </p:set>
                                    <p:animEffect transition="in" filter="dissolve">
                                      <p:cBhvr>
                                        <p:cTn id="36" dur="500"/>
                                        <p:tgtEl>
                                          <p:spTgt spid="762889"/>
                                        </p:tgtEl>
                                      </p:cBhvr>
                                    </p:animEffect>
                                  </p:childTnLst>
                                </p:cTn>
                              </p:par>
                            </p:childTnLst>
                          </p:cTn>
                        </p:par>
                        <p:par>
                          <p:cTn id="37" fill="hold">
                            <p:stCondLst>
                              <p:cond delay="2500"/>
                            </p:stCondLst>
                            <p:childTnLst>
                              <p:par>
                                <p:cTn id="38" presetID="9" presetClass="entr" presetSubtype="0" fill="hold" grpId="0" nodeType="afterEffect">
                                  <p:stCondLst>
                                    <p:cond delay="0"/>
                                  </p:stCondLst>
                                  <p:childTnLst>
                                    <p:set>
                                      <p:cBhvr>
                                        <p:cTn id="39" dur="1" fill="hold">
                                          <p:stCondLst>
                                            <p:cond delay="0"/>
                                          </p:stCondLst>
                                        </p:cTn>
                                        <p:tgtEl>
                                          <p:spTgt spid="762890"/>
                                        </p:tgtEl>
                                        <p:attrNameLst>
                                          <p:attrName>style.visibility</p:attrName>
                                        </p:attrNameLst>
                                      </p:cBhvr>
                                      <p:to>
                                        <p:strVal val="visible"/>
                                      </p:to>
                                    </p:set>
                                    <p:animEffect transition="in" filter="dissolve">
                                      <p:cBhvr>
                                        <p:cTn id="40" dur="500"/>
                                        <p:tgtEl>
                                          <p:spTgt spid="762890"/>
                                        </p:tgtEl>
                                      </p:cBhvr>
                                    </p:animEffect>
                                  </p:childTnLst>
                                </p:cTn>
                              </p:par>
                            </p:childTnLst>
                          </p:cTn>
                        </p:par>
                        <p:par>
                          <p:cTn id="41" fill="hold">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762891"/>
                                        </p:tgtEl>
                                        <p:attrNameLst>
                                          <p:attrName>style.visibility</p:attrName>
                                        </p:attrNameLst>
                                      </p:cBhvr>
                                      <p:to>
                                        <p:strVal val="visible"/>
                                      </p:to>
                                    </p:set>
                                    <p:animEffect transition="in" filter="dissolve">
                                      <p:cBhvr>
                                        <p:cTn id="44" dur="500"/>
                                        <p:tgtEl>
                                          <p:spTgt spid="762891"/>
                                        </p:tgtEl>
                                      </p:cBhvr>
                                    </p:animEffect>
                                  </p:childTnLst>
                                </p:cTn>
                              </p:par>
                            </p:childTnLst>
                          </p:cTn>
                        </p:par>
                        <p:par>
                          <p:cTn id="45" fill="hold">
                            <p:stCondLst>
                              <p:cond delay="3500"/>
                            </p:stCondLst>
                            <p:childTnLst>
                              <p:par>
                                <p:cTn id="46" presetID="9" presetClass="entr" presetSubtype="0" fill="hold" grpId="0" nodeType="afterEffect">
                                  <p:stCondLst>
                                    <p:cond delay="0"/>
                                  </p:stCondLst>
                                  <p:childTnLst>
                                    <p:set>
                                      <p:cBhvr>
                                        <p:cTn id="47" dur="1" fill="hold">
                                          <p:stCondLst>
                                            <p:cond delay="0"/>
                                          </p:stCondLst>
                                        </p:cTn>
                                        <p:tgtEl>
                                          <p:spTgt spid="762892"/>
                                        </p:tgtEl>
                                        <p:attrNameLst>
                                          <p:attrName>style.visibility</p:attrName>
                                        </p:attrNameLst>
                                      </p:cBhvr>
                                      <p:to>
                                        <p:strVal val="visible"/>
                                      </p:to>
                                    </p:set>
                                    <p:animEffect transition="in" filter="dissolve">
                                      <p:cBhvr>
                                        <p:cTn id="48" dur="500"/>
                                        <p:tgtEl>
                                          <p:spTgt spid="762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901" grpId="0" build="p" autoUpdateAnimBg="0" advAuto="0"/>
      <p:bldP spid="762891" grpId="0" animBg="1" autoUpdateAnimBg="0"/>
      <p:bldP spid="762885" grpId="0" animBg="1" autoUpdateAnimBg="0"/>
      <p:bldP spid="762886" grpId="0" animBg="1" autoUpdateAnimBg="0"/>
      <p:bldP spid="762887" grpId="0" animBg="1" autoUpdateAnimBg="0"/>
      <p:bldP spid="762889" grpId="0" animBg="1" autoUpdateAnimBg="0"/>
      <p:bldP spid="762890" grpId="0" animBg="1" autoUpdateAnimBg="0"/>
      <p:bldP spid="762892" grpId="0" animBg="1" autoUpdateAnimBg="0"/>
      <p:bldP spid="762888"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0" y="0"/>
            <a:ext cx="9144000" cy="1143000"/>
          </a:xfrm>
        </p:spPr>
        <p:txBody>
          <a:bodyPr>
            <a:normAutofit fontScale="90000"/>
          </a:bodyPr>
          <a:lstStyle/>
          <a:p>
            <a:r>
              <a:rPr lang="en-US" dirty="0" smtClean="0"/>
              <a:t>Apply </a:t>
            </a:r>
            <a:r>
              <a:rPr lang="en-US" dirty="0"/>
              <a:t>Opposite Techniques to Boost Coverage</a:t>
            </a:r>
          </a:p>
        </p:txBody>
      </p:sp>
      <p:sp>
        <p:nvSpPr>
          <p:cNvPr id="776195" name="Rectangle 3"/>
          <p:cNvSpPr>
            <a:spLocks noGrp="1" noChangeArrowheads="1"/>
          </p:cNvSpPr>
          <p:nvPr>
            <p:ph type="body" sz="half" idx="1"/>
          </p:nvPr>
        </p:nvSpPr>
        <p:spPr>
          <a:xfrm>
            <a:off x="361950" y="1371600"/>
            <a:ext cx="4168775" cy="5043488"/>
          </a:xfrm>
        </p:spPr>
        <p:txBody>
          <a:bodyPr/>
          <a:lstStyle/>
          <a:p>
            <a:pPr>
              <a:buFont typeface="Wingdings" pitchFamily="2" charset="2"/>
              <a:buNone/>
            </a:pPr>
            <a:r>
              <a:rPr lang="en-US" sz="2400" dirty="0"/>
              <a:t>Regression</a:t>
            </a:r>
          </a:p>
          <a:p>
            <a:pPr lvl="1"/>
            <a:r>
              <a:rPr lang="en-US" sz="2000" dirty="0"/>
              <a:t>Inputs:</a:t>
            </a:r>
          </a:p>
          <a:p>
            <a:pPr lvl="2"/>
            <a:r>
              <a:rPr lang="en-US" dirty="0"/>
              <a:t>Old test cases and analyses leading to new test cases</a:t>
            </a:r>
          </a:p>
          <a:p>
            <a:pPr lvl="1"/>
            <a:r>
              <a:rPr lang="en-US" sz="2000" dirty="0"/>
              <a:t>Outputs:</a:t>
            </a:r>
          </a:p>
          <a:p>
            <a:pPr lvl="2"/>
            <a:r>
              <a:rPr lang="en-US" dirty="0"/>
              <a:t>Archival test cases, preferably well documented, and bug reports</a:t>
            </a:r>
          </a:p>
          <a:p>
            <a:pPr lvl="1"/>
            <a:r>
              <a:rPr lang="en-US" sz="2000" dirty="0"/>
              <a:t>Better for:</a:t>
            </a:r>
          </a:p>
          <a:p>
            <a:pPr lvl="2"/>
            <a:r>
              <a:rPr lang="en-US" dirty="0"/>
              <a:t>Reuse across multi-version products</a:t>
            </a:r>
          </a:p>
        </p:txBody>
      </p:sp>
      <p:sp>
        <p:nvSpPr>
          <p:cNvPr id="776196" name="Rectangle 4"/>
          <p:cNvSpPr>
            <a:spLocks noGrp="1" noChangeArrowheads="1"/>
          </p:cNvSpPr>
          <p:nvPr>
            <p:ph type="body" sz="half" idx="2"/>
          </p:nvPr>
        </p:nvSpPr>
        <p:spPr>
          <a:xfrm>
            <a:off x="4683125" y="1371600"/>
            <a:ext cx="4168775" cy="3048000"/>
          </a:xfrm>
        </p:spPr>
        <p:txBody>
          <a:bodyPr>
            <a:normAutofit fontScale="92500" lnSpcReduction="20000"/>
          </a:bodyPr>
          <a:lstStyle/>
          <a:p>
            <a:pPr>
              <a:buFont typeface="Wingdings" pitchFamily="2" charset="2"/>
              <a:buNone/>
            </a:pPr>
            <a:r>
              <a:rPr lang="en-US" sz="2400" dirty="0"/>
              <a:t>Exploration</a:t>
            </a:r>
          </a:p>
          <a:p>
            <a:pPr lvl="1"/>
            <a:r>
              <a:rPr lang="en-US" sz="2000" dirty="0"/>
              <a:t>Inputs:</a:t>
            </a:r>
          </a:p>
          <a:p>
            <a:pPr lvl="2"/>
            <a:r>
              <a:rPr lang="en-US" dirty="0"/>
              <a:t>models or other analyses that yield new tests</a:t>
            </a:r>
          </a:p>
          <a:p>
            <a:pPr lvl="1"/>
            <a:r>
              <a:rPr lang="en-US" sz="2000" dirty="0"/>
              <a:t>Outputs</a:t>
            </a:r>
          </a:p>
          <a:p>
            <a:pPr lvl="2"/>
            <a:r>
              <a:rPr lang="en-US" dirty="0"/>
              <a:t>scribbles and bug reports</a:t>
            </a:r>
          </a:p>
          <a:p>
            <a:pPr lvl="1"/>
            <a:r>
              <a:rPr lang="en-US" sz="2000" dirty="0"/>
              <a:t>Better for:</a:t>
            </a:r>
          </a:p>
          <a:p>
            <a:pPr lvl="2"/>
            <a:r>
              <a:rPr lang="en-US" dirty="0"/>
              <a:t>Find new bugs, scout new areas, risks, or ideas</a:t>
            </a:r>
          </a:p>
          <a:p>
            <a:endParaRPr lang="en-US" dirty="0"/>
          </a:p>
        </p:txBody>
      </p:sp>
      <p:sp>
        <p:nvSpPr>
          <p:cNvPr id="776197" name="Text Box 5"/>
          <p:cNvSpPr txBox="1">
            <a:spLocks noChangeArrowheads="1"/>
          </p:cNvSpPr>
          <p:nvPr/>
        </p:nvSpPr>
        <p:spPr bwMode="auto">
          <a:xfrm>
            <a:off x="304800" y="1066800"/>
            <a:ext cx="4603824" cy="478336"/>
          </a:xfrm>
          <a:prstGeom prst="rect">
            <a:avLst/>
          </a:prstGeom>
          <a:noFill/>
          <a:ln w="9525">
            <a:noFill/>
            <a:miter lim="800000"/>
            <a:headEnd/>
            <a:tailEnd/>
          </a:ln>
          <a:effectLst/>
        </p:spPr>
        <p:txBody>
          <a:bodyPr wrap="none" lIns="107950" tIns="53975" rIns="107950" bIns="53975">
            <a:spAutoFit/>
          </a:bodyPr>
          <a:lstStyle/>
          <a:p>
            <a:r>
              <a:rPr lang="en-US" sz="2400" u="sng" dirty="0">
                <a:solidFill>
                  <a:srgbClr val="0070C0"/>
                </a:solidFill>
                <a:latin typeface="Comic Sans MS" pitchFamily="66" charset="0"/>
              </a:rPr>
              <a:t>Contrast these two techniques</a:t>
            </a:r>
          </a:p>
        </p:txBody>
      </p:sp>
      <p:sp>
        <p:nvSpPr>
          <p:cNvPr id="776200" name="Oval 8"/>
          <p:cNvSpPr>
            <a:spLocks noChangeArrowheads="1"/>
          </p:cNvSpPr>
          <p:nvPr/>
        </p:nvSpPr>
        <p:spPr bwMode="auto">
          <a:xfrm>
            <a:off x="4598988" y="4495800"/>
            <a:ext cx="2522537" cy="2127250"/>
          </a:xfrm>
          <a:prstGeom prst="ellipse">
            <a:avLst/>
          </a:prstGeom>
          <a:gradFill rotWithShape="0">
            <a:gsLst>
              <a:gs pos="0">
                <a:schemeClr val="accent1"/>
              </a:gs>
              <a:gs pos="100000">
                <a:schemeClr val="accent1">
                  <a:gamma/>
                  <a:shade val="42353"/>
                  <a:invGamma/>
                </a:schemeClr>
              </a:gs>
            </a:gsLst>
            <a:path path="shape">
              <a:fillToRect l="50000" t="50000" r="50000" b="50000"/>
            </a:path>
          </a:gradFill>
          <a:ln w="9525">
            <a:noFill/>
            <a:round/>
            <a:headEnd/>
            <a:tailEnd/>
          </a:ln>
          <a:effectLst/>
        </p:spPr>
        <p:txBody>
          <a:bodyPr wrap="none" lIns="107950" tIns="53975" rIns="107950" bIns="53975" anchor="ctr"/>
          <a:lstStyle/>
          <a:p>
            <a:pPr algn="ctr" eaLnBrk="1" hangingPunct="1">
              <a:lnSpc>
                <a:spcPct val="70000"/>
              </a:lnSpc>
              <a:spcBef>
                <a:spcPct val="30000"/>
              </a:spcBef>
              <a:buClr>
                <a:srgbClr val="DDDDDD"/>
              </a:buClr>
              <a:buFont typeface="Wingdings" pitchFamily="2" charset="2"/>
              <a:buNone/>
            </a:pPr>
            <a:endParaRPr lang="en-US" sz="2000">
              <a:solidFill>
                <a:srgbClr val="DDDDDD"/>
              </a:solidFill>
            </a:endParaRPr>
          </a:p>
        </p:txBody>
      </p:sp>
      <p:sp>
        <p:nvSpPr>
          <p:cNvPr id="776201" name="Oval 9"/>
          <p:cNvSpPr>
            <a:spLocks noChangeArrowheads="1"/>
          </p:cNvSpPr>
          <p:nvPr/>
        </p:nvSpPr>
        <p:spPr bwMode="auto">
          <a:xfrm>
            <a:off x="4038600" y="5059363"/>
            <a:ext cx="1727200" cy="1000125"/>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Exploration</a:t>
            </a:r>
          </a:p>
        </p:txBody>
      </p:sp>
      <p:sp>
        <p:nvSpPr>
          <p:cNvPr id="776204" name="Oval 12"/>
          <p:cNvSpPr>
            <a:spLocks noChangeArrowheads="1"/>
          </p:cNvSpPr>
          <p:nvPr/>
        </p:nvSpPr>
        <p:spPr bwMode="auto">
          <a:xfrm>
            <a:off x="5765800" y="5119688"/>
            <a:ext cx="1819275" cy="879475"/>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Regression</a:t>
            </a:r>
          </a:p>
        </p:txBody>
      </p:sp>
      <p:sp>
        <p:nvSpPr>
          <p:cNvPr id="9" name="Date Placeholder 8"/>
          <p:cNvSpPr>
            <a:spLocks noGrp="1"/>
          </p:cNvSpPr>
          <p:nvPr>
            <p:ph type="dt" sz="half" idx="10"/>
          </p:nvPr>
        </p:nvSpPr>
        <p:spPr/>
        <p:txBody>
          <a:bodyPr/>
          <a:lstStyle/>
          <a:p>
            <a:fld id="{B94C4F70-07B6-4CCC-BA83-8821D05DF514}" type="datetime1">
              <a:rPr lang="en-US" smtClean="0"/>
              <a:pPr/>
              <a:t>11/15/2009</a:t>
            </a:fld>
            <a:endParaRPr lang="en-US"/>
          </a:p>
        </p:txBody>
      </p:sp>
      <p:sp>
        <p:nvSpPr>
          <p:cNvPr id="10" name="Slide Number Placeholder 9"/>
          <p:cNvSpPr>
            <a:spLocks noGrp="1"/>
          </p:cNvSpPr>
          <p:nvPr>
            <p:ph type="sldNum" sz="quarter" idx="12"/>
          </p:nvPr>
        </p:nvSpPr>
        <p:spPr/>
        <p:txBody>
          <a:bodyPr/>
          <a:lstStyle/>
          <a:p>
            <a:fld id="{10369235-5C97-4BA1-B44C-A5DF7822806F}" type="slidenum">
              <a:rPr lang="en-US" smtClean="0"/>
              <a:pPr/>
              <a:t>112</a:t>
            </a:fld>
            <a:endParaRPr lang="en-US"/>
          </a:p>
        </p:txBody>
      </p:sp>
      <p:sp>
        <p:nvSpPr>
          <p:cNvPr id="11" name="Footer Placeholder 10"/>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6195">
                                            <p:txEl>
                                              <p:pRg st="0" end="0"/>
                                            </p:txEl>
                                          </p:spTgt>
                                        </p:tgtEl>
                                        <p:attrNameLst>
                                          <p:attrName>style.visibility</p:attrName>
                                        </p:attrNameLst>
                                      </p:cBhvr>
                                      <p:to>
                                        <p:strVal val="visible"/>
                                      </p:to>
                                    </p:set>
                                    <p:animEffect transition="in" filter="wipe(up)">
                                      <p:cBhvr>
                                        <p:cTn id="7" dur="500"/>
                                        <p:tgtEl>
                                          <p:spTgt spid="77619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76195">
                                            <p:txEl>
                                              <p:pRg st="1" end="1"/>
                                            </p:txEl>
                                          </p:spTgt>
                                        </p:tgtEl>
                                        <p:attrNameLst>
                                          <p:attrName>style.visibility</p:attrName>
                                        </p:attrNameLst>
                                      </p:cBhvr>
                                      <p:to>
                                        <p:strVal val="visible"/>
                                      </p:to>
                                    </p:set>
                                    <p:animEffect transition="in" filter="wipe(up)">
                                      <p:cBhvr>
                                        <p:cTn id="10" dur="500"/>
                                        <p:tgtEl>
                                          <p:spTgt spid="77619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76195">
                                            <p:txEl>
                                              <p:pRg st="2" end="2"/>
                                            </p:txEl>
                                          </p:spTgt>
                                        </p:tgtEl>
                                        <p:attrNameLst>
                                          <p:attrName>style.visibility</p:attrName>
                                        </p:attrNameLst>
                                      </p:cBhvr>
                                      <p:to>
                                        <p:strVal val="visible"/>
                                      </p:to>
                                    </p:set>
                                    <p:animEffect transition="in" filter="wipe(up)">
                                      <p:cBhvr>
                                        <p:cTn id="13" dur="500"/>
                                        <p:tgtEl>
                                          <p:spTgt spid="776195">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76195">
                                            <p:txEl>
                                              <p:pRg st="3" end="3"/>
                                            </p:txEl>
                                          </p:spTgt>
                                        </p:tgtEl>
                                        <p:attrNameLst>
                                          <p:attrName>style.visibility</p:attrName>
                                        </p:attrNameLst>
                                      </p:cBhvr>
                                      <p:to>
                                        <p:strVal val="visible"/>
                                      </p:to>
                                    </p:set>
                                    <p:animEffect transition="in" filter="wipe(up)">
                                      <p:cBhvr>
                                        <p:cTn id="16" dur="500"/>
                                        <p:tgtEl>
                                          <p:spTgt spid="776195">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76195">
                                            <p:txEl>
                                              <p:pRg st="4" end="4"/>
                                            </p:txEl>
                                          </p:spTgt>
                                        </p:tgtEl>
                                        <p:attrNameLst>
                                          <p:attrName>style.visibility</p:attrName>
                                        </p:attrNameLst>
                                      </p:cBhvr>
                                      <p:to>
                                        <p:strVal val="visible"/>
                                      </p:to>
                                    </p:set>
                                    <p:animEffect transition="in" filter="wipe(up)">
                                      <p:cBhvr>
                                        <p:cTn id="19" dur="500"/>
                                        <p:tgtEl>
                                          <p:spTgt spid="776195">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776195">
                                            <p:txEl>
                                              <p:pRg st="5" end="5"/>
                                            </p:txEl>
                                          </p:spTgt>
                                        </p:tgtEl>
                                        <p:attrNameLst>
                                          <p:attrName>style.visibility</p:attrName>
                                        </p:attrNameLst>
                                      </p:cBhvr>
                                      <p:to>
                                        <p:strVal val="visible"/>
                                      </p:to>
                                    </p:set>
                                    <p:animEffect transition="in" filter="wipe(up)">
                                      <p:cBhvr>
                                        <p:cTn id="22" dur="500"/>
                                        <p:tgtEl>
                                          <p:spTgt spid="776195">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776195">
                                            <p:txEl>
                                              <p:pRg st="6" end="6"/>
                                            </p:txEl>
                                          </p:spTgt>
                                        </p:tgtEl>
                                        <p:attrNameLst>
                                          <p:attrName>style.visibility</p:attrName>
                                        </p:attrNameLst>
                                      </p:cBhvr>
                                      <p:to>
                                        <p:strVal val="visible"/>
                                      </p:to>
                                    </p:set>
                                    <p:animEffect transition="in" filter="wipe(up)">
                                      <p:cBhvr>
                                        <p:cTn id="25" dur="500"/>
                                        <p:tgtEl>
                                          <p:spTgt spid="776195">
                                            <p:txEl>
                                              <p:pRg st="6" end="6"/>
                                            </p:tx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76196">
                                            <p:txEl>
                                              <p:pRg st="0" end="0"/>
                                            </p:txEl>
                                          </p:spTgt>
                                        </p:tgtEl>
                                        <p:attrNameLst>
                                          <p:attrName>style.visibility</p:attrName>
                                        </p:attrNameLst>
                                      </p:cBhvr>
                                      <p:to>
                                        <p:strVal val="visible"/>
                                      </p:to>
                                    </p:set>
                                    <p:animEffect transition="in" filter="wipe(up)">
                                      <p:cBhvr>
                                        <p:cTn id="29" dur="500"/>
                                        <p:tgtEl>
                                          <p:spTgt spid="776196">
                                            <p:txEl>
                                              <p:pRg st="0" end="0"/>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76196">
                                            <p:txEl>
                                              <p:pRg st="1" end="1"/>
                                            </p:txEl>
                                          </p:spTgt>
                                        </p:tgtEl>
                                        <p:attrNameLst>
                                          <p:attrName>style.visibility</p:attrName>
                                        </p:attrNameLst>
                                      </p:cBhvr>
                                      <p:to>
                                        <p:strVal val="visible"/>
                                      </p:to>
                                    </p:set>
                                    <p:animEffect transition="in" filter="wipe(up)">
                                      <p:cBhvr>
                                        <p:cTn id="32" dur="500"/>
                                        <p:tgtEl>
                                          <p:spTgt spid="776196">
                                            <p:txEl>
                                              <p:pRg st="1" end="1"/>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76196">
                                            <p:txEl>
                                              <p:pRg st="2" end="2"/>
                                            </p:txEl>
                                          </p:spTgt>
                                        </p:tgtEl>
                                        <p:attrNameLst>
                                          <p:attrName>style.visibility</p:attrName>
                                        </p:attrNameLst>
                                      </p:cBhvr>
                                      <p:to>
                                        <p:strVal val="visible"/>
                                      </p:to>
                                    </p:set>
                                    <p:animEffect transition="in" filter="wipe(up)">
                                      <p:cBhvr>
                                        <p:cTn id="35" dur="500"/>
                                        <p:tgtEl>
                                          <p:spTgt spid="776196">
                                            <p:txEl>
                                              <p:pRg st="2" end="2"/>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76196">
                                            <p:txEl>
                                              <p:pRg st="3" end="3"/>
                                            </p:txEl>
                                          </p:spTgt>
                                        </p:tgtEl>
                                        <p:attrNameLst>
                                          <p:attrName>style.visibility</p:attrName>
                                        </p:attrNameLst>
                                      </p:cBhvr>
                                      <p:to>
                                        <p:strVal val="visible"/>
                                      </p:to>
                                    </p:set>
                                    <p:animEffect transition="in" filter="wipe(up)">
                                      <p:cBhvr>
                                        <p:cTn id="38" dur="500"/>
                                        <p:tgtEl>
                                          <p:spTgt spid="776196">
                                            <p:txEl>
                                              <p:pRg st="3" end="3"/>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76196">
                                            <p:txEl>
                                              <p:pRg st="4" end="4"/>
                                            </p:txEl>
                                          </p:spTgt>
                                        </p:tgtEl>
                                        <p:attrNameLst>
                                          <p:attrName>style.visibility</p:attrName>
                                        </p:attrNameLst>
                                      </p:cBhvr>
                                      <p:to>
                                        <p:strVal val="visible"/>
                                      </p:to>
                                    </p:set>
                                    <p:animEffect transition="in" filter="wipe(up)">
                                      <p:cBhvr>
                                        <p:cTn id="41" dur="500"/>
                                        <p:tgtEl>
                                          <p:spTgt spid="776196">
                                            <p:txEl>
                                              <p:pRg st="4" end="4"/>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776196">
                                            <p:txEl>
                                              <p:pRg st="5" end="5"/>
                                            </p:txEl>
                                          </p:spTgt>
                                        </p:tgtEl>
                                        <p:attrNameLst>
                                          <p:attrName>style.visibility</p:attrName>
                                        </p:attrNameLst>
                                      </p:cBhvr>
                                      <p:to>
                                        <p:strVal val="visible"/>
                                      </p:to>
                                    </p:set>
                                    <p:animEffect transition="in" filter="wipe(up)">
                                      <p:cBhvr>
                                        <p:cTn id="44" dur="500"/>
                                        <p:tgtEl>
                                          <p:spTgt spid="776196">
                                            <p:txEl>
                                              <p:pRg st="5" end="5"/>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776196">
                                            <p:txEl>
                                              <p:pRg st="6" end="6"/>
                                            </p:txEl>
                                          </p:spTgt>
                                        </p:tgtEl>
                                        <p:attrNameLst>
                                          <p:attrName>style.visibility</p:attrName>
                                        </p:attrNameLst>
                                      </p:cBhvr>
                                      <p:to>
                                        <p:strVal val="visible"/>
                                      </p:to>
                                    </p:set>
                                    <p:animEffect transition="in" filter="wipe(up)">
                                      <p:cBhvr>
                                        <p:cTn id="47" dur="500"/>
                                        <p:tgtEl>
                                          <p:spTgt spid="776196">
                                            <p:txEl>
                                              <p:pRg st="6" end="6"/>
                                            </p:txEl>
                                          </p:spTgt>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776204"/>
                                        </p:tgtEl>
                                        <p:attrNameLst>
                                          <p:attrName>style.visibility</p:attrName>
                                        </p:attrNameLst>
                                      </p:cBhvr>
                                      <p:to>
                                        <p:strVal val="visible"/>
                                      </p:to>
                                    </p:set>
                                    <p:animEffect transition="in" filter="dissolve">
                                      <p:cBhvr>
                                        <p:cTn id="51" dur="500"/>
                                        <p:tgtEl>
                                          <p:spTgt spid="776204"/>
                                        </p:tgtEl>
                                      </p:cBhvr>
                                    </p:animEffect>
                                  </p:childTnLst>
                                </p:cTn>
                              </p:par>
                            </p:childTnLst>
                          </p:cTn>
                        </p:par>
                        <p:par>
                          <p:cTn id="52" fill="hold">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776201"/>
                                        </p:tgtEl>
                                        <p:attrNameLst>
                                          <p:attrName>style.visibility</p:attrName>
                                        </p:attrNameLst>
                                      </p:cBhvr>
                                      <p:to>
                                        <p:strVal val="visible"/>
                                      </p:to>
                                    </p:set>
                                    <p:animEffect transition="in" filter="dissolve">
                                      <p:cBhvr>
                                        <p:cTn id="55" dur="500"/>
                                        <p:tgtEl>
                                          <p:spTgt spid="776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build="p" autoUpdateAnimBg="0" advAuto="0"/>
      <p:bldP spid="776196" grpId="0" build="p" autoUpdateAnimBg="0" advAuto="0"/>
      <p:bldP spid="776201" grpId="0" animBg="1" autoUpdateAnimBg="0"/>
      <p:bldP spid="776204"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803" name="Rectangle 11"/>
          <p:cNvSpPr>
            <a:spLocks noGrp="1" noChangeArrowheads="1"/>
          </p:cNvSpPr>
          <p:nvPr>
            <p:ph type="title"/>
          </p:nvPr>
        </p:nvSpPr>
        <p:spPr>
          <a:xfrm>
            <a:off x="0" y="274638"/>
            <a:ext cx="9144000" cy="1143000"/>
          </a:xfrm>
        </p:spPr>
        <p:txBody>
          <a:bodyPr>
            <a:noAutofit/>
          </a:bodyPr>
          <a:lstStyle/>
          <a:p>
            <a:r>
              <a:rPr lang="en-US" sz="3600" dirty="0" smtClean="0"/>
              <a:t>Apply </a:t>
            </a:r>
            <a:r>
              <a:rPr lang="en-US" sz="3600" dirty="0"/>
              <a:t>Complementary Techniques Together</a:t>
            </a:r>
          </a:p>
        </p:txBody>
      </p:sp>
      <p:sp>
        <p:nvSpPr>
          <p:cNvPr id="801804" name="Rectangle 12"/>
          <p:cNvSpPr>
            <a:spLocks noGrp="1" noChangeArrowheads="1"/>
          </p:cNvSpPr>
          <p:nvPr>
            <p:ph type="body" idx="1"/>
          </p:nvPr>
        </p:nvSpPr>
        <p:spPr>
          <a:xfrm>
            <a:off x="304800" y="1447800"/>
            <a:ext cx="5943600" cy="4953000"/>
          </a:xfrm>
        </p:spPr>
        <p:txBody>
          <a:bodyPr>
            <a:normAutofit fontScale="92500" lnSpcReduction="10000"/>
          </a:bodyPr>
          <a:lstStyle/>
          <a:p>
            <a:r>
              <a:rPr lang="en-US" dirty="0"/>
              <a:t>Regression testing alone suffers fatigue</a:t>
            </a:r>
          </a:p>
          <a:p>
            <a:pPr lvl="1"/>
            <a:r>
              <a:rPr lang="en-US" dirty="0">
                <a:solidFill>
                  <a:srgbClr val="0070C0"/>
                </a:solidFill>
              </a:rPr>
              <a:t>The bugs get fixed and new runs add little info</a:t>
            </a:r>
          </a:p>
          <a:p>
            <a:r>
              <a:rPr lang="en-US" dirty="0"/>
              <a:t>Symptom of weak coverage</a:t>
            </a:r>
          </a:p>
          <a:p>
            <a:r>
              <a:rPr lang="en-US" dirty="0"/>
              <a:t>Combine automation w/ suitable variance</a:t>
            </a:r>
          </a:p>
          <a:p>
            <a:pPr lvl="1"/>
            <a:r>
              <a:rPr lang="en-US" dirty="0" smtClean="0">
                <a:solidFill>
                  <a:srgbClr val="0070C0"/>
                </a:solidFill>
              </a:rPr>
              <a:t>e.g</a:t>
            </a:r>
            <a:r>
              <a:rPr lang="en-US" dirty="0">
                <a:solidFill>
                  <a:srgbClr val="0070C0"/>
                </a:solidFill>
              </a:rPr>
              <a:t>. Risk-based equivalence analysis</a:t>
            </a:r>
          </a:p>
          <a:p>
            <a:r>
              <a:rPr lang="en-US" dirty="0"/>
              <a:t>Coverage of the combination</a:t>
            </a:r>
            <a:br>
              <a:rPr lang="en-US" dirty="0"/>
            </a:br>
            <a:r>
              <a:rPr lang="en-US" dirty="0"/>
              <a:t>can beat sum of the parts</a:t>
            </a:r>
          </a:p>
        </p:txBody>
      </p:sp>
      <p:sp>
        <p:nvSpPr>
          <p:cNvPr id="801797" name="Oval 5"/>
          <p:cNvSpPr>
            <a:spLocks noChangeArrowheads="1"/>
          </p:cNvSpPr>
          <p:nvPr/>
        </p:nvSpPr>
        <p:spPr bwMode="auto">
          <a:xfrm>
            <a:off x="5943600" y="3771900"/>
            <a:ext cx="2789238" cy="2552700"/>
          </a:xfrm>
          <a:prstGeom prst="ellipse">
            <a:avLst/>
          </a:prstGeom>
          <a:gradFill rotWithShape="0">
            <a:gsLst>
              <a:gs pos="0">
                <a:schemeClr val="accent1"/>
              </a:gs>
              <a:gs pos="100000">
                <a:schemeClr val="accent1">
                  <a:gamma/>
                  <a:shade val="42353"/>
                  <a:invGamma/>
                </a:schemeClr>
              </a:gs>
            </a:gsLst>
            <a:path path="shape">
              <a:fillToRect l="50000" t="50000" r="50000" b="50000"/>
            </a:path>
          </a:gradFill>
          <a:ln w="9525">
            <a:noFill/>
            <a:round/>
            <a:headEnd/>
            <a:tailEnd/>
          </a:ln>
          <a:effectLst/>
        </p:spPr>
        <p:txBody>
          <a:bodyPr wrap="none" lIns="107950" tIns="53975" rIns="107950" bIns="53975" anchor="ctr"/>
          <a:lstStyle/>
          <a:p>
            <a:pPr algn="ctr" eaLnBrk="1" hangingPunct="1">
              <a:lnSpc>
                <a:spcPct val="70000"/>
              </a:lnSpc>
              <a:spcBef>
                <a:spcPct val="30000"/>
              </a:spcBef>
              <a:buClr>
                <a:srgbClr val="DDDDDD"/>
              </a:buClr>
              <a:buFont typeface="Wingdings" pitchFamily="2" charset="2"/>
              <a:buNone/>
            </a:pPr>
            <a:endParaRPr lang="en-US" sz="2000">
              <a:solidFill>
                <a:srgbClr val="DDDDDD"/>
              </a:solidFill>
            </a:endParaRPr>
          </a:p>
        </p:txBody>
      </p:sp>
      <p:sp>
        <p:nvSpPr>
          <p:cNvPr id="801799" name="Oval 7"/>
          <p:cNvSpPr>
            <a:spLocks noChangeArrowheads="1"/>
          </p:cNvSpPr>
          <p:nvPr/>
        </p:nvSpPr>
        <p:spPr bwMode="auto">
          <a:xfrm>
            <a:off x="6861175" y="3733800"/>
            <a:ext cx="2203450" cy="1143000"/>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Equivalence</a:t>
            </a:r>
          </a:p>
        </p:txBody>
      </p:sp>
      <p:sp>
        <p:nvSpPr>
          <p:cNvPr id="801800" name="Oval 8"/>
          <p:cNvSpPr>
            <a:spLocks noChangeArrowheads="1"/>
          </p:cNvSpPr>
          <p:nvPr/>
        </p:nvSpPr>
        <p:spPr bwMode="auto">
          <a:xfrm>
            <a:off x="6781800" y="4557713"/>
            <a:ext cx="2362200" cy="1116012"/>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Risk-based</a:t>
            </a:r>
          </a:p>
        </p:txBody>
      </p:sp>
      <p:sp>
        <p:nvSpPr>
          <p:cNvPr id="801801" name="Oval 9"/>
          <p:cNvSpPr>
            <a:spLocks noChangeArrowheads="1"/>
          </p:cNvSpPr>
          <p:nvPr/>
        </p:nvSpPr>
        <p:spPr bwMode="auto">
          <a:xfrm>
            <a:off x="6840538" y="5353050"/>
            <a:ext cx="2244725" cy="1123950"/>
          </a:xfrm>
          <a:prstGeom prst="ellipse">
            <a:avLst/>
          </a:prstGeom>
          <a:solidFill>
            <a:srgbClr val="00CCFF"/>
          </a:solidFill>
          <a:ln w="9525">
            <a:noFill/>
            <a:round/>
            <a:headEnd/>
            <a:tailEnd/>
          </a:ln>
          <a:effectLst/>
        </p:spPr>
        <p:txBody>
          <a:bodyPr wrap="none" lIns="107950" tIns="53975" rIns="107950" bIns="53975" anchor="ctr"/>
          <a:lstStyle/>
          <a:p>
            <a:pPr algn="ctr"/>
            <a:r>
              <a:rPr lang="en-US" sz="2400"/>
              <a:t>Regression</a:t>
            </a:r>
          </a:p>
        </p:txBody>
      </p:sp>
      <p:sp>
        <p:nvSpPr>
          <p:cNvPr id="801802" name="Rectangle 10"/>
          <p:cNvSpPr>
            <a:spLocks noChangeArrowheads="1"/>
          </p:cNvSpPr>
          <p:nvPr/>
        </p:nvSpPr>
        <p:spPr bwMode="auto">
          <a:xfrm>
            <a:off x="152400" y="609600"/>
            <a:ext cx="8991600" cy="22860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Clr>
                <a:srgbClr val="FFFF99"/>
              </a:buClr>
              <a:buFont typeface="Wingdings" pitchFamily="2" charset="2"/>
              <a:buChar char="w"/>
            </a:pPr>
            <a:endParaRPr lang="en-US" sz="2800">
              <a:solidFill>
                <a:srgbClr val="DDDDDD"/>
              </a:solidFill>
            </a:endParaRPr>
          </a:p>
        </p:txBody>
      </p:sp>
      <p:sp>
        <p:nvSpPr>
          <p:cNvPr id="9" name="Date Placeholder 8"/>
          <p:cNvSpPr>
            <a:spLocks noGrp="1"/>
          </p:cNvSpPr>
          <p:nvPr>
            <p:ph type="dt" sz="half" idx="10"/>
          </p:nvPr>
        </p:nvSpPr>
        <p:spPr/>
        <p:txBody>
          <a:bodyPr/>
          <a:lstStyle/>
          <a:p>
            <a:fld id="{2DCA3DB7-38F5-483F-A9CB-7C843C3D3FAE}" type="datetime1">
              <a:rPr lang="en-US" smtClean="0"/>
              <a:pPr/>
              <a:t>11/15/2009</a:t>
            </a:fld>
            <a:endParaRPr lang="en-US"/>
          </a:p>
        </p:txBody>
      </p:sp>
      <p:sp>
        <p:nvSpPr>
          <p:cNvPr id="10" name="Slide Number Placeholder 9"/>
          <p:cNvSpPr>
            <a:spLocks noGrp="1"/>
          </p:cNvSpPr>
          <p:nvPr>
            <p:ph type="sldNum" sz="quarter" idx="12"/>
          </p:nvPr>
        </p:nvSpPr>
        <p:spPr/>
        <p:txBody>
          <a:bodyPr/>
          <a:lstStyle/>
          <a:p>
            <a:fld id="{10369235-5C97-4BA1-B44C-A5DF7822806F}" type="slidenum">
              <a:rPr lang="en-US" smtClean="0"/>
              <a:pPr/>
              <a:t>113</a:t>
            </a:fld>
            <a:endParaRPr lang="en-US"/>
          </a:p>
        </p:txBody>
      </p:sp>
      <p:sp>
        <p:nvSpPr>
          <p:cNvPr id="11" name="Footer Placeholder 10"/>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1799"/>
                                        </p:tgtEl>
                                        <p:attrNameLst>
                                          <p:attrName>style.visibility</p:attrName>
                                        </p:attrNameLst>
                                      </p:cBhvr>
                                      <p:to>
                                        <p:strVal val="visible"/>
                                      </p:to>
                                    </p:set>
                                    <p:animEffect transition="in" filter="dissolve">
                                      <p:cBhvr>
                                        <p:cTn id="7" dur="500"/>
                                        <p:tgtEl>
                                          <p:spTgt spid="80179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1800"/>
                                        </p:tgtEl>
                                        <p:attrNameLst>
                                          <p:attrName>style.visibility</p:attrName>
                                        </p:attrNameLst>
                                      </p:cBhvr>
                                      <p:to>
                                        <p:strVal val="visible"/>
                                      </p:to>
                                    </p:set>
                                    <p:animEffect transition="in" filter="dissolve">
                                      <p:cBhvr>
                                        <p:cTn id="11" dur="500"/>
                                        <p:tgtEl>
                                          <p:spTgt spid="80180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01801"/>
                                        </p:tgtEl>
                                        <p:attrNameLst>
                                          <p:attrName>style.visibility</p:attrName>
                                        </p:attrNameLst>
                                      </p:cBhvr>
                                      <p:to>
                                        <p:strVal val="visible"/>
                                      </p:to>
                                    </p:set>
                                    <p:animEffect transition="in" filter="dissolve">
                                      <p:cBhvr>
                                        <p:cTn id="15" dur="500"/>
                                        <p:tgtEl>
                                          <p:spTgt spid="801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9" grpId="0" animBg="1" autoUpdateAnimBg="0"/>
      <p:bldP spid="801800" grpId="0" animBg="1" autoUpdateAnimBg="0"/>
      <p:bldP spid="801801"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26372" name="Rectangle 1028"/>
          <p:cNvSpPr>
            <a:spLocks noGrp="1" noChangeArrowheads="1"/>
          </p:cNvSpPr>
          <p:nvPr>
            <p:ph type="title"/>
          </p:nvPr>
        </p:nvSpPr>
        <p:spPr/>
        <p:txBody>
          <a:bodyPr>
            <a:normAutofit fontScale="90000"/>
          </a:bodyPr>
          <a:lstStyle/>
          <a:p>
            <a:r>
              <a:rPr lang="en-US" dirty="0" smtClean="0"/>
              <a:t>Which </a:t>
            </a:r>
            <a:r>
              <a:rPr lang="en-US" dirty="0"/>
              <a:t>Techniques Should You </a:t>
            </a:r>
            <a:r>
              <a:rPr lang="en-US" dirty="0" smtClean="0"/>
              <a:t>Use on your Project?</a:t>
            </a:r>
            <a:endParaRPr lang="en-US" dirty="0"/>
          </a:p>
        </p:txBody>
      </p:sp>
      <p:sp>
        <p:nvSpPr>
          <p:cNvPr id="826373" name="Rectangle 1029"/>
          <p:cNvSpPr>
            <a:spLocks noGrp="1" noChangeArrowheads="1"/>
          </p:cNvSpPr>
          <p:nvPr>
            <p:ph type="body" idx="1"/>
          </p:nvPr>
        </p:nvSpPr>
        <p:spPr/>
        <p:txBody>
          <a:bodyPr/>
          <a:lstStyle/>
          <a:p>
            <a:pPr marL="609600" indent="-609600"/>
            <a:r>
              <a:rPr lang="en-US" u="sng" dirty="0" smtClean="0"/>
              <a:t>Now</a:t>
            </a:r>
            <a:r>
              <a:rPr lang="en-US" dirty="0" smtClean="0"/>
              <a:t>: Design </a:t>
            </a:r>
            <a:r>
              <a:rPr lang="en-US" u="sng" dirty="0" smtClean="0"/>
              <a:t>scenario-based tests</a:t>
            </a:r>
            <a:r>
              <a:rPr lang="en-US" dirty="0" smtClean="0"/>
              <a:t>, based on use cases.</a:t>
            </a:r>
          </a:p>
          <a:p>
            <a:pPr marL="609600" indent="-609600"/>
            <a:r>
              <a:rPr lang="en-US" dirty="0" smtClean="0"/>
              <a:t>Next term: several other kinds of tests.</a:t>
            </a:r>
          </a:p>
          <a:p>
            <a:pPr marL="609600" indent="-609600"/>
            <a:endParaRPr lang="en-US" dirty="0"/>
          </a:p>
        </p:txBody>
      </p:sp>
      <p:sp>
        <p:nvSpPr>
          <p:cNvPr id="4" name="Date Placeholder 3"/>
          <p:cNvSpPr>
            <a:spLocks noGrp="1"/>
          </p:cNvSpPr>
          <p:nvPr>
            <p:ph type="dt" sz="half" idx="10"/>
          </p:nvPr>
        </p:nvSpPr>
        <p:spPr/>
        <p:txBody>
          <a:bodyPr/>
          <a:lstStyle/>
          <a:p>
            <a:fld id="{967DC04A-2899-4576-BC87-AA27AE96598E}"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114</a:t>
            </a:fld>
            <a:endParaRPr lang="en-US"/>
          </a:p>
        </p:txBody>
      </p:sp>
      <p:pic>
        <p:nvPicPr>
          <p:cNvPr id="80898" name="Picture 2"/>
          <p:cNvPicPr>
            <a:picLocks noChangeAspect="1" noChangeArrowheads="1"/>
          </p:cNvPicPr>
          <p:nvPr/>
        </p:nvPicPr>
        <p:blipFill>
          <a:blip r:embed="rId3" cstate="print"/>
          <a:srcRect/>
          <a:stretch>
            <a:fillRect/>
          </a:stretch>
        </p:blipFill>
        <p:spPr bwMode="auto">
          <a:xfrm>
            <a:off x="3276600" y="3228975"/>
            <a:ext cx="49911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normAutofit/>
          </a:bodyPr>
          <a:lstStyle/>
          <a:p>
            <a:r>
              <a:rPr lang="en-US" sz="2800" dirty="0" smtClean="0"/>
              <a:t>Review: </a:t>
            </a:r>
            <a:r>
              <a:rPr lang="en-US" sz="2800" dirty="0"/>
              <a:t>Characterize Testing Techniques</a:t>
            </a:r>
          </a:p>
        </p:txBody>
      </p:sp>
      <p:graphicFrame>
        <p:nvGraphicFramePr>
          <p:cNvPr id="702612" name="Group 148"/>
          <p:cNvGraphicFramePr>
            <a:graphicFrameLocks noGrp="1"/>
          </p:cNvGraphicFramePr>
          <p:nvPr>
            <p:ph type="tbl" idx="1"/>
          </p:nvPr>
        </p:nvGraphicFramePr>
        <p:xfrm>
          <a:off x="228600" y="838200"/>
          <a:ext cx="8763000" cy="5365944"/>
        </p:xfrm>
        <a:graphic>
          <a:graphicData uri="http://schemas.openxmlformats.org/drawingml/2006/table">
            <a:tbl>
              <a:tblPr/>
              <a:tblGrid>
                <a:gridCol w="2971800"/>
                <a:gridCol w="914400"/>
                <a:gridCol w="1143000"/>
                <a:gridCol w="1295400"/>
                <a:gridCol w="1219200"/>
                <a:gridCol w="1219200"/>
              </a:tblGrid>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1800" b="1" i="0" u="none" strike="noStrike" cap="none" normalizeH="0" baseline="0" dirty="0" smtClean="0">
                        <a:ln>
                          <a:noFill/>
                        </a:ln>
                        <a:solidFill>
                          <a:srgbClr val="0070C0"/>
                        </a:solidFill>
                        <a:effectLst/>
                        <a:latin typeface="Arial Narrow" pitchFamily="34" charset="0"/>
                      </a:endParaRP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1800" b="1" i="0" u="none" strike="noStrike" cap="none" normalizeH="0" baseline="0" smtClean="0">
                          <a:ln>
                            <a:noFill/>
                          </a:ln>
                          <a:solidFill>
                            <a:srgbClr val="0070C0"/>
                          </a:solidFill>
                          <a:effectLst/>
                          <a:latin typeface="Arial Narrow" pitchFamily="34" charset="0"/>
                        </a:rPr>
                        <a:t>Testers</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1800" b="1" i="0" u="none" strike="noStrike" cap="none" normalizeH="0" baseline="0" smtClean="0">
                          <a:ln>
                            <a:noFill/>
                          </a:ln>
                          <a:solidFill>
                            <a:srgbClr val="0070C0"/>
                          </a:solidFill>
                          <a:effectLst/>
                          <a:latin typeface="Arial Narrow" pitchFamily="34" charset="0"/>
                        </a:rPr>
                        <a:t>Coverage</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1800" b="1" i="0" u="none" strike="noStrike" cap="none" normalizeH="0" baseline="0" smtClean="0">
                          <a:ln>
                            <a:noFill/>
                          </a:ln>
                          <a:solidFill>
                            <a:srgbClr val="0070C0"/>
                          </a:solidFill>
                          <a:effectLst/>
                          <a:latin typeface="Arial Narrow" pitchFamily="34" charset="0"/>
                        </a:rPr>
                        <a:t>Problems / Risks</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1800" b="1" i="0" u="none" strike="noStrike" cap="none" normalizeH="0" baseline="0" smtClean="0">
                          <a:ln>
                            <a:noFill/>
                          </a:ln>
                          <a:solidFill>
                            <a:srgbClr val="0070C0"/>
                          </a:solidFill>
                          <a:effectLst/>
                          <a:latin typeface="Arial Narrow" pitchFamily="34" charset="0"/>
                        </a:rPr>
                        <a:t>Activities</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1800" b="1" i="0" u="none" strike="noStrike" cap="none" normalizeH="0" baseline="0" smtClean="0">
                          <a:ln>
                            <a:noFill/>
                          </a:ln>
                          <a:solidFill>
                            <a:srgbClr val="0070C0"/>
                          </a:solidFill>
                          <a:effectLst/>
                          <a:latin typeface="Arial Narrow" pitchFamily="34" charset="0"/>
                        </a:rPr>
                        <a:t>Evaluation</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Function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Equivalence analysis</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Specification-based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Risk-based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Stress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Regression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Exploratory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User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Scenario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400" b="1" i="0" u="none" strike="noStrike" cap="none" normalizeH="0" baseline="0" smtClean="0">
                          <a:ln>
                            <a:noFill/>
                          </a:ln>
                          <a:solidFill>
                            <a:srgbClr val="0070C0"/>
                          </a:solidFill>
                          <a:effectLst/>
                          <a:latin typeface="Arial Narrow" pitchFamily="34" charset="0"/>
                        </a:rPr>
                        <a:t>Stochastic testing</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9" name="Rectangle 7"/>
          <p:cNvSpPr>
            <a:spLocks noGrp="1" noChangeArrowheads="1"/>
          </p:cNvSpPr>
          <p:nvPr>
            <p:ph type="title"/>
          </p:nvPr>
        </p:nvSpPr>
        <p:spPr/>
        <p:txBody>
          <a:bodyPr>
            <a:noAutofit/>
          </a:bodyPr>
          <a:lstStyle/>
          <a:p>
            <a:r>
              <a:rPr lang="en-US" sz="3600" dirty="0"/>
              <a:t>A </a:t>
            </a:r>
            <a:r>
              <a:rPr lang="en-CA" sz="3600" dirty="0" err="1"/>
              <a:t>Catalog</a:t>
            </a:r>
            <a:r>
              <a:rPr lang="en-US" sz="3600" dirty="0"/>
              <a:t> </a:t>
            </a:r>
            <a:r>
              <a:rPr lang="en-CA" sz="3600" dirty="0"/>
              <a:t>of </a:t>
            </a:r>
            <a:r>
              <a:rPr lang="en-US" sz="3600" dirty="0"/>
              <a:t>Test </a:t>
            </a:r>
            <a:r>
              <a:rPr lang="en-US" sz="3600" dirty="0" smtClean="0"/>
              <a:t>Ideas for</a:t>
            </a:r>
            <a:br>
              <a:rPr lang="en-US" sz="3600" dirty="0" smtClean="0"/>
            </a:br>
            <a:r>
              <a:rPr lang="en-US" sz="3600" dirty="0" smtClean="0"/>
              <a:t>Integer-Input </a:t>
            </a:r>
            <a:r>
              <a:rPr lang="en-US" sz="3600" dirty="0"/>
              <a:t>tests</a:t>
            </a:r>
          </a:p>
        </p:txBody>
      </p:sp>
      <p:sp>
        <p:nvSpPr>
          <p:cNvPr id="530440" name="Rectangle 8"/>
          <p:cNvSpPr>
            <a:spLocks noGrp="1" noChangeArrowheads="1"/>
          </p:cNvSpPr>
          <p:nvPr>
            <p:ph type="body" sz="half" idx="1"/>
          </p:nvPr>
        </p:nvSpPr>
        <p:spPr/>
        <p:txBody>
          <a:bodyPr>
            <a:normAutofit lnSpcReduction="10000"/>
          </a:bodyPr>
          <a:lstStyle/>
          <a:p>
            <a:pPr>
              <a:lnSpc>
                <a:spcPct val="70000"/>
              </a:lnSpc>
            </a:pPr>
            <a:r>
              <a:rPr lang="en-US" sz="2000" dirty="0"/>
              <a:t>Nothing</a:t>
            </a:r>
          </a:p>
          <a:p>
            <a:pPr>
              <a:lnSpc>
                <a:spcPct val="70000"/>
              </a:lnSpc>
            </a:pPr>
            <a:r>
              <a:rPr lang="en-US" sz="2000" dirty="0"/>
              <a:t>Valid value</a:t>
            </a:r>
          </a:p>
          <a:p>
            <a:pPr>
              <a:lnSpc>
                <a:spcPct val="70000"/>
              </a:lnSpc>
            </a:pPr>
            <a:r>
              <a:rPr lang="en-US" sz="2000" dirty="0"/>
              <a:t>At LB of value	</a:t>
            </a:r>
          </a:p>
          <a:p>
            <a:pPr>
              <a:lnSpc>
                <a:spcPct val="70000"/>
              </a:lnSpc>
            </a:pPr>
            <a:r>
              <a:rPr lang="en-US" sz="2000" dirty="0"/>
              <a:t>At UB of value</a:t>
            </a:r>
          </a:p>
          <a:p>
            <a:pPr>
              <a:lnSpc>
                <a:spcPct val="70000"/>
              </a:lnSpc>
            </a:pPr>
            <a:r>
              <a:rPr lang="en-US" sz="2000" dirty="0"/>
              <a:t>At LB of value - 1	</a:t>
            </a:r>
          </a:p>
          <a:p>
            <a:pPr>
              <a:lnSpc>
                <a:spcPct val="70000"/>
              </a:lnSpc>
            </a:pPr>
            <a:r>
              <a:rPr lang="en-US" sz="2000" dirty="0"/>
              <a:t>At UB of value + 1	</a:t>
            </a:r>
          </a:p>
          <a:p>
            <a:pPr>
              <a:lnSpc>
                <a:spcPct val="70000"/>
              </a:lnSpc>
            </a:pPr>
            <a:r>
              <a:rPr lang="en-US" sz="2000" dirty="0"/>
              <a:t>Outside of LB of value	</a:t>
            </a:r>
          </a:p>
          <a:p>
            <a:pPr>
              <a:lnSpc>
                <a:spcPct val="70000"/>
              </a:lnSpc>
            </a:pPr>
            <a:r>
              <a:rPr lang="en-US" sz="2000" dirty="0"/>
              <a:t>Outside of UB of value	</a:t>
            </a:r>
          </a:p>
          <a:p>
            <a:pPr>
              <a:lnSpc>
                <a:spcPct val="70000"/>
              </a:lnSpc>
            </a:pPr>
            <a:r>
              <a:rPr lang="en-US" sz="2000" dirty="0"/>
              <a:t>0	</a:t>
            </a:r>
          </a:p>
          <a:p>
            <a:pPr>
              <a:lnSpc>
                <a:spcPct val="70000"/>
              </a:lnSpc>
            </a:pPr>
            <a:r>
              <a:rPr lang="en-US" sz="2000" dirty="0"/>
              <a:t>Negative	</a:t>
            </a:r>
          </a:p>
          <a:p>
            <a:pPr>
              <a:lnSpc>
                <a:spcPct val="70000"/>
              </a:lnSpc>
            </a:pPr>
            <a:r>
              <a:rPr lang="en-US" sz="2000" dirty="0"/>
              <a:t>At LB number of digits or chars</a:t>
            </a:r>
          </a:p>
          <a:p>
            <a:pPr>
              <a:lnSpc>
                <a:spcPct val="70000"/>
              </a:lnSpc>
            </a:pPr>
            <a:r>
              <a:rPr lang="en-US" sz="2000" dirty="0"/>
              <a:t>At UB number of digits or chars</a:t>
            </a:r>
          </a:p>
          <a:p>
            <a:pPr>
              <a:lnSpc>
                <a:spcPct val="70000"/>
              </a:lnSpc>
            </a:pPr>
            <a:r>
              <a:rPr lang="en-US" sz="2000" dirty="0"/>
              <a:t>Empty field (clear the default value)</a:t>
            </a:r>
          </a:p>
          <a:p>
            <a:pPr>
              <a:lnSpc>
                <a:spcPct val="70000"/>
              </a:lnSpc>
            </a:pPr>
            <a:r>
              <a:rPr lang="en-US" sz="2000" dirty="0"/>
              <a:t>Outside of UB number of digits or chars	</a:t>
            </a:r>
          </a:p>
          <a:p>
            <a:pPr>
              <a:lnSpc>
                <a:spcPct val="70000"/>
              </a:lnSpc>
            </a:pPr>
            <a:endParaRPr lang="en-US" sz="2000" dirty="0"/>
          </a:p>
        </p:txBody>
      </p:sp>
      <p:sp>
        <p:nvSpPr>
          <p:cNvPr id="530441" name="Rectangle 9"/>
          <p:cNvSpPr>
            <a:spLocks noGrp="1" noChangeArrowheads="1"/>
          </p:cNvSpPr>
          <p:nvPr>
            <p:ph type="body" sz="half" idx="2"/>
          </p:nvPr>
        </p:nvSpPr>
        <p:spPr/>
        <p:txBody>
          <a:bodyPr>
            <a:normAutofit fontScale="92500" lnSpcReduction="20000"/>
          </a:bodyPr>
          <a:lstStyle/>
          <a:p>
            <a:r>
              <a:rPr lang="en-US" sz="2000"/>
              <a:t>Non-digits 	</a:t>
            </a:r>
          </a:p>
          <a:p>
            <a:r>
              <a:rPr lang="en-US" sz="2000"/>
              <a:t>Wrong data type (e.g. decimal into integer)</a:t>
            </a:r>
          </a:p>
          <a:p>
            <a:r>
              <a:rPr lang="en-US" sz="2000"/>
              <a:t>Expressions</a:t>
            </a:r>
          </a:p>
          <a:p>
            <a:r>
              <a:rPr lang="en-US" sz="2000"/>
              <a:t>Space</a:t>
            </a:r>
          </a:p>
          <a:p>
            <a:r>
              <a:rPr lang="en-US" sz="2000"/>
              <a:t>Non-printing char (e.g., Ctrl+char)</a:t>
            </a:r>
          </a:p>
          <a:p>
            <a:r>
              <a:rPr lang="en-US" sz="2000"/>
              <a:t>DOS filename reserved chars (e.g., "\ * . :")</a:t>
            </a:r>
          </a:p>
          <a:p>
            <a:r>
              <a:rPr lang="en-US" sz="2000"/>
              <a:t>Upper ASCII (128-254)</a:t>
            </a:r>
          </a:p>
          <a:p>
            <a:r>
              <a:rPr lang="en-US" sz="2000"/>
              <a:t>Upper case chars</a:t>
            </a:r>
          </a:p>
          <a:p>
            <a:r>
              <a:rPr lang="en-US" sz="2000"/>
              <a:t>Lower case chars</a:t>
            </a:r>
          </a:p>
          <a:p>
            <a:r>
              <a:rPr lang="en-US" sz="2000"/>
              <a:t>Modifiers (e.g., Ctrl, Alt, Shift-Ctrl, etc.)</a:t>
            </a:r>
          </a:p>
          <a:p>
            <a:r>
              <a:rPr lang="en-US" sz="2000"/>
              <a:t>Function key (F2, F3, F4, etc.)</a:t>
            </a:r>
          </a:p>
          <a:p>
            <a:endParaRPr lang="en-US" sz="2000"/>
          </a:p>
        </p:txBody>
      </p:sp>
      <p:sp>
        <p:nvSpPr>
          <p:cNvPr id="5" name="Date Placeholder 4"/>
          <p:cNvSpPr>
            <a:spLocks noGrp="1"/>
          </p:cNvSpPr>
          <p:nvPr>
            <p:ph type="dt" sz="half" idx="10"/>
          </p:nvPr>
        </p:nvSpPr>
        <p:spPr/>
        <p:txBody>
          <a:bodyPr/>
          <a:lstStyle/>
          <a:p>
            <a:fld id="{3AFF9547-D9C8-4B79-A2D1-2085C40117B6}" type="datetime1">
              <a:rPr lang="en-US" smtClean="0"/>
              <a:pPr/>
              <a:t>11/15/2009</a:t>
            </a:fld>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457200" y="0"/>
            <a:ext cx="8229600" cy="792162"/>
          </a:xfrm>
        </p:spPr>
        <p:txBody>
          <a:bodyPr>
            <a:normAutofit/>
          </a:bodyPr>
          <a:lstStyle/>
          <a:p>
            <a:r>
              <a:rPr lang="en-US" dirty="0"/>
              <a:t>The Test</a:t>
            </a:r>
            <a:r>
              <a:rPr lang="en-CA" dirty="0"/>
              <a:t>-</a:t>
            </a:r>
            <a:r>
              <a:rPr lang="en-US" dirty="0"/>
              <a:t>Ideas</a:t>
            </a:r>
            <a:r>
              <a:rPr lang="en-CA" dirty="0"/>
              <a:t> </a:t>
            </a:r>
            <a:r>
              <a:rPr lang="en-CA" dirty="0" err="1"/>
              <a:t>Catalog</a:t>
            </a:r>
            <a:endParaRPr lang="en-US" dirty="0"/>
          </a:p>
        </p:txBody>
      </p:sp>
      <p:sp>
        <p:nvSpPr>
          <p:cNvPr id="538627" name="Rectangle 3"/>
          <p:cNvSpPr>
            <a:spLocks noGrp="1" noChangeArrowheads="1"/>
          </p:cNvSpPr>
          <p:nvPr>
            <p:ph type="body" idx="1"/>
          </p:nvPr>
        </p:nvSpPr>
        <p:spPr>
          <a:xfrm>
            <a:off x="361950" y="1066800"/>
            <a:ext cx="8489950" cy="5043488"/>
          </a:xfrm>
        </p:spPr>
        <p:txBody>
          <a:bodyPr>
            <a:normAutofit/>
          </a:bodyPr>
          <a:lstStyle/>
          <a:p>
            <a:r>
              <a:rPr lang="en-US" dirty="0" smtClean="0"/>
              <a:t>A list </a:t>
            </a:r>
            <a:r>
              <a:rPr lang="en-US" dirty="0"/>
              <a:t>of related test ideas that are usable under many circumstances. </a:t>
            </a:r>
          </a:p>
          <a:p>
            <a:pPr lvl="1"/>
            <a:r>
              <a:rPr lang="en-US" dirty="0"/>
              <a:t>For example, the test ideas for numeric input fields can be </a:t>
            </a:r>
            <a:r>
              <a:rPr lang="en-CA" dirty="0"/>
              <a:t>catalogued together and </a:t>
            </a:r>
            <a:r>
              <a:rPr lang="en-US" dirty="0"/>
              <a:t>used for any numeric input field</a:t>
            </a:r>
            <a:r>
              <a:rPr lang="en-CA" dirty="0"/>
              <a:t>.</a:t>
            </a:r>
            <a:endParaRPr lang="en-US" dirty="0"/>
          </a:p>
          <a:p>
            <a:r>
              <a:rPr lang="en-US" dirty="0"/>
              <a:t>In many situations, these catalogs are sufficient test documentation. That is, an experienced tester can often proceed </a:t>
            </a:r>
            <a:r>
              <a:rPr lang="en-CA" dirty="0"/>
              <a:t>with</a:t>
            </a:r>
            <a:r>
              <a:rPr lang="en-US" dirty="0"/>
              <a:t> testing </a:t>
            </a:r>
            <a:r>
              <a:rPr lang="en-CA" dirty="0"/>
              <a:t>directly </a:t>
            </a:r>
            <a:r>
              <a:rPr lang="en-US" dirty="0"/>
              <a:t>from these without creating documented test cases.</a:t>
            </a:r>
          </a:p>
        </p:txBody>
      </p:sp>
      <p:sp>
        <p:nvSpPr>
          <p:cNvPr id="4" name="Date Placeholder 3"/>
          <p:cNvSpPr>
            <a:spLocks noGrp="1"/>
          </p:cNvSpPr>
          <p:nvPr>
            <p:ph type="dt" sz="half" idx="10"/>
          </p:nvPr>
        </p:nvSpPr>
        <p:spPr/>
        <p:txBody>
          <a:bodyPr/>
          <a:lstStyle/>
          <a:p>
            <a:fld id="{F750448C-EC81-4C5B-8597-23FA18A76064}"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noAutofit/>
          </a:bodyPr>
          <a:lstStyle/>
          <a:p>
            <a:r>
              <a:rPr lang="en-CA" sz="3600" dirty="0" smtClean="0"/>
              <a:t>Using </a:t>
            </a:r>
            <a:r>
              <a:rPr lang="en-CA" sz="3600" dirty="0"/>
              <a:t>a</a:t>
            </a:r>
            <a:r>
              <a:rPr lang="en-US" sz="3600" dirty="0"/>
              <a:t> Test Matrix</a:t>
            </a:r>
          </a:p>
        </p:txBody>
      </p:sp>
      <p:graphicFrame>
        <p:nvGraphicFramePr>
          <p:cNvPr id="540224" name="Group 576"/>
          <p:cNvGraphicFramePr>
            <a:graphicFrameLocks noGrp="1"/>
          </p:cNvGraphicFramePr>
          <p:nvPr>
            <p:ph idx="1"/>
          </p:nvPr>
        </p:nvGraphicFramePr>
        <p:xfrm>
          <a:off x="1143000" y="1066800"/>
          <a:ext cx="7640638" cy="4267201"/>
        </p:xfrm>
        <a:graphic>
          <a:graphicData uri="http://schemas.openxmlformats.org/drawingml/2006/table">
            <a:tbl>
              <a:tblPr/>
              <a:tblGrid>
                <a:gridCol w="1600200"/>
                <a:gridCol w="609600"/>
                <a:gridCol w="762000"/>
                <a:gridCol w="838200"/>
                <a:gridCol w="914400"/>
                <a:gridCol w="838200"/>
                <a:gridCol w="762000"/>
                <a:gridCol w="685800"/>
                <a:gridCol w="630238"/>
              </a:tblGrid>
              <a:tr h="168116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r>
              <a:tr h="681038">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1" i="1" u="none" strike="noStrike" cap="none" normalizeH="0" baseline="0" dirty="0" smtClean="0">
                          <a:ln>
                            <a:noFill/>
                          </a:ln>
                          <a:solidFill>
                            <a:schemeClr val="tx1"/>
                          </a:solidFill>
                          <a:effectLst/>
                          <a:latin typeface="Arial" pitchFamily="34" charset="0"/>
                        </a:rPr>
                        <a:t>Field</a:t>
                      </a:r>
                      <a:r>
                        <a:rPr kumimoji="0" lang="en-US" sz="1800" b="1" i="0" u="none" strike="noStrike" cap="none" normalizeH="0" baseline="0" dirty="0" smtClean="0">
                          <a:ln>
                            <a:noFill/>
                          </a:ln>
                          <a:solidFill>
                            <a:schemeClr val="tx1"/>
                          </a:solidFill>
                          <a:effectLst/>
                          <a:latin typeface="Arial" pitchFamily="34" charset="0"/>
                        </a:rPr>
                        <a:t> </a:t>
                      </a:r>
                      <a:r>
                        <a:rPr kumimoji="0" lang="en-US" sz="2000" b="1" i="1" u="none" strike="noStrike" cap="none" normalizeH="0" baseline="0" dirty="0" smtClean="0">
                          <a:ln>
                            <a:noFill/>
                          </a:ln>
                          <a:solidFill>
                            <a:schemeClr val="tx1"/>
                          </a:solidFill>
                          <a:effectLst/>
                          <a:latin typeface="Arial" pitchFamily="34" charset="0"/>
                        </a:rPr>
                        <a:t>name</a:t>
                      </a: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r>
              <a:tr h="60960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1" i="1" u="none" strike="noStrike" cap="none" normalizeH="0" baseline="0" dirty="0" smtClean="0">
                          <a:ln>
                            <a:noFill/>
                          </a:ln>
                          <a:solidFill>
                            <a:schemeClr val="tx1"/>
                          </a:solidFill>
                          <a:effectLst/>
                          <a:latin typeface="Arial" pitchFamily="34" charset="0"/>
                        </a:rPr>
                        <a:t>Field</a:t>
                      </a:r>
                      <a:r>
                        <a:rPr kumimoji="0" lang="en-US" sz="1800" b="1" i="0" u="none" strike="noStrike" cap="none" normalizeH="0" baseline="0" dirty="0" smtClean="0">
                          <a:ln>
                            <a:noFill/>
                          </a:ln>
                          <a:solidFill>
                            <a:schemeClr val="tx1"/>
                          </a:solidFill>
                          <a:effectLst/>
                          <a:latin typeface="Arial" pitchFamily="34" charset="0"/>
                        </a:rPr>
                        <a:t> </a:t>
                      </a:r>
                      <a:r>
                        <a:rPr kumimoji="0" lang="en-US" sz="2000" b="1" i="1" u="none" strike="noStrike" cap="none" normalizeH="0" baseline="0" dirty="0" smtClean="0">
                          <a:ln>
                            <a:noFill/>
                          </a:ln>
                          <a:solidFill>
                            <a:schemeClr val="tx1"/>
                          </a:solidFill>
                          <a:effectLst/>
                          <a:latin typeface="Arial" pitchFamily="34" charset="0"/>
                        </a:rPr>
                        <a:t>name</a:t>
                      </a: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r>
              <a:tr h="60960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1" i="1" u="none" strike="noStrike" cap="none" normalizeH="0" baseline="0" dirty="0" smtClean="0">
                          <a:ln>
                            <a:noFill/>
                          </a:ln>
                          <a:solidFill>
                            <a:schemeClr val="tx1"/>
                          </a:solidFill>
                          <a:effectLst/>
                          <a:latin typeface="Arial" pitchFamily="34" charset="0"/>
                        </a:rPr>
                        <a:t>Field</a:t>
                      </a:r>
                      <a:r>
                        <a:rPr kumimoji="0" lang="en-US" sz="1800" b="1" i="0" u="none" strike="noStrike" cap="none" normalizeH="0" baseline="0" dirty="0" smtClean="0">
                          <a:ln>
                            <a:noFill/>
                          </a:ln>
                          <a:solidFill>
                            <a:schemeClr val="tx1"/>
                          </a:solidFill>
                          <a:effectLst/>
                          <a:latin typeface="Arial" pitchFamily="34" charset="0"/>
                        </a:rPr>
                        <a:t> </a:t>
                      </a:r>
                      <a:r>
                        <a:rPr kumimoji="0" lang="en-US" sz="2000" b="1" i="1" u="none" strike="noStrike" cap="none" normalizeH="0" baseline="0" dirty="0" smtClean="0">
                          <a:ln>
                            <a:noFill/>
                          </a:ln>
                          <a:solidFill>
                            <a:schemeClr val="tx1"/>
                          </a:solidFill>
                          <a:effectLst/>
                          <a:latin typeface="Arial" pitchFamily="34" charset="0"/>
                        </a:rPr>
                        <a:t>name</a:t>
                      </a: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r>
              <a:tr h="68580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dirty="0" smtClean="0">
                        <a:ln>
                          <a:noFill/>
                        </a:ln>
                        <a:solidFill>
                          <a:srgbClr val="FFFF99"/>
                        </a:solidFill>
                        <a:effectLst/>
                        <a:latin typeface="Arial" pitchFamily="34" charset="0"/>
                      </a:endParaRPr>
                    </a:p>
                  </a:txBody>
                  <a:tcPr marL="107950" marR="107950" marT="53975" marB="53975"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6">
                        <a:lumMod val="60000"/>
                        <a:lumOff val="40000"/>
                      </a:schemeClr>
                    </a:solidFill>
                  </a:tcPr>
                </a:tc>
              </a:tr>
            </a:tbl>
          </a:graphicData>
        </a:graphic>
      </p:graphicFrame>
      <p:sp>
        <p:nvSpPr>
          <p:cNvPr id="540143" name="WordArt 495"/>
          <p:cNvSpPr>
            <a:spLocks noChangeArrowheads="1" noChangeShapeType="1" noTextEdit="1"/>
          </p:cNvSpPr>
          <p:nvPr/>
        </p:nvSpPr>
        <p:spPr bwMode="auto">
          <a:xfrm rot="16200000">
            <a:off x="7445375" y="1927225"/>
            <a:ext cx="763588" cy="261938"/>
          </a:xfrm>
          <a:prstGeom prst="rect">
            <a:avLst/>
          </a:prstGeom>
        </p:spPr>
        <p:txBody>
          <a:bodyPr wrap="none" fromWordArt="1">
            <a:prstTxWarp prst="textPlain">
              <a:avLst>
                <a:gd name="adj" fmla="val 50000"/>
              </a:avLst>
            </a:prstTxWarp>
          </a:bodyPr>
          <a:lstStyle/>
          <a:p>
            <a:r>
              <a:rPr lang="en-US" sz="1800" kern="10">
                <a:ln w="9525">
                  <a:solidFill>
                    <a:srgbClr val="000000"/>
                  </a:solidFill>
                  <a:round/>
                  <a:headEnd/>
                  <a:tailEnd/>
                </a:ln>
                <a:solidFill>
                  <a:srgbClr val="0070C0"/>
                </a:solidFill>
                <a:latin typeface="Comic Sans MS" pitchFamily="66" charset="0"/>
                <a:cs typeface="Arial"/>
              </a:rPr>
              <a:t>Nothing</a:t>
            </a:r>
          </a:p>
        </p:txBody>
      </p:sp>
      <p:sp>
        <p:nvSpPr>
          <p:cNvPr id="540154" name="WordArt 506"/>
          <p:cNvSpPr>
            <a:spLocks noChangeAspect="1" noChangeArrowheads="1" noChangeShapeType="1" noTextEdit="1"/>
          </p:cNvSpPr>
          <p:nvPr/>
        </p:nvSpPr>
        <p:spPr bwMode="auto">
          <a:xfrm rot="16200000">
            <a:off x="3475037" y="2163763"/>
            <a:ext cx="474663" cy="26193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70C0"/>
                </a:solidFill>
                <a:latin typeface="Comic Sans MS" pitchFamily="66" charset="0"/>
                <a:cs typeface="Arial"/>
              </a:rPr>
              <a:t>LB-1</a:t>
            </a:r>
          </a:p>
        </p:txBody>
      </p:sp>
      <p:sp>
        <p:nvSpPr>
          <p:cNvPr id="540156" name="WordArt 508"/>
          <p:cNvSpPr>
            <a:spLocks noChangeArrowheads="1" noChangeShapeType="1" noTextEdit="1"/>
          </p:cNvSpPr>
          <p:nvPr/>
        </p:nvSpPr>
        <p:spPr bwMode="auto">
          <a:xfrm rot="16200000">
            <a:off x="3821112" y="1817688"/>
            <a:ext cx="1306513" cy="26193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70C0"/>
                </a:solidFill>
                <a:latin typeface="Comic Sans MS" pitchFamily="66" charset="0"/>
                <a:cs typeface="Arial"/>
              </a:rPr>
              <a:t>Upper Bound</a:t>
            </a:r>
          </a:p>
        </p:txBody>
      </p:sp>
      <p:sp>
        <p:nvSpPr>
          <p:cNvPr id="540158" name="WordArt 510"/>
          <p:cNvSpPr>
            <a:spLocks noChangeArrowheads="1" noChangeShapeType="1" noTextEdit="1"/>
          </p:cNvSpPr>
          <p:nvPr/>
        </p:nvSpPr>
        <p:spPr bwMode="auto">
          <a:xfrm rot="16200000">
            <a:off x="2373312" y="1817688"/>
            <a:ext cx="1306513" cy="261938"/>
          </a:xfrm>
          <a:prstGeom prst="rect">
            <a:avLst/>
          </a:prstGeom>
        </p:spPr>
        <p:txBody>
          <a:bodyPr wrap="none" fromWordArt="1">
            <a:prstTxWarp prst="textPlain">
              <a:avLst>
                <a:gd name="adj" fmla="val 50000"/>
              </a:avLst>
            </a:prstTxWarp>
          </a:bodyPr>
          <a:lstStyle/>
          <a:p>
            <a:pPr algn="ctr"/>
            <a:r>
              <a:rPr lang="en-US" sz="1800" kern="10" dirty="0">
                <a:ln w="9525">
                  <a:solidFill>
                    <a:srgbClr val="000000"/>
                  </a:solidFill>
                  <a:round/>
                  <a:headEnd/>
                  <a:tailEnd/>
                </a:ln>
                <a:solidFill>
                  <a:srgbClr val="0070C0"/>
                </a:solidFill>
                <a:latin typeface="Comic Sans MS" pitchFamily="66" charset="0"/>
                <a:cs typeface="Arial"/>
              </a:rPr>
              <a:t>Lower Bound</a:t>
            </a:r>
          </a:p>
        </p:txBody>
      </p:sp>
      <p:sp>
        <p:nvSpPr>
          <p:cNvPr id="540159" name="WordArt 511"/>
          <p:cNvSpPr>
            <a:spLocks noChangeAspect="1" noChangeArrowheads="1" noChangeShapeType="1" noTextEdit="1"/>
          </p:cNvSpPr>
          <p:nvPr/>
        </p:nvSpPr>
        <p:spPr bwMode="auto">
          <a:xfrm rot="16200000">
            <a:off x="5151437" y="2163763"/>
            <a:ext cx="474663" cy="26193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70C0"/>
                </a:solidFill>
                <a:latin typeface="Comic Sans MS" pitchFamily="66" charset="0"/>
                <a:cs typeface="Arial"/>
              </a:rPr>
              <a:t>UB+1</a:t>
            </a:r>
          </a:p>
        </p:txBody>
      </p:sp>
      <p:sp>
        <p:nvSpPr>
          <p:cNvPr id="540160" name="WordArt 512"/>
          <p:cNvSpPr>
            <a:spLocks noChangeAspect="1" noChangeArrowheads="1" noChangeShapeType="1" noTextEdit="1"/>
          </p:cNvSpPr>
          <p:nvPr/>
        </p:nvSpPr>
        <p:spPr bwMode="auto">
          <a:xfrm rot="16200000">
            <a:off x="6079331" y="2074069"/>
            <a:ext cx="447675" cy="26193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70C0"/>
                </a:solidFill>
                <a:latin typeface="Comic Sans MS" pitchFamily="66" charset="0"/>
                <a:cs typeface="Arial"/>
              </a:rPr>
              <a:t>Zero</a:t>
            </a:r>
          </a:p>
        </p:txBody>
      </p:sp>
      <p:sp>
        <p:nvSpPr>
          <p:cNvPr id="540161" name="WordArt 513"/>
          <p:cNvSpPr>
            <a:spLocks noChangeAspect="1" noChangeArrowheads="1" noChangeShapeType="1" noTextEdit="1"/>
          </p:cNvSpPr>
          <p:nvPr/>
        </p:nvSpPr>
        <p:spPr bwMode="auto">
          <a:xfrm rot="16200000">
            <a:off x="6676231" y="1934369"/>
            <a:ext cx="777875" cy="26193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70C0"/>
                </a:solidFill>
                <a:latin typeface="Comic Sans MS" pitchFamily="66" charset="0"/>
                <a:cs typeface="Arial"/>
              </a:rPr>
              <a:t>Spaces</a:t>
            </a:r>
          </a:p>
        </p:txBody>
      </p:sp>
      <p:sp>
        <p:nvSpPr>
          <p:cNvPr id="540163" name="WordArt 515"/>
          <p:cNvSpPr>
            <a:spLocks noChangeAspect="1" noChangeArrowheads="1" noChangeShapeType="1" noTextEdit="1"/>
          </p:cNvSpPr>
          <p:nvPr/>
        </p:nvSpPr>
        <p:spPr bwMode="auto">
          <a:xfrm rot="16200000">
            <a:off x="8010525" y="1895475"/>
            <a:ext cx="852488" cy="261938"/>
          </a:xfrm>
          <a:prstGeom prst="rect">
            <a:avLst/>
          </a:prstGeom>
        </p:spPr>
        <p:txBody>
          <a:bodyPr wrap="none" fromWordArt="1">
            <a:prstTxWarp prst="textPlain">
              <a:avLst>
                <a:gd name="adj" fmla="val 50000"/>
              </a:avLst>
            </a:prstTxWarp>
          </a:bodyPr>
          <a:lstStyle/>
          <a:p>
            <a:pPr algn="ctr"/>
            <a:r>
              <a:rPr lang="en-US" sz="1800" kern="10">
                <a:ln w="9525">
                  <a:solidFill>
                    <a:srgbClr val="000000"/>
                  </a:solidFill>
                  <a:round/>
                  <a:headEnd/>
                  <a:tailEnd/>
                </a:ln>
                <a:solidFill>
                  <a:srgbClr val="0070C0"/>
                </a:solidFill>
                <a:latin typeface="Comic Sans MS" pitchFamily="66" charset="0"/>
                <a:cs typeface="Arial"/>
              </a:rPr>
              <a:t>Negative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in unified PROCESS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26AC95C1-5CA3-4443-8E00-2E8CD43ABD24}"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7842" name="Object 2"/>
          <p:cNvGraphicFramePr>
            <a:graphicFrameLocks noChangeAspect="1"/>
          </p:cNvGraphicFramePr>
          <p:nvPr/>
        </p:nvGraphicFramePr>
        <p:xfrm>
          <a:off x="685800" y="990600"/>
          <a:ext cx="7651750" cy="4840288"/>
        </p:xfrm>
        <a:graphic>
          <a:graphicData uri="http://schemas.openxmlformats.org/presentationml/2006/ole">
            <p:oleObj spid="_x0000_s8194" name="CorelDRAW" r:id="rId4" imgW="7224840" imgH="4570560" progId="">
              <p:embed/>
            </p:oleObj>
          </a:graphicData>
        </a:graphic>
      </p:graphicFrame>
      <p:sp>
        <p:nvSpPr>
          <p:cNvPr id="547843" name="Rectangle 3"/>
          <p:cNvSpPr>
            <a:spLocks noGrp="1" noChangeArrowheads="1"/>
          </p:cNvSpPr>
          <p:nvPr>
            <p:ph type="title"/>
          </p:nvPr>
        </p:nvSpPr>
        <p:spPr>
          <a:xfrm>
            <a:off x="457200" y="0"/>
            <a:ext cx="8229600" cy="1143000"/>
          </a:xfrm>
        </p:spPr>
        <p:txBody>
          <a:bodyPr>
            <a:normAutofit/>
          </a:bodyPr>
          <a:lstStyle/>
          <a:p>
            <a:r>
              <a:rPr lang="en-US" dirty="0" smtClean="0"/>
              <a:t>Review: UP Disciplines &amp; Phases</a:t>
            </a:r>
            <a:endParaRPr lang="en-US" dirty="0"/>
          </a:p>
        </p:txBody>
      </p:sp>
      <p:grpSp>
        <p:nvGrpSpPr>
          <p:cNvPr id="2" name="Group 14"/>
          <p:cNvGrpSpPr>
            <a:grpSpLocks/>
          </p:cNvGrpSpPr>
          <p:nvPr/>
        </p:nvGrpSpPr>
        <p:grpSpPr bwMode="auto">
          <a:xfrm>
            <a:off x="228600" y="4684713"/>
            <a:ext cx="1473200" cy="1258887"/>
            <a:chOff x="144" y="2951"/>
            <a:chExt cx="928" cy="793"/>
          </a:xfrm>
          <a:solidFill>
            <a:schemeClr val="accent6">
              <a:lumMod val="40000"/>
              <a:lumOff val="60000"/>
            </a:schemeClr>
          </a:solidFill>
        </p:grpSpPr>
        <p:sp>
          <p:nvSpPr>
            <p:cNvPr id="547845" name="AutoShape 5"/>
            <p:cNvSpPr>
              <a:spLocks noChangeArrowheads="1"/>
            </p:cNvSpPr>
            <p:nvPr/>
          </p:nvSpPr>
          <p:spPr bwMode="gray">
            <a:xfrm>
              <a:off x="144" y="2951"/>
              <a:ext cx="928" cy="793"/>
            </a:xfrm>
            <a:prstGeom prst="wedgeRectCallout">
              <a:avLst>
                <a:gd name="adj1" fmla="val 24623"/>
                <a:gd name="adj2" fmla="val -143172"/>
              </a:avLst>
            </a:prstGeom>
            <a:grpFill/>
            <a:ln w="12700">
              <a:solidFill>
                <a:srgbClr val="000000"/>
              </a:solidFill>
              <a:miter lim="800000"/>
              <a:headEnd/>
              <a:tailEnd/>
            </a:ln>
            <a:effectLst/>
          </p:spPr>
          <p:txBody>
            <a:bodyPr wrap="none" anchor="ctr"/>
            <a:lstStyle/>
            <a:p>
              <a:pPr algn="ctr"/>
              <a:endParaRPr lang="en-US" sz="2800" b="1">
                <a:solidFill>
                  <a:schemeClr val="accent2"/>
                </a:solidFill>
              </a:endParaRPr>
            </a:p>
          </p:txBody>
        </p:sp>
        <p:sp>
          <p:nvSpPr>
            <p:cNvPr id="547846" name="Rectangle 6"/>
            <p:cNvSpPr>
              <a:spLocks noChangeArrowheads="1"/>
            </p:cNvSpPr>
            <p:nvPr/>
          </p:nvSpPr>
          <p:spPr bwMode="gray">
            <a:xfrm>
              <a:off x="168" y="3008"/>
              <a:ext cx="888" cy="688"/>
            </a:xfrm>
            <a:prstGeom prst="rect">
              <a:avLst/>
            </a:prstGeom>
            <a:grpFill/>
            <a:ln w="9525">
              <a:noFill/>
              <a:miter lim="800000"/>
              <a:headEnd/>
              <a:tailEnd/>
            </a:ln>
            <a:effectLst/>
          </p:spPr>
          <p:txBody>
            <a:bodyPr wrap="square" lIns="38100" tIns="38100" rIns="38100" bIns="38100">
              <a:spAutoFit/>
            </a:bodyPr>
            <a:lstStyle/>
            <a:p>
              <a:pPr>
                <a:lnSpc>
                  <a:spcPts val="2000"/>
                </a:lnSpc>
                <a:spcBef>
                  <a:spcPts val="900"/>
                </a:spcBef>
                <a:tabLst>
                  <a:tab pos="285750" algn="l"/>
                  <a:tab pos="571500" algn="l"/>
                  <a:tab pos="857250" algn="l"/>
                  <a:tab pos="1143000" algn="l"/>
                  <a:tab pos="1428750" algn="l"/>
                  <a:tab pos="1714500" algn="l"/>
                  <a:tab pos="2000250" algn="l"/>
                  <a:tab pos="2286000" algn="l"/>
                </a:tabLst>
              </a:pPr>
              <a:r>
                <a:rPr lang="en-US" sz="2000" b="1" dirty="0">
                  <a:solidFill>
                    <a:schemeClr val="tx2"/>
                  </a:solidFill>
                </a:rPr>
                <a:t>Disciplines</a:t>
              </a:r>
              <a:r>
                <a:rPr lang="en-US" sz="2000" b="1" dirty="0"/>
                <a:t> group activities logically</a:t>
              </a:r>
              <a:endParaRPr lang="en-US" sz="1800" dirty="0"/>
            </a:p>
          </p:txBody>
        </p:sp>
      </p:grpSp>
      <p:sp>
        <p:nvSpPr>
          <p:cNvPr id="547848" name="Rectangle 8"/>
          <p:cNvSpPr>
            <a:spLocks noChangeArrowheads="1"/>
          </p:cNvSpPr>
          <p:nvPr/>
        </p:nvSpPr>
        <p:spPr bwMode="auto">
          <a:xfrm>
            <a:off x="4267200" y="1371600"/>
            <a:ext cx="596900" cy="3810000"/>
          </a:xfrm>
          <a:prstGeom prst="rect">
            <a:avLst/>
          </a:prstGeom>
          <a:noFill/>
          <a:ln w="38100">
            <a:solidFill>
              <a:srgbClr val="FF0000"/>
            </a:solidFill>
            <a:miter lim="800000"/>
            <a:headEnd/>
            <a:tailEnd/>
          </a:ln>
          <a:effectLst/>
        </p:spPr>
        <p:txBody>
          <a:bodyPr wrap="none" lIns="107950" tIns="53975" rIns="107950" bIns="53975" anchor="ctr"/>
          <a:lstStyle/>
          <a:p>
            <a:endParaRPr lang="en-US"/>
          </a:p>
        </p:txBody>
      </p:sp>
      <p:sp>
        <p:nvSpPr>
          <p:cNvPr id="547849" name="Rectangle 9"/>
          <p:cNvSpPr>
            <a:spLocks noChangeArrowheads="1"/>
          </p:cNvSpPr>
          <p:nvPr/>
        </p:nvSpPr>
        <p:spPr bwMode="auto">
          <a:xfrm>
            <a:off x="1219200" y="3200400"/>
            <a:ext cx="6705600" cy="393700"/>
          </a:xfrm>
          <a:prstGeom prst="rect">
            <a:avLst/>
          </a:prstGeom>
          <a:noFill/>
          <a:ln w="38100">
            <a:solidFill>
              <a:srgbClr val="FF0000"/>
            </a:solidFill>
            <a:miter lim="800000"/>
            <a:headEnd/>
            <a:tailEnd/>
          </a:ln>
          <a:effectLst/>
        </p:spPr>
        <p:txBody>
          <a:bodyPr wrap="none" lIns="107950" tIns="53975" rIns="107950" bIns="53975" anchor="ctr"/>
          <a:lstStyle/>
          <a:p>
            <a:endParaRPr lang="en-US"/>
          </a:p>
        </p:txBody>
      </p:sp>
      <p:grpSp>
        <p:nvGrpSpPr>
          <p:cNvPr id="3" name="Group 13"/>
          <p:cNvGrpSpPr>
            <a:grpSpLocks/>
          </p:cNvGrpSpPr>
          <p:nvPr/>
        </p:nvGrpSpPr>
        <p:grpSpPr bwMode="auto">
          <a:xfrm>
            <a:off x="7086600" y="1066800"/>
            <a:ext cx="1752600" cy="1828800"/>
            <a:chOff x="4368" y="720"/>
            <a:chExt cx="1104" cy="1152"/>
          </a:xfrm>
          <a:solidFill>
            <a:schemeClr val="accent6">
              <a:lumMod val="40000"/>
              <a:lumOff val="60000"/>
            </a:schemeClr>
          </a:solidFill>
        </p:grpSpPr>
        <p:sp>
          <p:nvSpPr>
            <p:cNvPr id="547851" name="AutoShape 11"/>
            <p:cNvSpPr>
              <a:spLocks noChangeArrowheads="1"/>
            </p:cNvSpPr>
            <p:nvPr/>
          </p:nvSpPr>
          <p:spPr bwMode="gray">
            <a:xfrm>
              <a:off x="4368" y="720"/>
              <a:ext cx="1104" cy="1152"/>
            </a:xfrm>
            <a:prstGeom prst="wedgeRectCallout">
              <a:avLst>
                <a:gd name="adj1" fmla="val -173951"/>
                <a:gd name="adj2" fmla="val 172355"/>
              </a:avLst>
            </a:prstGeom>
            <a:grpFill/>
            <a:ln w="12700">
              <a:solidFill>
                <a:srgbClr val="000000"/>
              </a:solidFill>
              <a:miter lim="800000"/>
              <a:headEnd/>
              <a:tailEnd/>
            </a:ln>
            <a:effectLst/>
          </p:spPr>
          <p:txBody>
            <a:bodyPr wrap="none" anchor="ctr"/>
            <a:lstStyle/>
            <a:p>
              <a:endParaRPr lang="en-US" sz="2800" b="1">
                <a:solidFill>
                  <a:schemeClr val="accent2"/>
                </a:solidFill>
              </a:endParaRPr>
            </a:p>
          </p:txBody>
        </p:sp>
        <p:sp>
          <p:nvSpPr>
            <p:cNvPr id="547852" name="Rectangle 12"/>
            <p:cNvSpPr>
              <a:spLocks noChangeArrowheads="1"/>
            </p:cNvSpPr>
            <p:nvPr/>
          </p:nvSpPr>
          <p:spPr bwMode="ltGray">
            <a:xfrm>
              <a:off x="4416" y="768"/>
              <a:ext cx="1056" cy="1028"/>
            </a:xfrm>
            <a:prstGeom prst="rect">
              <a:avLst/>
            </a:prstGeom>
            <a:grpFill/>
            <a:ln w="12700">
              <a:noFill/>
              <a:miter lim="800000"/>
              <a:headEnd/>
              <a:tailEnd/>
            </a:ln>
            <a:effectLst/>
          </p:spPr>
          <p:txBody>
            <a:bodyPr wrap="square">
              <a:spAutoFit/>
            </a:bodyPr>
            <a:lstStyle/>
            <a:p>
              <a:r>
                <a:rPr lang="en-US" sz="2000" b="1" dirty="0"/>
                <a:t>In an </a:t>
              </a:r>
              <a:r>
                <a:rPr lang="en-US" sz="2000" b="1" dirty="0">
                  <a:solidFill>
                    <a:schemeClr val="tx2"/>
                  </a:solidFill>
                </a:rPr>
                <a:t>iteration</a:t>
              </a:r>
              <a:r>
                <a:rPr lang="en-US" sz="2000" b="1" dirty="0"/>
                <a:t>, you </a:t>
              </a:r>
              <a:r>
                <a:rPr lang="en-CA" sz="2000" b="1" dirty="0"/>
                <a:t>typically</a:t>
              </a:r>
              <a:r>
                <a:rPr lang="en-US" sz="2000" b="1" dirty="0"/>
                <a:t> </a:t>
              </a:r>
              <a:r>
                <a:rPr lang="en-CA" sz="2000" b="1" dirty="0"/>
                <a:t>address </a:t>
              </a:r>
              <a:r>
                <a:rPr lang="en-US" sz="2000" b="1" dirty="0"/>
                <a:t>all disciplines</a:t>
              </a:r>
              <a:endParaRPr lang="en-US" sz="2400" dirty="0"/>
            </a:p>
          </p:txBody>
        </p:sp>
      </p:grpSp>
      <p:sp>
        <p:nvSpPr>
          <p:cNvPr id="12" name="Date Placeholder 11"/>
          <p:cNvSpPr>
            <a:spLocks noGrp="1"/>
          </p:cNvSpPr>
          <p:nvPr>
            <p:ph type="dt" sz="half" idx="10"/>
          </p:nvPr>
        </p:nvSpPr>
        <p:spPr/>
        <p:txBody>
          <a:bodyPr/>
          <a:lstStyle/>
          <a:p>
            <a:fld id="{F9350FF5-227A-4435-98FB-C5B854DE5071}" type="datetime1">
              <a:rPr lang="en-US" smtClean="0"/>
              <a:pPr/>
              <a:t>11/15/2009</a:t>
            </a:fld>
            <a:endParaRPr lang="en-US"/>
          </a:p>
        </p:txBody>
      </p:sp>
      <p:sp>
        <p:nvSpPr>
          <p:cNvPr id="13" name="Slide Number Placeholder 12"/>
          <p:cNvSpPr>
            <a:spLocks noGrp="1"/>
          </p:cNvSpPr>
          <p:nvPr>
            <p:ph type="sldNum" sz="quarter" idx="12"/>
          </p:nvPr>
        </p:nvSpPr>
        <p:spPr/>
        <p:txBody>
          <a:bodyPr/>
          <a:lstStyle/>
          <a:p>
            <a:fld id="{10369235-5C97-4BA1-B44C-A5DF7822806F}" type="slidenum">
              <a:rPr lang="en-US" smtClean="0"/>
              <a:pPr/>
              <a:t>16</a:t>
            </a:fld>
            <a:endParaRPr lang="en-US"/>
          </a:p>
        </p:txBody>
      </p:sp>
      <p:sp>
        <p:nvSpPr>
          <p:cNvPr id="14" name="Footer Placeholder 13"/>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normAutofit fontScale="90000"/>
          </a:bodyPr>
          <a:lstStyle/>
          <a:p>
            <a:r>
              <a:rPr lang="en-US" dirty="0"/>
              <a:t>Overview of </a:t>
            </a:r>
            <a:r>
              <a:rPr lang="en-US" dirty="0" smtClean="0"/>
              <a:t>Unified </a:t>
            </a:r>
            <a:r>
              <a:rPr lang="en-US" dirty="0"/>
              <a:t>Process Concepts</a:t>
            </a:r>
          </a:p>
        </p:txBody>
      </p:sp>
      <p:graphicFrame>
        <p:nvGraphicFramePr>
          <p:cNvPr id="561155" name="Object 3"/>
          <p:cNvGraphicFramePr>
            <a:graphicFrameLocks noChangeAspect="1"/>
          </p:cNvGraphicFramePr>
          <p:nvPr/>
        </p:nvGraphicFramePr>
        <p:xfrm>
          <a:off x="1905000" y="838200"/>
          <a:ext cx="5080000" cy="5410200"/>
        </p:xfrm>
        <a:graphic>
          <a:graphicData uri="http://schemas.openxmlformats.org/presentationml/2006/ole">
            <p:oleObj spid="_x0000_s3074" name="CorelDRAW" r:id="rId4" imgW="5556960" imgH="5916960" progId="">
              <p:embed/>
            </p:oleObj>
          </a:graphicData>
        </a:graphic>
      </p:graphicFrame>
      <p:grpSp>
        <p:nvGrpSpPr>
          <p:cNvPr id="2" name="Group 13"/>
          <p:cNvGrpSpPr>
            <a:grpSpLocks/>
          </p:cNvGrpSpPr>
          <p:nvPr/>
        </p:nvGrpSpPr>
        <p:grpSpPr bwMode="auto">
          <a:xfrm>
            <a:off x="228600" y="3822700"/>
            <a:ext cx="3048000" cy="1981200"/>
            <a:chOff x="144" y="2408"/>
            <a:chExt cx="1920" cy="1248"/>
          </a:xfrm>
          <a:solidFill>
            <a:schemeClr val="accent6">
              <a:lumMod val="40000"/>
              <a:lumOff val="60000"/>
            </a:schemeClr>
          </a:solidFill>
        </p:grpSpPr>
        <p:sp>
          <p:nvSpPr>
            <p:cNvPr id="561159" name="AutoShape 7"/>
            <p:cNvSpPr>
              <a:spLocks noChangeArrowheads="1"/>
            </p:cNvSpPr>
            <p:nvPr/>
          </p:nvSpPr>
          <p:spPr bwMode="gray">
            <a:xfrm>
              <a:off x="144" y="2408"/>
              <a:ext cx="1920" cy="1248"/>
            </a:xfrm>
            <a:prstGeom prst="wedgeRectCallout">
              <a:avLst>
                <a:gd name="adj1" fmla="val 39426"/>
                <a:gd name="adj2" fmla="val -77083"/>
              </a:avLst>
            </a:prstGeom>
            <a:grpFill/>
            <a:ln w="12700">
              <a:solidFill>
                <a:srgbClr val="000000"/>
              </a:solidFill>
              <a:miter lim="800000"/>
              <a:headEnd/>
              <a:tailEnd/>
            </a:ln>
            <a:effectLst/>
          </p:spPr>
          <p:txBody>
            <a:bodyPr wrap="none" anchor="ctr"/>
            <a:lstStyle/>
            <a:p>
              <a:endParaRPr lang="en-US" sz="2800" b="1">
                <a:solidFill>
                  <a:schemeClr val="accent2"/>
                </a:solidFill>
              </a:endParaRPr>
            </a:p>
          </p:txBody>
        </p:sp>
        <p:sp>
          <p:nvSpPr>
            <p:cNvPr id="561160" name="Rectangle 8"/>
            <p:cNvSpPr>
              <a:spLocks noChangeArrowheads="1"/>
            </p:cNvSpPr>
            <p:nvPr/>
          </p:nvSpPr>
          <p:spPr bwMode="ltGray">
            <a:xfrm>
              <a:off x="184" y="2432"/>
              <a:ext cx="1848" cy="1210"/>
            </a:xfrm>
            <a:prstGeom prst="rect">
              <a:avLst/>
            </a:prstGeom>
            <a:grpFill/>
            <a:ln w="12700">
              <a:noFill/>
              <a:miter lim="800000"/>
              <a:headEnd/>
              <a:tailEnd/>
            </a:ln>
            <a:effectLst/>
          </p:spPr>
          <p:txBody>
            <a:bodyPr>
              <a:spAutoFit/>
            </a:bodyPr>
            <a:lstStyle/>
            <a:p>
              <a:r>
                <a:rPr lang="en-CA" sz="2000" b="1" u="sng" dirty="0"/>
                <a:t>Role</a:t>
              </a:r>
              <a:r>
                <a:rPr lang="en-CA" sz="2000" b="1" dirty="0"/>
                <a:t>: </a:t>
              </a:r>
              <a:r>
                <a:rPr lang="en-US" sz="2000" b="1" dirty="0"/>
                <a:t>A </a:t>
              </a:r>
              <a:r>
                <a:rPr lang="en-CA" sz="2000" b="1" dirty="0"/>
                <a:t>set of related responsibilities</a:t>
              </a:r>
              <a:r>
                <a:rPr lang="en-US" sz="2000" b="1" dirty="0"/>
                <a:t> that may be </a:t>
              </a:r>
              <a:r>
                <a:rPr lang="en-CA" sz="2000" b="1" dirty="0"/>
                <a:t>assigned to </a:t>
              </a:r>
              <a:r>
                <a:rPr lang="en-US" sz="2000" b="1" dirty="0"/>
                <a:t>an individual or a team in the development organization</a:t>
              </a:r>
              <a:endParaRPr lang="en-US" sz="1800" dirty="0"/>
            </a:p>
          </p:txBody>
        </p:sp>
      </p:grpSp>
      <p:grpSp>
        <p:nvGrpSpPr>
          <p:cNvPr id="3" name="Group 16"/>
          <p:cNvGrpSpPr>
            <a:grpSpLocks/>
          </p:cNvGrpSpPr>
          <p:nvPr/>
        </p:nvGrpSpPr>
        <p:grpSpPr bwMode="auto">
          <a:xfrm>
            <a:off x="6578600" y="977900"/>
            <a:ext cx="2324100" cy="1384300"/>
            <a:chOff x="4144" y="616"/>
            <a:chExt cx="1464" cy="872"/>
          </a:xfrm>
          <a:solidFill>
            <a:schemeClr val="accent6">
              <a:lumMod val="40000"/>
              <a:lumOff val="60000"/>
            </a:schemeClr>
          </a:solidFill>
        </p:grpSpPr>
        <p:sp>
          <p:nvSpPr>
            <p:cNvPr id="561156" name="AutoShape 4"/>
            <p:cNvSpPr>
              <a:spLocks noChangeArrowheads="1"/>
            </p:cNvSpPr>
            <p:nvPr/>
          </p:nvSpPr>
          <p:spPr bwMode="gray">
            <a:xfrm>
              <a:off x="4144" y="616"/>
              <a:ext cx="1464" cy="872"/>
            </a:xfrm>
            <a:prstGeom prst="wedgeRectCallout">
              <a:avLst>
                <a:gd name="adj1" fmla="val -105602"/>
                <a:gd name="adj2" fmla="val 34519"/>
              </a:avLst>
            </a:prstGeom>
            <a:grpFill/>
            <a:ln w="12700">
              <a:solidFill>
                <a:srgbClr val="000000"/>
              </a:solidFill>
              <a:miter lim="800000"/>
              <a:headEnd/>
              <a:tailEnd/>
            </a:ln>
            <a:effectLst/>
          </p:spPr>
          <p:txBody>
            <a:bodyPr wrap="none" anchor="ctr"/>
            <a:lstStyle/>
            <a:p>
              <a:endParaRPr lang="en-US" sz="2800" b="1">
                <a:solidFill>
                  <a:schemeClr val="accent2"/>
                </a:solidFill>
              </a:endParaRPr>
            </a:p>
          </p:txBody>
        </p:sp>
        <p:sp>
          <p:nvSpPr>
            <p:cNvPr id="561161" name="Rectangle 9"/>
            <p:cNvSpPr>
              <a:spLocks noChangeArrowheads="1"/>
            </p:cNvSpPr>
            <p:nvPr/>
          </p:nvSpPr>
          <p:spPr bwMode="gray">
            <a:xfrm>
              <a:off x="4165" y="641"/>
              <a:ext cx="1427" cy="640"/>
            </a:xfrm>
            <a:prstGeom prst="rect">
              <a:avLst/>
            </a:prstGeom>
            <a:grpFill/>
            <a:ln w="12700">
              <a:noFill/>
              <a:miter lim="800000"/>
              <a:headEnd/>
              <a:tailEnd/>
            </a:ln>
            <a:effectLst/>
          </p:spPr>
          <p:txBody>
            <a:bodyPr>
              <a:spAutoFit/>
            </a:bodyPr>
            <a:lstStyle/>
            <a:p>
              <a:r>
                <a:rPr lang="en-CA" sz="2000" b="1" u="sng" dirty="0"/>
                <a:t>Activity</a:t>
              </a:r>
              <a:r>
                <a:rPr lang="en-CA" sz="2000" b="1" dirty="0"/>
                <a:t>: </a:t>
              </a:r>
              <a:r>
                <a:rPr lang="en-US" sz="2000" b="1" dirty="0"/>
                <a:t>A unit of work a </a:t>
              </a:r>
              <a:r>
                <a:rPr lang="en-CA" sz="2000" b="1" dirty="0"/>
                <a:t>R</a:t>
              </a:r>
              <a:r>
                <a:rPr lang="en-US" sz="2000" b="1" dirty="0"/>
                <a:t>ole may be asked to perform</a:t>
              </a:r>
              <a:endParaRPr lang="en-US" sz="1800" dirty="0"/>
            </a:p>
          </p:txBody>
        </p:sp>
      </p:grpSp>
      <p:grpSp>
        <p:nvGrpSpPr>
          <p:cNvPr id="4" name="Group 15"/>
          <p:cNvGrpSpPr>
            <a:grpSpLocks/>
          </p:cNvGrpSpPr>
          <p:nvPr/>
        </p:nvGrpSpPr>
        <p:grpSpPr bwMode="auto">
          <a:xfrm>
            <a:off x="6540500" y="4064000"/>
            <a:ext cx="2451100" cy="1727200"/>
            <a:chOff x="4120" y="2560"/>
            <a:chExt cx="1544" cy="1088"/>
          </a:xfrm>
          <a:solidFill>
            <a:schemeClr val="accent6">
              <a:lumMod val="40000"/>
              <a:lumOff val="60000"/>
            </a:schemeClr>
          </a:solidFill>
        </p:grpSpPr>
        <p:sp>
          <p:nvSpPr>
            <p:cNvPr id="561157" name="AutoShape 5"/>
            <p:cNvSpPr>
              <a:spLocks noChangeArrowheads="1"/>
            </p:cNvSpPr>
            <p:nvPr/>
          </p:nvSpPr>
          <p:spPr bwMode="gray">
            <a:xfrm>
              <a:off x="4120" y="2560"/>
              <a:ext cx="1544" cy="1088"/>
            </a:xfrm>
            <a:prstGeom prst="wedgeRectCallout">
              <a:avLst>
                <a:gd name="adj1" fmla="val -100324"/>
                <a:gd name="adj2" fmla="val -58546"/>
              </a:avLst>
            </a:prstGeom>
            <a:grpFill/>
            <a:ln w="12700">
              <a:solidFill>
                <a:srgbClr val="000000"/>
              </a:solidFill>
              <a:miter lim="800000"/>
              <a:headEnd/>
              <a:tailEnd/>
            </a:ln>
            <a:effectLst/>
          </p:spPr>
          <p:txBody>
            <a:bodyPr wrap="none" anchor="ctr"/>
            <a:lstStyle/>
            <a:p>
              <a:endParaRPr lang="en-US" sz="2800" b="1">
                <a:solidFill>
                  <a:schemeClr val="accent2"/>
                </a:solidFill>
              </a:endParaRPr>
            </a:p>
          </p:txBody>
        </p:sp>
        <p:sp>
          <p:nvSpPr>
            <p:cNvPr id="561162" name="Rectangle 10"/>
            <p:cNvSpPr>
              <a:spLocks noChangeArrowheads="1"/>
            </p:cNvSpPr>
            <p:nvPr/>
          </p:nvSpPr>
          <p:spPr bwMode="ltGray">
            <a:xfrm>
              <a:off x="4163" y="2594"/>
              <a:ext cx="1453" cy="1018"/>
            </a:xfrm>
            <a:prstGeom prst="rect">
              <a:avLst/>
            </a:prstGeom>
            <a:grpFill/>
            <a:ln w="12700">
              <a:noFill/>
              <a:miter lim="800000"/>
              <a:headEnd/>
              <a:tailEnd/>
            </a:ln>
            <a:effectLst/>
          </p:spPr>
          <p:txBody>
            <a:bodyPr>
              <a:spAutoFit/>
            </a:bodyPr>
            <a:lstStyle/>
            <a:p>
              <a:r>
                <a:rPr lang="en-CA" sz="2000" b="1" u="sng" dirty="0" err="1"/>
                <a:t>Artifact</a:t>
              </a:r>
              <a:r>
                <a:rPr lang="en-CA" sz="2000" b="1" dirty="0"/>
                <a:t>: </a:t>
              </a:r>
              <a:r>
                <a:rPr lang="en-US" sz="2000" b="1" dirty="0"/>
                <a:t>A piece of information that is produced, modified, or used by a</a:t>
              </a:r>
              <a:r>
                <a:rPr lang="en-CA" sz="2000" b="1" dirty="0"/>
                <a:t>n Activity</a:t>
              </a:r>
              <a:endParaRPr lang="en-US" sz="1800" dirty="0"/>
            </a:p>
          </p:txBody>
        </p:sp>
      </p:grpSp>
      <p:sp>
        <p:nvSpPr>
          <p:cNvPr id="13" name="Date Placeholder 12"/>
          <p:cNvSpPr>
            <a:spLocks noGrp="1"/>
          </p:cNvSpPr>
          <p:nvPr>
            <p:ph type="dt" sz="half" idx="10"/>
          </p:nvPr>
        </p:nvSpPr>
        <p:spPr/>
        <p:txBody>
          <a:bodyPr/>
          <a:lstStyle/>
          <a:p>
            <a:fld id="{FA61BBF3-5465-4C22-8383-79360560A2CE}" type="datetime1">
              <a:rPr lang="en-US" smtClean="0"/>
              <a:pPr/>
              <a:t>11/15/2009</a:t>
            </a:fld>
            <a:endParaRPr lang="en-US"/>
          </a:p>
        </p:txBody>
      </p:sp>
      <p:sp>
        <p:nvSpPr>
          <p:cNvPr id="14" name="Slide Number Placeholder 13"/>
          <p:cNvSpPr>
            <a:spLocks noGrp="1"/>
          </p:cNvSpPr>
          <p:nvPr>
            <p:ph type="sldNum" sz="quarter" idx="12"/>
          </p:nvPr>
        </p:nvSpPr>
        <p:spPr/>
        <p:txBody>
          <a:bodyPr/>
          <a:lstStyle/>
          <a:p>
            <a:fld id="{10369235-5C97-4BA1-B44C-A5DF7822806F}" type="slidenum">
              <a:rPr lang="en-US" smtClean="0"/>
              <a:pPr/>
              <a:t>17</a:t>
            </a:fld>
            <a:endParaRPr lang="en-US"/>
          </a:p>
        </p:txBody>
      </p:sp>
      <p:sp>
        <p:nvSpPr>
          <p:cNvPr id="15" name="Footer Placeholder 1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nodeType="afterEffect">
                                  <p:stCondLst>
                                    <p:cond delay="200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ChangeArrowheads="1"/>
          </p:cNvSpPr>
          <p:nvPr/>
        </p:nvSpPr>
        <p:spPr bwMode="auto">
          <a:xfrm>
            <a:off x="749300" y="1322388"/>
            <a:ext cx="1330325" cy="2982912"/>
          </a:xfrm>
          <a:prstGeom prst="rect">
            <a:avLst/>
          </a:prstGeom>
          <a:solidFill>
            <a:srgbClr val="FFFF66"/>
          </a:solidFill>
          <a:ln w="9525">
            <a:noFill/>
            <a:miter lim="800000"/>
            <a:headEnd/>
            <a:tailEnd/>
          </a:ln>
        </p:spPr>
        <p:txBody>
          <a:bodyPr/>
          <a:lstStyle/>
          <a:p>
            <a:endParaRPr lang="en-US"/>
          </a:p>
        </p:txBody>
      </p:sp>
      <p:sp>
        <p:nvSpPr>
          <p:cNvPr id="557059" name="Text Box 3"/>
          <p:cNvSpPr txBox="1">
            <a:spLocks noChangeArrowheads="1"/>
          </p:cNvSpPr>
          <p:nvPr/>
        </p:nvSpPr>
        <p:spPr bwMode="auto">
          <a:xfrm>
            <a:off x="774700" y="1409700"/>
            <a:ext cx="1308100" cy="2836863"/>
          </a:xfrm>
          <a:prstGeom prst="rect">
            <a:avLst/>
          </a:prstGeom>
          <a:noFill/>
          <a:ln w="12700">
            <a:noFill/>
            <a:miter lim="800000"/>
            <a:headEnd type="none" w="sm" len="sm"/>
            <a:tailEnd type="none" w="lg" len="lg"/>
          </a:ln>
          <a:effectLst/>
        </p:spPr>
        <p:txBody>
          <a:bodyPr>
            <a:spAutoFit/>
          </a:bodyPr>
          <a:lstStyle/>
          <a:p>
            <a:r>
              <a:rPr lang="en-US" sz="2000" dirty="0"/>
              <a:t>Resource</a:t>
            </a:r>
          </a:p>
          <a:p>
            <a:endParaRPr lang="en-US" sz="2000" dirty="0"/>
          </a:p>
          <a:p>
            <a:pPr>
              <a:lnSpc>
                <a:spcPct val="140000"/>
              </a:lnSpc>
            </a:pPr>
            <a:r>
              <a:rPr lang="en-CA" sz="2000" dirty="0"/>
              <a:t>  </a:t>
            </a:r>
            <a:r>
              <a:rPr lang="en-US" sz="2000" dirty="0"/>
              <a:t>Paul</a:t>
            </a:r>
          </a:p>
          <a:p>
            <a:pPr>
              <a:lnSpc>
                <a:spcPct val="140000"/>
              </a:lnSpc>
            </a:pPr>
            <a:r>
              <a:rPr lang="en-CA" sz="2000" dirty="0"/>
              <a:t>  </a:t>
            </a:r>
            <a:r>
              <a:rPr lang="en-US" sz="2000" dirty="0"/>
              <a:t>Mary</a:t>
            </a:r>
          </a:p>
          <a:p>
            <a:pPr>
              <a:lnSpc>
                <a:spcPct val="140000"/>
              </a:lnSpc>
            </a:pPr>
            <a:r>
              <a:rPr lang="en-CA" sz="2000" dirty="0"/>
              <a:t>  </a:t>
            </a:r>
            <a:r>
              <a:rPr lang="en-US" sz="2000" dirty="0"/>
              <a:t>Joe</a:t>
            </a:r>
          </a:p>
          <a:p>
            <a:pPr>
              <a:lnSpc>
                <a:spcPct val="140000"/>
              </a:lnSpc>
            </a:pPr>
            <a:r>
              <a:rPr lang="en-CA" sz="2000" dirty="0"/>
              <a:t>  </a:t>
            </a:r>
            <a:r>
              <a:rPr lang="en-US" sz="2000" dirty="0"/>
              <a:t>Sylvia</a:t>
            </a:r>
          </a:p>
          <a:p>
            <a:pPr>
              <a:lnSpc>
                <a:spcPct val="140000"/>
              </a:lnSpc>
            </a:pPr>
            <a:r>
              <a:rPr lang="en-CA" sz="2000" dirty="0"/>
              <a:t>  Jane</a:t>
            </a:r>
            <a:endParaRPr lang="en-US" sz="1100" dirty="0"/>
          </a:p>
        </p:txBody>
      </p:sp>
      <p:sp>
        <p:nvSpPr>
          <p:cNvPr id="557060" name="Rectangle 4"/>
          <p:cNvSpPr>
            <a:spLocks noGrp="1" noChangeArrowheads="1"/>
          </p:cNvSpPr>
          <p:nvPr>
            <p:ph type="title"/>
          </p:nvPr>
        </p:nvSpPr>
        <p:spPr/>
        <p:txBody>
          <a:bodyPr>
            <a:normAutofit fontScale="90000"/>
          </a:bodyPr>
          <a:lstStyle/>
          <a:p>
            <a:r>
              <a:rPr lang="en-US"/>
              <a:t>Roles Are Used for Resource Planning</a:t>
            </a:r>
          </a:p>
        </p:txBody>
      </p:sp>
      <p:sp>
        <p:nvSpPr>
          <p:cNvPr id="557061" name="Rectangle 5"/>
          <p:cNvSpPr>
            <a:spLocks noChangeArrowheads="1"/>
          </p:cNvSpPr>
          <p:nvPr/>
        </p:nvSpPr>
        <p:spPr bwMode="auto">
          <a:xfrm>
            <a:off x="2730500" y="1333500"/>
            <a:ext cx="5740400" cy="3119438"/>
          </a:xfrm>
          <a:prstGeom prst="rect">
            <a:avLst/>
          </a:prstGeom>
          <a:solidFill>
            <a:srgbClr val="FFFF66"/>
          </a:solidFill>
          <a:ln w="9525">
            <a:noFill/>
            <a:miter lim="800000"/>
            <a:headEnd/>
            <a:tailEnd/>
          </a:ln>
        </p:spPr>
        <p:txBody>
          <a:bodyPr/>
          <a:lstStyle/>
          <a:p>
            <a:endParaRPr lang="en-US"/>
          </a:p>
        </p:txBody>
      </p:sp>
      <p:grpSp>
        <p:nvGrpSpPr>
          <p:cNvPr id="2" name="Group 6"/>
          <p:cNvGrpSpPr>
            <a:grpSpLocks/>
          </p:cNvGrpSpPr>
          <p:nvPr/>
        </p:nvGrpSpPr>
        <p:grpSpPr bwMode="auto">
          <a:xfrm>
            <a:off x="3683000" y="1409700"/>
            <a:ext cx="368300" cy="495300"/>
            <a:chOff x="2677" y="898"/>
            <a:chExt cx="232" cy="312"/>
          </a:xfrm>
        </p:grpSpPr>
        <p:sp>
          <p:nvSpPr>
            <p:cNvPr id="557063" name="Freeform 7"/>
            <p:cNvSpPr>
              <a:spLocks/>
            </p:cNvSpPr>
            <p:nvPr/>
          </p:nvSpPr>
          <p:spPr bwMode="auto">
            <a:xfrm>
              <a:off x="2771" y="912"/>
              <a:ext cx="107" cy="109"/>
            </a:xfrm>
            <a:custGeom>
              <a:avLst/>
              <a:gdLst/>
              <a:ahLst/>
              <a:cxnLst>
                <a:cxn ang="0">
                  <a:pos x="59" y="0"/>
                </a:cxn>
                <a:cxn ang="0">
                  <a:pos x="67" y="2"/>
                </a:cxn>
                <a:cxn ang="0">
                  <a:pos x="74" y="4"/>
                </a:cxn>
                <a:cxn ang="0">
                  <a:pos x="82" y="7"/>
                </a:cxn>
                <a:cxn ang="0">
                  <a:pos x="88" y="11"/>
                </a:cxn>
                <a:cxn ang="0">
                  <a:pos x="94" y="17"/>
                </a:cxn>
                <a:cxn ang="0">
                  <a:pos x="97" y="23"/>
                </a:cxn>
                <a:cxn ang="0">
                  <a:pos x="101" y="30"/>
                </a:cxn>
                <a:cxn ang="0">
                  <a:pos x="105" y="38"/>
                </a:cxn>
                <a:cxn ang="0">
                  <a:pos x="107" y="46"/>
                </a:cxn>
                <a:cxn ang="0">
                  <a:pos x="107" y="53"/>
                </a:cxn>
                <a:cxn ang="0">
                  <a:pos x="107" y="63"/>
                </a:cxn>
                <a:cxn ang="0">
                  <a:pos x="105" y="71"/>
                </a:cxn>
                <a:cxn ang="0">
                  <a:pos x="101" y="76"/>
                </a:cxn>
                <a:cxn ang="0">
                  <a:pos x="97" y="84"/>
                </a:cxn>
                <a:cxn ang="0">
                  <a:pos x="94" y="90"/>
                </a:cxn>
                <a:cxn ang="0">
                  <a:pos x="88" y="95"/>
                </a:cxn>
                <a:cxn ang="0">
                  <a:pos x="82" y="99"/>
                </a:cxn>
                <a:cxn ang="0">
                  <a:pos x="74" y="103"/>
                </a:cxn>
                <a:cxn ang="0">
                  <a:pos x="67" y="107"/>
                </a:cxn>
                <a:cxn ang="0">
                  <a:pos x="59" y="107"/>
                </a:cxn>
                <a:cxn ang="0">
                  <a:pos x="50" y="107"/>
                </a:cxn>
                <a:cxn ang="0">
                  <a:pos x="42" y="107"/>
                </a:cxn>
                <a:cxn ang="0">
                  <a:pos x="34" y="105"/>
                </a:cxn>
                <a:cxn ang="0">
                  <a:pos x="27" y="101"/>
                </a:cxn>
                <a:cxn ang="0">
                  <a:pos x="21" y="97"/>
                </a:cxn>
                <a:cxn ang="0">
                  <a:pos x="15" y="92"/>
                </a:cxn>
                <a:cxn ang="0">
                  <a:pos x="9" y="86"/>
                </a:cxn>
                <a:cxn ang="0">
                  <a:pos x="6" y="80"/>
                </a:cxn>
                <a:cxn ang="0">
                  <a:pos x="2" y="73"/>
                </a:cxn>
                <a:cxn ang="0">
                  <a:pos x="0" y="65"/>
                </a:cxn>
                <a:cxn ang="0">
                  <a:pos x="0" y="57"/>
                </a:cxn>
                <a:cxn ang="0">
                  <a:pos x="0" y="48"/>
                </a:cxn>
                <a:cxn ang="0">
                  <a:pos x="2" y="40"/>
                </a:cxn>
                <a:cxn ang="0">
                  <a:pos x="4" y="32"/>
                </a:cxn>
                <a:cxn ang="0">
                  <a:pos x="7" y="27"/>
                </a:cxn>
                <a:cxn ang="0">
                  <a:pos x="11" y="19"/>
                </a:cxn>
                <a:cxn ang="0">
                  <a:pos x="17" y="13"/>
                </a:cxn>
                <a:cxn ang="0">
                  <a:pos x="23" y="9"/>
                </a:cxn>
                <a:cxn ang="0">
                  <a:pos x="30" y="6"/>
                </a:cxn>
                <a:cxn ang="0">
                  <a:pos x="38" y="2"/>
                </a:cxn>
                <a:cxn ang="0">
                  <a:pos x="46" y="0"/>
                </a:cxn>
                <a:cxn ang="0">
                  <a:pos x="53" y="0"/>
                </a:cxn>
              </a:cxnLst>
              <a:rect l="0" t="0" r="r" b="b"/>
              <a:pathLst>
                <a:path w="107" h="109">
                  <a:moveTo>
                    <a:pt x="53" y="0"/>
                  </a:moveTo>
                  <a:lnTo>
                    <a:pt x="55" y="0"/>
                  </a:lnTo>
                  <a:lnTo>
                    <a:pt x="59" y="0"/>
                  </a:lnTo>
                  <a:lnTo>
                    <a:pt x="61" y="0"/>
                  </a:lnTo>
                  <a:lnTo>
                    <a:pt x="65" y="2"/>
                  </a:lnTo>
                  <a:lnTo>
                    <a:pt x="67" y="2"/>
                  </a:lnTo>
                  <a:lnTo>
                    <a:pt x="69" y="2"/>
                  </a:lnTo>
                  <a:lnTo>
                    <a:pt x="73" y="4"/>
                  </a:lnTo>
                  <a:lnTo>
                    <a:pt x="74" y="4"/>
                  </a:lnTo>
                  <a:lnTo>
                    <a:pt x="76" y="6"/>
                  </a:lnTo>
                  <a:lnTo>
                    <a:pt x="78" y="6"/>
                  </a:lnTo>
                  <a:lnTo>
                    <a:pt x="82" y="7"/>
                  </a:lnTo>
                  <a:lnTo>
                    <a:pt x="84" y="9"/>
                  </a:lnTo>
                  <a:lnTo>
                    <a:pt x="86" y="11"/>
                  </a:lnTo>
                  <a:lnTo>
                    <a:pt x="88" y="11"/>
                  </a:lnTo>
                  <a:lnTo>
                    <a:pt x="90" y="13"/>
                  </a:lnTo>
                  <a:lnTo>
                    <a:pt x="92" y="15"/>
                  </a:lnTo>
                  <a:lnTo>
                    <a:pt x="94" y="17"/>
                  </a:lnTo>
                  <a:lnTo>
                    <a:pt x="96" y="19"/>
                  </a:lnTo>
                  <a:lnTo>
                    <a:pt x="97" y="21"/>
                  </a:lnTo>
                  <a:lnTo>
                    <a:pt x="97" y="23"/>
                  </a:lnTo>
                  <a:lnTo>
                    <a:pt x="99" y="27"/>
                  </a:lnTo>
                  <a:lnTo>
                    <a:pt x="101" y="29"/>
                  </a:lnTo>
                  <a:lnTo>
                    <a:pt x="101" y="30"/>
                  </a:lnTo>
                  <a:lnTo>
                    <a:pt x="103" y="32"/>
                  </a:lnTo>
                  <a:lnTo>
                    <a:pt x="103" y="36"/>
                  </a:lnTo>
                  <a:lnTo>
                    <a:pt x="105" y="38"/>
                  </a:lnTo>
                  <a:lnTo>
                    <a:pt x="105" y="40"/>
                  </a:lnTo>
                  <a:lnTo>
                    <a:pt x="107" y="44"/>
                  </a:lnTo>
                  <a:lnTo>
                    <a:pt x="107" y="46"/>
                  </a:lnTo>
                  <a:lnTo>
                    <a:pt x="107" y="48"/>
                  </a:lnTo>
                  <a:lnTo>
                    <a:pt x="107" y="51"/>
                  </a:lnTo>
                  <a:lnTo>
                    <a:pt x="107" y="53"/>
                  </a:lnTo>
                  <a:lnTo>
                    <a:pt x="107" y="57"/>
                  </a:lnTo>
                  <a:lnTo>
                    <a:pt x="107" y="59"/>
                  </a:lnTo>
                  <a:lnTo>
                    <a:pt x="107" y="63"/>
                  </a:lnTo>
                  <a:lnTo>
                    <a:pt x="107" y="65"/>
                  </a:lnTo>
                  <a:lnTo>
                    <a:pt x="105" y="67"/>
                  </a:lnTo>
                  <a:lnTo>
                    <a:pt x="105" y="71"/>
                  </a:lnTo>
                  <a:lnTo>
                    <a:pt x="103" y="73"/>
                  </a:lnTo>
                  <a:lnTo>
                    <a:pt x="103" y="74"/>
                  </a:lnTo>
                  <a:lnTo>
                    <a:pt x="101" y="76"/>
                  </a:lnTo>
                  <a:lnTo>
                    <a:pt x="101" y="80"/>
                  </a:lnTo>
                  <a:lnTo>
                    <a:pt x="99" y="82"/>
                  </a:lnTo>
                  <a:lnTo>
                    <a:pt x="97" y="84"/>
                  </a:lnTo>
                  <a:lnTo>
                    <a:pt x="97" y="86"/>
                  </a:lnTo>
                  <a:lnTo>
                    <a:pt x="96" y="88"/>
                  </a:lnTo>
                  <a:lnTo>
                    <a:pt x="94" y="90"/>
                  </a:lnTo>
                  <a:lnTo>
                    <a:pt x="92" y="92"/>
                  </a:lnTo>
                  <a:lnTo>
                    <a:pt x="90" y="94"/>
                  </a:lnTo>
                  <a:lnTo>
                    <a:pt x="88" y="95"/>
                  </a:lnTo>
                  <a:lnTo>
                    <a:pt x="86" y="97"/>
                  </a:lnTo>
                  <a:lnTo>
                    <a:pt x="84" y="99"/>
                  </a:lnTo>
                  <a:lnTo>
                    <a:pt x="82" y="99"/>
                  </a:lnTo>
                  <a:lnTo>
                    <a:pt x="78" y="101"/>
                  </a:lnTo>
                  <a:lnTo>
                    <a:pt x="76" y="103"/>
                  </a:lnTo>
                  <a:lnTo>
                    <a:pt x="74" y="103"/>
                  </a:lnTo>
                  <a:lnTo>
                    <a:pt x="73" y="105"/>
                  </a:lnTo>
                  <a:lnTo>
                    <a:pt x="69" y="105"/>
                  </a:lnTo>
                  <a:lnTo>
                    <a:pt x="67" y="107"/>
                  </a:lnTo>
                  <a:lnTo>
                    <a:pt x="65" y="107"/>
                  </a:lnTo>
                  <a:lnTo>
                    <a:pt x="61" y="107"/>
                  </a:lnTo>
                  <a:lnTo>
                    <a:pt x="59" y="107"/>
                  </a:lnTo>
                  <a:lnTo>
                    <a:pt x="55" y="107"/>
                  </a:lnTo>
                  <a:lnTo>
                    <a:pt x="53" y="109"/>
                  </a:lnTo>
                  <a:lnTo>
                    <a:pt x="50" y="107"/>
                  </a:lnTo>
                  <a:lnTo>
                    <a:pt x="48" y="107"/>
                  </a:lnTo>
                  <a:lnTo>
                    <a:pt x="46" y="107"/>
                  </a:lnTo>
                  <a:lnTo>
                    <a:pt x="42" y="107"/>
                  </a:lnTo>
                  <a:lnTo>
                    <a:pt x="40" y="107"/>
                  </a:lnTo>
                  <a:lnTo>
                    <a:pt x="38" y="105"/>
                  </a:lnTo>
                  <a:lnTo>
                    <a:pt x="34" y="105"/>
                  </a:lnTo>
                  <a:lnTo>
                    <a:pt x="32" y="103"/>
                  </a:lnTo>
                  <a:lnTo>
                    <a:pt x="30" y="103"/>
                  </a:lnTo>
                  <a:lnTo>
                    <a:pt x="27" y="101"/>
                  </a:lnTo>
                  <a:lnTo>
                    <a:pt x="25" y="99"/>
                  </a:lnTo>
                  <a:lnTo>
                    <a:pt x="23" y="99"/>
                  </a:lnTo>
                  <a:lnTo>
                    <a:pt x="21" y="97"/>
                  </a:lnTo>
                  <a:lnTo>
                    <a:pt x="19" y="95"/>
                  </a:lnTo>
                  <a:lnTo>
                    <a:pt x="17" y="94"/>
                  </a:lnTo>
                  <a:lnTo>
                    <a:pt x="15" y="92"/>
                  </a:lnTo>
                  <a:lnTo>
                    <a:pt x="13" y="90"/>
                  </a:lnTo>
                  <a:lnTo>
                    <a:pt x="11" y="88"/>
                  </a:lnTo>
                  <a:lnTo>
                    <a:pt x="9" y="86"/>
                  </a:lnTo>
                  <a:lnTo>
                    <a:pt x="9" y="84"/>
                  </a:lnTo>
                  <a:lnTo>
                    <a:pt x="7" y="82"/>
                  </a:lnTo>
                  <a:lnTo>
                    <a:pt x="6" y="80"/>
                  </a:lnTo>
                  <a:lnTo>
                    <a:pt x="4" y="76"/>
                  </a:lnTo>
                  <a:lnTo>
                    <a:pt x="4" y="74"/>
                  </a:lnTo>
                  <a:lnTo>
                    <a:pt x="2" y="73"/>
                  </a:lnTo>
                  <a:lnTo>
                    <a:pt x="2" y="71"/>
                  </a:lnTo>
                  <a:lnTo>
                    <a:pt x="2" y="67"/>
                  </a:lnTo>
                  <a:lnTo>
                    <a:pt x="0" y="65"/>
                  </a:lnTo>
                  <a:lnTo>
                    <a:pt x="0" y="63"/>
                  </a:lnTo>
                  <a:lnTo>
                    <a:pt x="0" y="59"/>
                  </a:lnTo>
                  <a:lnTo>
                    <a:pt x="0" y="57"/>
                  </a:lnTo>
                  <a:lnTo>
                    <a:pt x="0" y="53"/>
                  </a:lnTo>
                  <a:lnTo>
                    <a:pt x="0" y="51"/>
                  </a:lnTo>
                  <a:lnTo>
                    <a:pt x="0" y="48"/>
                  </a:lnTo>
                  <a:lnTo>
                    <a:pt x="0" y="46"/>
                  </a:lnTo>
                  <a:lnTo>
                    <a:pt x="0" y="44"/>
                  </a:lnTo>
                  <a:lnTo>
                    <a:pt x="2" y="40"/>
                  </a:lnTo>
                  <a:lnTo>
                    <a:pt x="2" y="38"/>
                  </a:lnTo>
                  <a:lnTo>
                    <a:pt x="2" y="36"/>
                  </a:lnTo>
                  <a:lnTo>
                    <a:pt x="4" y="32"/>
                  </a:lnTo>
                  <a:lnTo>
                    <a:pt x="4" y="30"/>
                  </a:lnTo>
                  <a:lnTo>
                    <a:pt x="6" y="29"/>
                  </a:lnTo>
                  <a:lnTo>
                    <a:pt x="7" y="27"/>
                  </a:lnTo>
                  <a:lnTo>
                    <a:pt x="9" y="23"/>
                  </a:lnTo>
                  <a:lnTo>
                    <a:pt x="9" y="21"/>
                  </a:lnTo>
                  <a:lnTo>
                    <a:pt x="11" y="19"/>
                  </a:lnTo>
                  <a:lnTo>
                    <a:pt x="13" y="17"/>
                  </a:lnTo>
                  <a:lnTo>
                    <a:pt x="15" y="15"/>
                  </a:lnTo>
                  <a:lnTo>
                    <a:pt x="17" y="13"/>
                  </a:lnTo>
                  <a:lnTo>
                    <a:pt x="19" y="11"/>
                  </a:lnTo>
                  <a:lnTo>
                    <a:pt x="21" y="11"/>
                  </a:lnTo>
                  <a:lnTo>
                    <a:pt x="23" y="9"/>
                  </a:lnTo>
                  <a:lnTo>
                    <a:pt x="25" y="7"/>
                  </a:lnTo>
                  <a:lnTo>
                    <a:pt x="27" y="6"/>
                  </a:lnTo>
                  <a:lnTo>
                    <a:pt x="30" y="6"/>
                  </a:lnTo>
                  <a:lnTo>
                    <a:pt x="32" y="4"/>
                  </a:lnTo>
                  <a:lnTo>
                    <a:pt x="34" y="4"/>
                  </a:lnTo>
                  <a:lnTo>
                    <a:pt x="38" y="2"/>
                  </a:lnTo>
                  <a:lnTo>
                    <a:pt x="40" y="2"/>
                  </a:lnTo>
                  <a:lnTo>
                    <a:pt x="42" y="2"/>
                  </a:lnTo>
                  <a:lnTo>
                    <a:pt x="46" y="0"/>
                  </a:lnTo>
                  <a:lnTo>
                    <a:pt x="48" y="0"/>
                  </a:lnTo>
                  <a:lnTo>
                    <a:pt x="50" y="0"/>
                  </a:lnTo>
                  <a:lnTo>
                    <a:pt x="53" y="0"/>
                  </a:lnTo>
                  <a:close/>
                </a:path>
              </a:pathLst>
            </a:custGeom>
            <a:solidFill>
              <a:srgbClr val="B2B2B2"/>
            </a:solidFill>
            <a:ln w="9525">
              <a:noFill/>
              <a:round/>
              <a:headEnd/>
              <a:tailEnd/>
            </a:ln>
          </p:spPr>
          <p:txBody>
            <a:bodyPr/>
            <a:lstStyle/>
            <a:p>
              <a:endParaRPr lang="en-US"/>
            </a:p>
          </p:txBody>
        </p:sp>
        <p:sp>
          <p:nvSpPr>
            <p:cNvPr id="557064" name="Freeform 8"/>
            <p:cNvSpPr>
              <a:spLocks/>
            </p:cNvSpPr>
            <p:nvPr/>
          </p:nvSpPr>
          <p:spPr bwMode="auto">
            <a:xfrm>
              <a:off x="2771" y="912"/>
              <a:ext cx="107" cy="109"/>
            </a:xfrm>
            <a:custGeom>
              <a:avLst/>
              <a:gdLst/>
              <a:ahLst/>
              <a:cxnLst>
                <a:cxn ang="0">
                  <a:pos x="53" y="0"/>
                </a:cxn>
                <a:cxn ang="0">
                  <a:pos x="74" y="4"/>
                </a:cxn>
                <a:cxn ang="0">
                  <a:pos x="92" y="15"/>
                </a:cxn>
                <a:cxn ang="0">
                  <a:pos x="103" y="32"/>
                </a:cxn>
                <a:cxn ang="0">
                  <a:pos x="107" y="53"/>
                </a:cxn>
                <a:cxn ang="0">
                  <a:pos x="103" y="74"/>
                </a:cxn>
                <a:cxn ang="0">
                  <a:pos x="92" y="92"/>
                </a:cxn>
                <a:cxn ang="0">
                  <a:pos x="74" y="103"/>
                </a:cxn>
                <a:cxn ang="0">
                  <a:pos x="53" y="109"/>
                </a:cxn>
                <a:cxn ang="0">
                  <a:pos x="32" y="103"/>
                </a:cxn>
                <a:cxn ang="0">
                  <a:pos x="15" y="92"/>
                </a:cxn>
                <a:cxn ang="0">
                  <a:pos x="4" y="74"/>
                </a:cxn>
                <a:cxn ang="0">
                  <a:pos x="0" y="53"/>
                </a:cxn>
                <a:cxn ang="0">
                  <a:pos x="4" y="32"/>
                </a:cxn>
                <a:cxn ang="0">
                  <a:pos x="15" y="15"/>
                </a:cxn>
                <a:cxn ang="0">
                  <a:pos x="32" y="4"/>
                </a:cxn>
                <a:cxn ang="0">
                  <a:pos x="53" y="0"/>
                </a:cxn>
              </a:cxnLst>
              <a:rect l="0" t="0" r="r" b="b"/>
              <a:pathLst>
                <a:path w="107" h="109">
                  <a:moveTo>
                    <a:pt x="53" y="0"/>
                  </a:moveTo>
                  <a:lnTo>
                    <a:pt x="74" y="4"/>
                  </a:lnTo>
                  <a:lnTo>
                    <a:pt x="92" y="15"/>
                  </a:lnTo>
                  <a:lnTo>
                    <a:pt x="103" y="32"/>
                  </a:lnTo>
                  <a:lnTo>
                    <a:pt x="107" y="53"/>
                  </a:lnTo>
                  <a:lnTo>
                    <a:pt x="103" y="74"/>
                  </a:lnTo>
                  <a:lnTo>
                    <a:pt x="92" y="92"/>
                  </a:lnTo>
                  <a:lnTo>
                    <a:pt x="74" y="103"/>
                  </a:lnTo>
                  <a:lnTo>
                    <a:pt x="53" y="109"/>
                  </a:lnTo>
                  <a:lnTo>
                    <a:pt x="32" y="103"/>
                  </a:lnTo>
                  <a:lnTo>
                    <a:pt x="15" y="92"/>
                  </a:lnTo>
                  <a:lnTo>
                    <a:pt x="4" y="74"/>
                  </a:lnTo>
                  <a:lnTo>
                    <a:pt x="0" y="53"/>
                  </a:lnTo>
                  <a:lnTo>
                    <a:pt x="4" y="32"/>
                  </a:lnTo>
                  <a:lnTo>
                    <a:pt x="15" y="15"/>
                  </a:lnTo>
                  <a:lnTo>
                    <a:pt x="32" y="4"/>
                  </a:lnTo>
                  <a:lnTo>
                    <a:pt x="53" y="0"/>
                  </a:lnTo>
                </a:path>
              </a:pathLst>
            </a:custGeom>
            <a:noFill/>
            <a:ln w="0">
              <a:solidFill>
                <a:srgbClr val="CCCCCC"/>
              </a:solidFill>
              <a:prstDash val="solid"/>
              <a:round/>
              <a:headEnd/>
              <a:tailEnd/>
            </a:ln>
          </p:spPr>
          <p:txBody>
            <a:bodyPr/>
            <a:lstStyle/>
            <a:p>
              <a:endParaRPr lang="en-US"/>
            </a:p>
          </p:txBody>
        </p:sp>
        <p:sp>
          <p:nvSpPr>
            <p:cNvPr id="557065" name="Freeform 9"/>
            <p:cNvSpPr>
              <a:spLocks/>
            </p:cNvSpPr>
            <p:nvPr/>
          </p:nvSpPr>
          <p:spPr bwMode="auto">
            <a:xfrm>
              <a:off x="2696" y="1044"/>
              <a:ext cx="213" cy="166"/>
            </a:xfrm>
            <a:custGeom>
              <a:avLst/>
              <a:gdLst/>
              <a:ahLst/>
              <a:cxnLst>
                <a:cxn ang="0">
                  <a:pos x="54" y="0"/>
                </a:cxn>
                <a:cxn ang="0">
                  <a:pos x="213" y="0"/>
                </a:cxn>
                <a:cxn ang="0">
                  <a:pos x="159" y="166"/>
                </a:cxn>
                <a:cxn ang="0">
                  <a:pos x="0" y="166"/>
                </a:cxn>
                <a:cxn ang="0">
                  <a:pos x="54" y="0"/>
                </a:cxn>
              </a:cxnLst>
              <a:rect l="0" t="0" r="r" b="b"/>
              <a:pathLst>
                <a:path w="213" h="166">
                  <a:moveTo>
                    <a:pt x="54" y="0"/>
                  </a:moveTo>
                  <a:lnTo>
                    <a:pt x="213" y="0"/>
                  </a:lnTo>
                  <a:lnTo>
                    <a:pt x="159" y="166"/>
                  </a:lnTo>
                  <a:lnTo>
                    <a:pt x="0" y="166"/>
                  </a:lnTo>
                  <a:lnTo>
                    <a:pt x="54" y="0"/>
                  </a:lnTo>
                  <a:close/>
                </a:path>
              </a:pathLst>
            </a:custGeom>
            <a:solidFill>
              <a:srgbClr val="B2B2B2"/>
            </a:solidFill>
            <a:ln w="9525">
              <a:noFill/>
              <a:round/>
              <a:headEnd/>
              <a:tailEnd/>
            </a:ln>
          </p:spPr>
          <p:txBody>
            <a:bodyPr/>
            <a:lstStyle/>
            <a:p>
              <a:endParaRPr lang="en-US"/>
            </a:p>
          </p:txBody>
        </p:sp>
        <p:sp>
          <p:nvSpPr>
            <p:cNvPr id="557066" name="Freeform 10"/>
            <p:cNvSpPr>
              <a:spLocks/>
            </p:cNvSpPr>
            <p:nvPr/>
          </p:nvSpPr>
          <p:spPr bwMode="auto">
            <a:xfrm>
              <a:off x="2696" y="1044"/>
              <a:ext cx="213" cy="166"/>
            </a:xfrm>
            <a:custGeom>
              <a:avLst/>
              <a:gdLst/>
              <a:ahLst/>
              <a:cxnLst>
                <a:cxn ang="0">
                  <a:pos x="54" y="0"/>
                </a:cxn>
                <a:cxn ang="0">
                  <a:pos x="213" y="0"/>
                </a:cxn>
                <a:cxn ang="0">
                  <a:pos x="159" y="166"/>
                </a:cxn>
                <a:cxn ang="0">
                  <a:pos x="0" y="166"/>
                </a:cxn>
                <a:cxn ang="0">
                  <a:pos x="54" y="0"/>
                </a:cxn>
              </a:cxnLst>
              <a:rect l="0" t="0" r="r" b="b"/>
              <a:pathLst>
                <a:path w="213" h="166">
                  <a:moveTo>
                    <a:pt x="54" y="0"/>
                  </a:moveTo>
                  <a:lnTo>
                    <a:pt x="213" y="0"/>
                  </a:lnTo>
                  <a:lnTo>
                    <a:pt x="159" y="166"/>
                  </a:lnTo>
                  <a:lnTo>
                    <a:pt x="0" y="166"/>
                  </a:lnTo>
                  <a:lnTo>
                    <a:pt x="54" y="0"/>
                  </a:lnTo>
                </a:path>
              </a:pathLst>
            </a:custGeom>
            <a:noFill/>
            <a:ln w="0">
              <a:solidFill>
                <a:srgbClr val="CCCCCC"/>
              </a:solidFill>
              <a:prstDash val="solid"/>
              <a:round/>
              <a:headEnd/>
              <a:tailEnd/>
            </a:ln>
          </p:spPr>
          <p:txBody>
            <a:bodyPr/>
            <a:lstStyle/>
            <a:p>
              <a:endParaRPr lang="en-US"/>
            </a:p>
          </p:txBody>
        </p:sp>
        <p:sp>
          <p:nvSpPr>
            <p:cNvPr id="557067" name="Freeform 11"/>
            <p:cNvSpPr>
              <a:spLocks/>
            </p:cNvSpPr>
            <p:nvPr/>
          </p:nvSpPr>
          <p:spPr bwMode="auto">
            <a:xfrm>
              <a:off x="2752" y="898"/>
              <a:ext cx="107" cy="109"/>
            </a:xfrm>
            <a:custGeom>
              <a:avLst/>
              <a:gdLst/>
              <a:ahLst/>
              <a:cxnLst>
                <a:cxn ang="0">
                  <a:pos x="59" y="0"/>
                </a:cxn>
                <a:cxn ang="0">
                  <a:pos x="67" y="2"/>
                </a:cxn>
                <a:cxn ang="0">
                  <a:pos x="74" y="4"/>
                </a:cxn>
                <a:cxn ang="0">
                  <a:pos x="82" y="8"/>
                </a:cxn>
                <a:cxn ang="0">
                  <a:pos x="88" y="14"/>
                </a:cxn>
                <a:cxn ang="0">
                  <a:pos x="93" y="18"/>
                </a:cxn>
                <a:cxn ang="0">
                  <a:pos x="99" y="25"/>
                </a:cxn>
                <a:cxn ang="0">
                  <a:pos x="103" y="31"/>
                </a:cxn>
                <a:cxn ang="0">
                  <a:pos x="105" y="39"/>
                </a:cxn>
                <a:cxn ang="0">
                  <a:pos x="107" y="46"/>
                </a:cxn>
                <a:cxn ang="0">
                  <a:pos x="107" y="54"/>
                </a:cxn>
                <a:cxn ang="0">
                  <a:pos x="107" y="64"/>
                </a:cxn>
                <a:cxn ang="0">
                  <a:pos x="105" y="71"/>
                </a:cxn>
                <a:cxn ang="0">
                  <a:pos x="103" y="79"/>
                </a:cxn>
                <a:cxn ang="0">
                  <a:pos x="99" y="85"/>
                </a:cxn>
                <a:cxn ang="0">
                  <a:pos x="93" y="90"/>
                </a:cxn>
                <a:cxn ang="0">
                  <a:pos x="88" y="96"/>
                </a:cxn>
                <a:cxn ang="0">
                  <a:pos x="82" y="102"/>
                </a:cxn>
                <a:cxn ang="0">
                  <a:pos x="74" y="104"/>
                </a:cxn>
                <a:cxn ang="0">
                  <a:pos x="67" y="108"/>
                </a:cxn>
                <a:cxn ang="0">
                  <a:pos x="59" y="109"/>
                </a:cxn>
                <a:cxn ang="0">
                  <a:pos x="51" y="109"/>
                </a:cxn>
                <a:cxn ang="0">
                  <a:pos x="44" y="108"/>
                </a:cxn>
                <a:cxn ang="0">
                  <a:pos x="36" y="106"/>
                </a:cxn>
                <a:cxn ang="0">
                  <a:pos x="28" y="102"/>
                </a:cxn>
                <a:cxn ang="0">
                  <a:pos x="21" y="98"/>
                </a:cxn>
                <a:cxn ang="0">
                  <a:pos x="15" y="92"/>
                </a:cxn>
                <a:cxn ang="0">
                  <a:pos x="11" y="87"/>
                </a:cxn>
                <a:cxn ang="0">
                  <a:pos x="5" y="81"/>
                </a:cxn>
                <a:cxn ang="0">
                  <a:pos x="3" y="73"/>
                </a:cxn>
                <a:cxn ang="0">
                  <a:pos x="2" y="65"/>
                </a:cxn>
                <a:cxn ang="0">
                  <a:pos x="0" y="58"/>
                </a:cxn>
                <a:cxn ang="0">
                  <a:pos x="0" y="50"/>
                </a:cxn>
                <a:cxn ang="0">
                  <a:pos x="2" y="41"/>
                </a:cxn>
                <a:cxn ang="0">
                  <a:pos x="3" y="33"/>
                </a:cxn>
                <a:cxn ang="0">
                  <a:pos x="7" y="27"/>
                </a:cxn>
                <a:cxn ang="0">
                  <a:pos x="11" y="20"/>
                </a:cxn>
                <a:cxn ang="0">
                  <a:pos x="17" y="16"/>
                </a:cxn>
                <a:cxn ang="0">
                  <a:pos x="23" y="10"/>
                </a:cxn>
                <a:cxn ang="0">
                  <a:pos x="30" y="6"/>
                </a:cxn>
                <a:cxn ang="0">
                  <a:pos x="38" y="2"/>
                </a:cxn>
                <a:cxn ang="0">
                  <a:pos x="46" y="0"/>
                </a:cxn>
                <a:cxn ang="0">
                  <a:pos x="53" y="0"/>
                </a:cxn>
              </a:cxnLst>
              <a:rect l="0" t="0" r="r" b="b"/>
              <a:pathLst>
                <a:path w="107" h="109">
                  <a:moveTo>
                    <a:pt x="53" y="0"/>
                  </a:moveTo>
                  <a:lnTo>
                    <a:pt x="57" y="0"/>
                  </a:lnTo>
                  <a:lnTo>
                    <a:pt x="59" y="0"/>
                  </a:lnTo>
                  <a:lnTo>
                    <a:pt x="63" y="0"/>
                  </a:lnTo>
                  <a:lnTo>
                    <a:pt x="65" y="2"/>
                  </a:lnTo>
                  <a:lnTo>
                    <a:pt x="67" y="2"/>
                  </a:lnTo>
                  <a:lnTo>
                    <a:pt x="70" y="2"/>
                  </a:lnTo>
                  <a:lnTo>
                    <a:pt x="72" y="4"/>
                  </a:lnTo>
                  <a:lnTo>
                    <a:pt x="74" y="4"/>
                  </a:lnTo>
                  <a:lnTo>
                    <a:pt x="76" y="6"/>
                  </a:lnTo>
                  <a:lnTo>
                    <a:pt x="80" y="8"/>
                  </a:lnTo>
                  <a:lnTo>
                    <a:pt x="82" y="8"/>
                  </a:lnTo>
                  <a:lnTo>
                    <a:pt x="84" y="10"/>
                  </a:lnTo>
                  <a:lnTo>
                    <a:pt x="86" y="12"/>
                  </a:lnTo>
                  <a:lnTo>
                    <a:pt x="88" y="14"/>
                  </a:lnTo>
                  <a:lnTo>
                    <a:pt x="90" y="16"/>
                  </a:lnTo>
                  <a:lnTo>
                    <a:pt x="92" y="16"/>
                  </a:lnTo>
                  <a:lnTo>
                    <a:pt x="93" y="18"/>
                  </a:lnTo>
                  <a:lnTo>
                    <a:pt x="95" y="20"/>
                  </a:lnTo>
                  <a:lnTo>
                    <a:pt x="97" y="23"/>
                  </a:lnTo>
                  <a:lnTo>
                    <a:pt x="99" y="25"/>
                  </a:lnTo>
                  <a:lnTo>
                    <a:pt x="99" y="27"/>
                  </a:lnTo>
                  <a:lnTo>
                    <a:pt x="101" y="29"/>
                  </a:lnTo>
                  <a:lnTo>
                    <a:pt x="103" y="31"/>
                  </a:lnTo>
                  <a:lnTo>
                    <a:pt x="103" y="33"/>
                  </a:lnTo>
                  <a:lnTo>
                    <a:pt x="105" y="37"/>
                  </a:lnTo>
                  <a:lnTo>
                    <a:pt x="105" y="39"/>
                  </a:lnTo>
                  <a:lnTo>
                    <a:pt x="107" y="41"/>
                  </a:lnTo>
                  <a:lnTo>
                    <a:pt x="107" y="44"/>
                  </a:lnTo>
                  <a:lnTo>
                    <a:pt x="107" y="46"/>
                  </a:lnTo>
                  <a:lnTo>
                    <a:pt x="107" y="50"/>
                  </a:lnTo>
                  <a:lnTo>
                    <a:pt x="107" y="52"/>
                  </a:lnTo>
                  <a:lnTo>
                    <a:pt x="107" y="54"/>
                  </a:lnTo>
                  <a:lnTo>
                    <a:pt x="107" y="58"/>
                  </a:lnTo>
                  <a:lnTo>
                    <a:pt x="107" y="60"/>
                  </a:lnTo>
                  <a:lnTo>
                    <a:pt x="107" y="64"/>
                  </a:lnTo>
                  <a:lnTo>
                    <a:pt x="107" y="65"/>
                  </a:lnTo>
                  <a:lnTo>
                    <a:pt x="107" y="67"/>
                  </a:lnTo>
                  <a:lnTo>
                    <a:pt x="105" y="71"/>
                  </a:lnTo>
                  <a:lnTo>
                    <a:pt x="105" y="73"/>
                  </a:lnTo>
                  <a:lnTo>
                    <a:pt x="103" y="75"/>
                  </a:lnTo>
                  <a:lnTo>
                    <a:pt x="103" y="79"/>
                  </a:lnTo>
                  <a:lnTo>
                    <a:pt x="101" y="81"/>
                  </a:lnTo>
                  <a:lnTo>
                    <a:pt x="99" y="83"/>
                  </a:lnTo>
                  <a:lnTo>
                    <a:pt x="99" y="85"/>
                  </a:lnTo>
                  <a:lnTo>
                    <a:pt x="97" y="87"/>
                  </a:lnTo>
                  <a:lnTo>
                    <a:pt x="95" y="88"/>
                  </a:lnTo>
                  <a:lnTo>
                    <a:pt x="93" y="90"/>
                  </a:lnTo>
                  <a:lnTo>
                    <a:pt x="92" y="92"/>
                  </a:lnTo>
                  <a:lnTo>
                    <a:pt x="90" y="94"/>
                  </a:lnTo>
                  <a:lnTo>
                    <a:pt x="88" y="96"/>
                  </a:lnTo>
                  <a:lnTo>
                    <a:pt x="86" y="98"/>
                  </a:lnTo>
                  <a:lnTo>
                    <a:pt x="84" y="100"/>
                  </a:lnTo>
                  <a:lnTo>
                    <a:pt x="82" y="102"/>
                  </a:lnTo>
                  <a:lnTo>
                    <a:pt x="80" y="102"/>
                  </a:lnTo>
                  <a:lnTo>
                    <a:pt x="76" y="104"/>
                  </a:lnTo>
                  <a:lnTo>
                    <a:pt x="74" y="104"/>
                  </a:lnTo>
                  <a:lnTo>
                    <a:pt x="72" y="106"/>
                  </a:lnTo>
                  <a:lnTo>
                    <a:pt x="70" y="106"/>
                  </a:lnTo>
                  <a:lnTo>
                    <a:pt x="67" y="108"/>
                  </a:lnTo>
                  <a:lnTo>
                    <a:pt x="65" y="108"/>
                  </a:lnTo>
                  <a:lnTo>
                    <a:pt x="63" y="108"/>
                  </a:lnTo>
                  <a:lnTo>
                    <a:pt x="59" y="109"/>
                  </a:lnTo>
                  <a:lnTo>
                    <a:pt x="57" y="109"/>
                  </a:lnTo>
                  <a:lnTo>
                    <a:pt x="53" y="109"/>
                  </a:lnTo>
                  <a:lnTo>
                    <a:pt x="51" y="109"/>
                  </a:lnTo>
                  <a:lnTo>
                    <a:pt x="47" y="109"/>
                  </a:lnTo>
                  <a:lnTo>
                    <a:pt x="46" y="108"/>
                  </a:lnTo>
                  <a:lnTo>
                    <a:pt x="44" y="108"/>
                  </a:lnTo>
                  <a:lnTo>
                    <a:pt x="40" y="108"/>
                  </a:lnTo>
                  <a:lnTo>
                    <a:pt x="38" y="106"/>
                  </a:lnTo>
                  <a:lnTo>
                    <a:pt x="36" y="106"/>
                  </a:lnTo>
                  <a:lnTo>
                    <a:pt x="32" y="104"/>
                  </a:lnTo>
                  <a:lnTo>
                    <a:pt x="30" y="104"/>
                  </a:lnTo>
                  <a:lnTo>
                    <a:pt x="28" y="102"/>
                  </a:lnTo>
                  <a:lnTo>
                    <a:pt x="26" y="102"/>
                  </a:lnTo>
                  <a:lnTo>
                    <a:pt x="23" y="100"/>
                  </a:lnTo>
                  <a:lnTo>
                    <a:pt x="21" y="98"/>
                  </a:lnTo>
                  <a:lnTo>
                    <a:pt x="19" y="96"/>
                  </a:lnTo>
                  <a:lnTo>
                    <a:pt x="17" y="94"/>
                  </a:lnTo>
                  <a:lnTo>
                    <a:pt x="15" y="92"/>
                  </a:lnTo>
                  <a:lnTo>
                    <a:pt x="13" y="90"/>
                  </a:lnTo>
                  <a:lnTo>
                    <a:pt x="11" y="88"/>
                  </a:lnTo>
                  <a:lnTo>
                    <a:pt x="11" y="87"/>
                  </a:lnTo>
                  <a:lnTo>
                    <a:pt x="9" y="85"/>
                  </a:lnTo>
                  <a:lnTo>
                    <a:pt x="7" y="83"/>
                  </a:lnTo>
                  <a:lnTo>
                    <a:pt x="5" y="81"/>
                  </a:lnTo>
                  <a:lnTo>
                    <a:pt x="5" y="79"/>
                  </a:lnTo>
                  <a:lnTo>
                    <a:pt x="3" y="75"/>
                  </a:lnTo>
                  <a:lnTo>
                    <a:pt x="3" y="73"/>
                  </a:lnTo>
                  <a:lnTo>
                    <a:pt x="2" y="71"/>
                  </a:lnTo>
                  <a:lnTo>
                    <a:pt x="2" y="67"/>
                  </a:lnTo>
                  <a:lnTo>
                    <a:pt x="2" y="65"/>
                  </a:lnTo>
                  <a:lnTo>
                    <a:pt x="0" y="64"/>
                  </a:lnTo>
                  <a:lnTo>
                    <a:pt x="0" y="60"/>
                  </a:lnTo>
                  <a:lnTo>
                    <a:pt x="0" y="58"/>
                  </a:lnTo>
                  <a:lnTo>
                    <a:pt x="0" y="54"/>
                  </a:lnTo>
                  <a:lnTo>
                    <a:pt x="0" y="52"/>
                  </a:lnTo>
                  <a:lnTo>
                    <a:pt x="0" y="50"/>
                  </a:lnTo>
                  <a:lnTo>
                    <a:pt x="0" y="46"/>
                  </a:lnTo>
                  <a:lnTo>
                    <a:pt x="2" y="44"/>
                  </a:lnTo>
                  <a:lnTo>
                    <a:pt x="2" y="41"/>
                  </a:lnTo>
                  <a:lnTo>
                    <a:pt x="2" y="39"/>
                  </a:lnTo>
                  <a:lnTo>
                    <a:pt x="3" y="37"/>
                  </a:lnTo>
                  <a:lnTo>
                    <a:pt x="3" y="33"/>
                  </a:lnTo>
                  <a:lnTo>
                    <a:pt x="5" y="31"/>
                  </a:lnTo>
                  <a:lnTo>
                    <a:pt x="5" y="29"/>
                  </a:lnTo>
                  <a:lnTo>
                    <a:pt x="7" y="27"/>
                  </a:lnTo>
                  <a:lnTo>
                    <a:pt x="9" y="25"/>
                  </a:lnTo>
                  <a:lnTo>
                    <a:pt x="11" y="23"/>
                  </a:lnTo>
                  <a:lnTo>
                    <a:pt x="11" y="20"/>
                  </a:lnTo>
                  <a:lnTo>
                    <a:pt x="13" y="18"/>
                  </a:lnTo>
                  <a:lnTo>
                    <a:pt x="15" y="16"/>
                  </a:lnTo>
                  <a:lnTo>
                    <a:pt x="17" y="16"/>
                  </a:lnTo>
                  <a:lnTo>
                    <a:pt x="19" y="14"/>
                  </a:lnTo>
                  <a:lnTo>
                    <a:pt x="21" y="12"/>
                  </a:lnTo>
                  <a:lnTo>
                    <a:pt x="23" y="10"/>
                  </a:lnTo>
                  <a:lnTo>
                    <a:pt x="26" y="8"/>
                  </a:lnTo>
                  <a:lnTo>
                    <a:pt x="28" y="8"/>
                  </a:lnTo>
                  <a:lnTo>
                    <a:pt x="30" y="6"/>
                  </a:lnTo>
                  <a:lnTo>
                    <a:pt x="32" y="4"/>
                  </a:lnTo>
                  <a:lnTo>
                    <a:pt x="36" y="4"/>
                  </a:lnTo>
                  <a:lnTo>
                    <a:pt x="38" y="2"/>
                  </a:lnTo>
                  <a:lnTo>
                    <a:pt x="40" y="2"/>
                  </a:lnTo>
                  <a:lnTo>
                    <a:pt x="44" y="2"/>
                  </a:lnTo>
                  <a:lnTo>
                    <a:pt x="46" y="0"/>
                  </a:lnTo>
                  <a:lnTo>
                    <a:pt x="47" y="0"/>
                  </a:lnTo>
                  <a:lnTo>
                    <a:pt x="51" y="0"/>
                  </a:lnTo>
                  <a:lnTo>
                    <a:pt x="53" y="0"/>
                  </a:lnTo>
                  <a:close/>
                </a:path>
              </a:pathLst>
            </a:custGeom>
            <a:solidFill>
              <a:srgbClr val="FFCC99"/>
            </a:solidFill>
            <a:ln w="9525">
              <a:noFill/>
              <a:round/>
              <a:headEnd/>
              <a:tailEnd/>
            </a:ln>
          </p:spPr>
          <p:txBody>
            <a:bodyPr/>
            <a:lstStyle/>
            <a:p>
              <a:endParaRPr lang="en-US"/>
            </a:p>
          </p:txBody>
        </p:sp>
        <p:sp>
          <p:nvSpPr>
            <p:cNvPr id="557068" name="Freeform 12"/>
            <p:cNvSpPr>
              <a:spLocks/>
            </p:cNvSpPr>
            <p:nvPr/>
          </p:nvSpPr>
          <p:spPr bwMode="auto">
            <a:xfrm>
              <a:off x="2752" y="898"/>
              <a:ext cx="107" cy="109"/>
            </a:xfrm>
            <a:custGeom>
              <a:avLst/>
              <a:gdLst/>
              <a:ahLst/>
              <a:cxnLst>
                <a:cxn ang="0">
                  <a:pos x="53" y="0"/>
                </a:cxn>
                <a:cxn ang="0">
                  <a:pos x="74" y="4"/>
                </a:cxn>
                <a:cxn ang="0">
                  <a:pos x="92" y="16"/>
                </a:cxn>
                <a:cxn ang="0">
                  <a:pos x="103" y="33"/>
                </a:cxn>
                <a:cxn ang="0">
                  <a:pos x="107" y="54"/>
                </a:cxn>
                <a:cxn ang="0">
                  <a:pos x="103" y="75"/>
                </a:cxn>
                <a:cxn ang="0">
                  <a:pos x="92" y="92"/>
                </a:cxn>
                <a:cxn ang="0">
                  <a:pos x="74" y="104"/>
                </a:cxn>
                <a:cxn ang="0">
                  <a:pos x="53" y="109"/>
                </a:cxn>
                <a:cxn ang="0">
                  <a:pos x="32" y="104"/>
                </a:cxn>
                <a:cxn ang="0">
                  <a:pos x="15" y="92"/>
                </a:cxn>
                <a:cxn ang="0">
                  <a:pos x="3" y="75"/>
                </a:cxn>
                <a:cxn ang="0">
                  <a:pos x="0" y="54"/>
                </a:cxn>
                <a:cxn ang="0">
                  <a:pos x="3" y="33"/>
                </a:cxn>
                <a:cxn ang="0">
                  <a:pos x="15" y="16"/>
                </a:cxn>
                <a:cxn ang="0">
                  <a:pos x="32" y="4"/>
                </a:cxn>
                <a:cxn ang="0">
                  <a:pos x="53" y="0"/>
                </a:cxn>
              </a:cxnLst>
              <a:rect l="0" t="0" r="r" b="b"/>
              <a:pathLst>
                <a:path w="107" h="109">
                  <a:moveTo>
                    <a:pt x="53" y="0"/>
                  </a:moveTo>
                  <a:lnTo>
                    <a:pt x="74" y="4"/>
                  </a:lnTo>
                  <a:lnTo>
                    <a:pt x="92" y="16"/>
                  </a:lnTo>
                  <a:lnTo>
                    <a:pt x="103" y="33"/>
                  </a:lnTo>
                  <a:lnTo>
                    <a:pt x="107" y="54"/>
                  </a:lnTo>
                  <a:lnTo>
                    <a:pt x="103" y="75"/>
                  </a:lnTo>
                  <a:lnTo>
                    <a:pt x="92" y="92"/>
                  </a:lnTo>
                  <a:lnTo>
                    <a:pt x="74" y="104"/>
                  </a:lnTo>
                  <a:lnTo>
                    <a:pt x="53" y="109"/>
                  </a:lnTo>
                  <a:lnTo>
                    <a:pt x="32" y="104"/>
                  </a:lnTo>
                  <a:lnTo>
                    <a:pt x="15" y="92"/>
                  </a:lnTo>
                  <a:lnTo>
                    <a:pt x="3" y="75"/>
                  </a:lnTo>
                  <a:lnTo>
                    <a:pt x="0" y="54"/>
                  </a:lnTo>
                  <a:lnTo>
                    <a:pt x="3" y="33"/>
                  </a:lnTo>
                  <a:lnTo>
                    <a:pt x="15" y="16"/>
                  </a:lnTo>
                  <a:lnTo>
                    <a:pt x="32" y="4"/>
                  </a:lnTo>
                  <a:lnTo>
                    <a:pt x="53" y="0"/>
                  </a:lnTo>
                </a:path>
              </a:pathLst>
            </a:custGeom>
            <a:noFill/>
            <a:ln w="0">
              <a:solidFill>
                <a:srgbClr val="000000"/>
              </a:solidFill>
              <a:prstDash val="solid"/>
              <a:round/>
              <a:headEnd/>
              <a:tailEnd/>
            </a:ln>
          </p:spPr>
          <p:txBody>
            <a:bodyPr/>
            <a:lstStyle/>
            <a:p>
              <a:endParaRPr lang="en-US"/>
            </a:p>
          </p:txBody>
        </p:sp>
        <p:sp>
          <p:nvSpPr>
            <p:cNvPr id="557069" name="Freeform 13"/>
            <p:cNvSpPr>
              <a:spLocks/>
            </p:cNvSpPr>
            <p:nvPr/>
          </p:nvSpPr>
          <p:spPr bwMode="auto">
            <a:xfrm>
              <a:off x="2677" y="1030"/>
              <a:ext cx="213" cy="167"/>
            </a:xfrm>
            <a:custGeom>
              <a:avLst/>
              <a:gdLst/>
              <a:ahLst/>
              <a:cxnLst>
                <a:cxn ang="0">
                  <a:pos x="55" y="0"/>
                </a:cxn>
                <a:cxn ang="0">
                  <a:pos x="213" y="0"/>
                </a:cxn>
                <a:cxn ang="0">
                  <a:pos x="159" y="167"/>
                </a:cxn>
                <a:cxn ang="0">
                  <a:pos x="0" y="167"/>
                </a:cxn>
                <a:cxn ang="0">
                  <a:pos x="55" y="0"/>
                </a:cxn>
              </a:cxnLst>
              <a:rect l="0" t="0" r="r" b="b"/>
              <a:pathLst>
                <a:path w="213" h="167">
                  <a:moveTo>
                    <a:pt x="55" y="0"/>
                  </a:moveTo>
                  <a:lnTo>
                    <a:pt x="213" y="0"/>
                  </a:lnTo>
                  <a:lnTo>
                    <a:pt x="159" y="167"/>
                  </a:lnTo>
                  <a:lnTo>
                    <a:pt x="0" y="167"/>
                  </a:lnTo>
                  <a:lnTo>
                    <a:pt x="55" y="0"/>
                  </a:lnTo>
                  <a:close/>
                </a:path>
              </a:pathLst>
            </a:custGeom>
            <a:solidFill>
              <a:srgbClr val="FFCC99"/>
            </a:solidFill>
            <a:ln w="9525">
              <a:noFill/>
              <a:round/>
              <a:headEnd/>
              <a:tailEnd/>
            </a:ln>
          </p:spPr>
          <p:txBody>
            <a:bodyPr/>
            <a:lstStyle/>
            <a:p>
              <a:endParaRPr lang="en-US"/>
            </a:p>
          </p:txBody>
        </p:sp>
        <p:sp>
          <p:nvSpPr>
            <p:cNvPr id="557070" name="Freeform 14"/>
            <p:cNvSpPr>
              <a:spLocks/>
            </p:cNvSpPr>
            <p:nvPr/>
          </p:nvSpPr>
          <p:spPr bwMode="auto">
            <a:xfrm>
              <a:off x="2677" y="1030"/>
              <a:ext cx="213" cy="167"/>
            </a:xfrm>
            <a:custGeom>
              <a:avLst/>
              <a:gdLst/>
              <a:ahLst/>
              <a:cxnLst>
                <a:cxn ang="0">
                  <a:pos x="55" y="0"/>
                </a:cxn>
                <a:cxn ang="0">
                  <a:pos x="213" y="0"/>
                </a:cxn>
                <a:cxn ang="0">
                  <a:pos x="159" y="167"/>
                </a:cxn>
                <a:cxn ang="0">
                  <a:pos x="0" y="167"/>
                </a:cxn>
                <a:cxn ang="0">
                  <a:pos x="55" y="0"/>
                </a:cxn>
              </a:cxnLst>
              <a:rect l="0" t="0" r="r" b="b"/>
              <a:pathLst>
                <a:path w="213" h="167">
                  <a:moveTo>
                    <a:pt x="55" y="0"/>
                  </a:moveTo>
                  <a:lnTo>
                    <a:pt x="213" y="0"/>
                  </a:lnTo>
                  <a:lnTo>
                    <a:pt x="159" y="167"/>
                  </a:lnTo>
                  <a:lnTo>
                    <a:pt x="0" y="167"/>
                  </a:lnTo>
                  <a:lnTo>
                    <a:pt x="55" y="0"/>
                  </a:lnTo>
                </a:path>
              </a:pathLst>
            </a:custGeom>
            <a:noFill/>
            <a:ln w="0">
              <a:solidFill>
                <a:srgbClr val="000000"/>
              </a:solidFill>
              <a:prstDash val="solid"/>
              <a:round/>
              <a:headEnd/>
              <a:tailEnd/>
            </a:ln>
          </p:spPr>
          <p:txBody>
            <a:bodyPr/>
            <a:lstStyle/>
            <a:p>
              <a:endParaRPr lang="en-US"/>
            </a:p>
          </p:txBody>
        </p:sp>
      </p:grpSp>
      <p:grpSp>
        <p:nvGrpSpPr>
          <p:cNvPr id="3" name="Group 15"/>
          <p:cNvGrpSpPr>
            <a:grpSpLocks/>
          </p:cNvGrpSpPr>
          <p:nvPr/>
        </p:nvGrpSpPr>
        <p:grpSpPr bwMode="auto">
          <a:xfrm>
            <a:off x="6672263" y="1473200"/>
            <a:ext cx="439737" cy="285750"/>
            <a:chOff x="4258" y="1007"/>
            <a:chExt cx="277" cy="180"/>
          </a:xfrm>
        </p:grpSpPr>
        <p:sp>
          <p:nvSpPr>
            <p:cNvPr id="557072" name="Freeform 16"/>
            <p:cNvSpPr>
              <a:spLocks/>
            </p:cNvSpPr>
            <p:nvPr/>
          </p:nvSpPr>
          <p:spPr bwMode="auto">
            <a:xfrm>
              <a:off x="4271" y="1023"/>
              <a:ext cx="264" cy="164"/>
            </a:xfrm>
            <a:custGeom>
              <a:avLst/>
              <a:gdLst/>
              <a:ahLst/>
              <a:cxnLst>
                <a:cxn ang="0">
                  <a:pos x="0" y="0"/>
                </a:cxn>
                <a:cxn ang="0">
                  <a:pos x="182" y="0"/>
                </a:cxn>
                <a:cxn ang="0">
                  <a:pos x="264" y="82"/>
                </a:cxn>
                <a:cxn ang="0">
                  <a:pos x="182" y="164"/>
                </a:cxn>
                <a:cxn ang="0">
                  <a:pos x="0" y="164"/>
                </a:cxn>
                <a:cxn ang="0">
                  <a:pos x="0" y="0"/>
                </a:cxn>
              </a:cxnLst>
              <a:rect l="0" t="0" r="r" b="b"/>
              <a:pathLst>
                <a:path w="264" h="164">
                  <a:moveTo>
                    <a:pt x="0" y="0"/>
                  </a:moveTo>
                  <a:lnTo>
                    <a:pt x="182" y="0"/>
                  </a:lnTo>
                  <a:lnTo>
                    <a:pt x="264" y="82"/>
                  </a:lnTo>
                  <a:lnTo>
                    <a:pt x="182" y="164"/>
                  </a:lnTo>
                  <a:lnTo>
                    <a:pt x="0" y="164"/>
                  </a:lnTo>
                  <a:lnTo>
                    <a:pt x="0" y="0"/>
                  </a:lnTo>
                  <a:close/>
                </a:path>
              </a:pathLst>
            </a:custGeom>
            <a:solidFill>
              <a:srgbClr val="CCCCCC"/>
            </a:solidFill>
            <a:ln w="9525">
              <a:noFill/>
              <a:round/>
              <a:headEnd/>
              <a:tailEnd/>
            </a:ln>
          </p:spPr>
          <p:txBody>
            <a:bodyPr/>
            <a:lstStyle/>
            <a:p>
              <a:endParaRPr lang="en-US"/>
            </a:p>
          </p:txBody>
        </p:sp>
        <p:sp>
          <p:nvSpPr>
            <p:cNvPr id="557073" name="Freeform 17"/>
            <p:cNvSpPr>
              <a:spLocks/>
            </p:cNvSpPr>
            <p:nvPr/>
          </p:nvSpPr>
          <p:spPr bwMode="auto">
            <a:xfrm>
              <a:off x="4271" y="1023"/>
              <a:ext cx="264" cy="164"/>
            </a:xfrm>
            <a:custGeom>
              <a:avLst/>
              <a:gdLst/>
              <a:ahLst/>
              <a:cxnLst>
                <a:cxn ang="0">
                  <a:pos x="0" y="0"/>
                </a:cxn>
                <a:cxn ang="0">
                  <a:pos x="182" y="0"/>
                </a:cxn>
                <a:cxn ang="0">
                  <a:pos x="264" y="82"/>
                </a:cxn>
                <a:cxn ang="0">
                  <a:pos x="182" y="164"/>
                </a:cxn>
                <a:cxn ang="0">
                  <a:pos x="0" y="164"/>
                </a:cxn>
                <a:cxn ang="0">
                  <a:pos x="0" y="0"/>
                </a:cxn>
              </a:cxnLst>
              <a:rect l="0" t="0" r="r" b="b"/>
              <a:pathLst>
                <a:path w="264" h="164">
                  <a:moveTo>
                    <a:pt x="0" y="0"/>
                  </a:moveTo>
                  <a:lnTo>
                    <a:pt x="182" y="0"/>
                  </a:lnTo>
                  <a:lnTo>
                    <a:pt x="264" y="82"/>
                  </a:lnTo>
                  <a:lnTo>
                    <a:pt x="182" y="164"/>
                  </a:lnTo>
                  <a:lnTo>
                    <a:pt x="0" y="164"/>
                  </a:lnTo>
                  <a:lnTo>
                    <a:pt x="0" y="0"/>
                  </a:lnTo>
                </a:path>
              </a:pathLst>
            </a:custGeom>
            <a:noFill/>
            <a:ln w="0">
              <a:solidFill>
                <a:srgbClr val="E5E5E5"/>
              </a:solidFill>
              <a:prstDash val="solid"/>
              <a:round/>
              <a:headEnd/>
              <a:tailEnd/>
            </a:ln>
          </p:spPr>
          <p:txBody>
            <a:bodyPr/>
            <a:lstStyle/>
            <a:p>
              <a:endParaRPr lang="en-US"/>
            </a:p>
          </p:txBody>
        </p:sp>
        <p:sp>
          <p:nvSpPr>
            <p:cNvPr id="557074" name="Freeform 18"/>
            <p:cNvSpPr>
              <a:spLocks/>
            </p:cNvSpPr>
            <p:nvPr/>
          </p:nvSpPr>
          <p:spPr bwMode="auto">
            <a:xfrm>
              <a:off x="4258" y="1007"/>
              <a:ext cx="264" cy="165"/>
            </a:xfrm>
            <a:custGeom>
              <a:avLst/>
              <a:gdLst/>
              <a:ahLst/>
              <a:cxnLst>
                <a:cxn ang="0">
                  <a:pos x="0" y="0"/>
                </a:cxn>
                <a:cxn ang="0">
                  <a:pos x="180" y="0"/>
                </a:cxn>
                <a:cxn ang="0">
                  <a:pos x="264" y="83"/>
                </a:cxn>
                <a:cxn ang="0">
                  <a:pos x="180" y="165"/>
                </a:cxn>
                <a:cxn ang="0">
                  <a:pos x="0" y="165"/>
                </a:cxn>
                <a:cxn ang="0">
                  <a:pos x="0" y="0"/>
                </a:cxn>
              </a:cxnLst>
              <a:rect l="0" t="0" r="r" b="b"/>
              <a:pathLst>
                <a:path w="264" h="165">
                  <a:moveTo>
                    <a:pt x="0" y="0"/>
                  </a:moveTo>
                  <a:lnTo>
                    <a:pt x="180" y="0"/>
                  </a:lnTo>
                  <a:lnTo>
                    <a:pt x="264" y="83"/>
                  </a:lnTo>
                  <a:lnTo>
                    <a:pt x="180" y="165"/>
                  </a:lnTo>
                  <a:lnTo>
                    <a:pt x="0" y="165"/>
                  </a:lnTo>
                  <a:lnTo>
                    <a:pt x="0" y="0"/>
                  </a:lnTo>
                  <a:close/>
                </a:path>
              </a:pathLst>
            </a:custGeom>
            <a:solidFill>
              <a:srgbClr val="FFFFCC"/>
            </a:solidFill>
            <a:ln w="9525">
              <a:noFill/>
              <a:round/>
              <a:headEnd/>
              <a:tailEnd/>
            </a:ln>
          </p:spPr>
          <p:txBody>
            <a:bodyPr/>
            <a:lstStyle/>
            <a:p>
              <a:endParaRPr lang="en-US"/>
            </a:p>
          </p:txBody>
        </p:sp>
        <p:sp>
          <p:nvSpPr>
            <p:cNvPr id="557075" name="Freeform 19"/>
            <p:cNvSpPr>
              <a:spLocks/>
            </p:cNvSpPr>
            <p:nvPr/>
          </p:nvSpPr>
          <p:spPr bwMode="auto">
            <a:xfrm>
              <a:off x="4258" y="1007"/>
              <a:ext cx="264" cy="165"/>
            </a:xfrm>
            <a:custGeom>
              <a:avLst/>
              <a:gdLst/>
              <a:ahLst/>
              <a:cxnLst>
                <a:cxn ang="0">
                  <a:pos x="0" y="0"/>
                </a:cxn>
                <a:cxn ang="0">
                  <a:pos x="180" y="0"/>
                </a:cxn>
                <a:cxn ang="0">
                  <a:pos x="264" y="83"/>
                </a:cxn>
                <a:cxn ang="0">
                  <a:pos x="180" y="165"/>
                </a:cxn>
                <a:cxn ang="0">
                  <a:pos x="0" y="165"/>
                </a:cxn>
                <a:cxn ang="0">
                  <a:pos x="0" y="0"/>
                </a:cxn>
              </a:cxnLst>
              <a:rect l="0" t="0" r="r" b="b"/>
              <a:pathLst>
                <a:path w="264" h="165">
                  <a:moveTo>
                    <a:pt x="0" y="0"/>
                  </a:moveTo>
                  <a:lnTo>
                    <a:pt x="180" y="0"/>
                  </a:lnTo>
                  <a:lnTo>
                    <a:pt x="264" y="83"/>
                  </a:lnTo>
                  <a:lnTo>
                    <a:pt x="180" y="165"/>
                  </a:lnTo>
                  <a:lnTo>
                    <a:pt x="0" y="165"/>
                  </a:lnTo>
                  <a:lnTo>
                    <a:pt x="0" y="0"/>
                  </a:lnTo>
                </a:path>
              </a:pathLst>
            </a:custGeom>
            <a:noFill/>
            <a:ln w="0">
              <a:solidFill>
                <a:srgbClr val="000000"/>
              </a:solidFill>
              <a:prstDash val="solid"/>
              <a:round/>
              <a:headEnd/>
              <a:tailEnd/>
            </a:ln>
          </p:spPr>
          <p:txBody>
            <a:bodyPr/>
            <a:lstStyle/>
            <a:p>
              <a:endParaRPr lang="en-US"/>
            </a:p>
          </p:txBody>
        </p:sp>
      </p:grpSp>
      <p:grpSp>
        <p:nvGrpSpPr>
          <p:cNvPr id="4" name="Group 26"/>
          <p:cNvGrpSpPr>
            <a:grpSpLocks/>
          </p:cNvGrpSpPr>
          <p:nvPr/>
        </p:nvGrpSpPr>
        <p:grpSpPr bwMode="auto">
          <a:xfrm>
            <a:off x="2806700" y="2122488"/>
            <a:ext cx="5581650" cy="2062162"/>
            <a:chOff x="1568" y="1257"/>
            <a:chExt cx="3276" cy="1299"/>
          </a:xfrm>
        </p:grpSpPr>
        <p:sp>
          <p:nvSpPr>
            <p:cNvPr id="557083" name="Rectangle 27"/>
            <p:cNvSpPr>
              <a:spLocks noChangeAspect="1" noChangeArrowheads="1"/>
            </p:cNvSpPr>
            <p:nvPr/>
          </p:nvSpPr>
          <p:spPr bwMode="auto">
            <a:xfrm>
              <a:off x="1568" y="1257"/>
              <a:ext cx="3276" cy="223"/>
            </a:xfrm>
            <a:prstGeom prst="rect">
              <a:avLst/>
            </a:prstGeom>
            <a:noFill/>
            <a:ln w="0">
              <a:solidFill>
                <a:srgbClr val="000000"/>
              </a:solidFill>
              <a:miter lim="800000"/>
              <a:headEnd/>
              <a:tailEnd/>
            </a:ln>
          </p:spPr>
          <p:txBody>
            <a:bodyPr/>
            <a:lstStyle/>
            <a:p>
              <a:endParaRPr lang="en-US"/>
            </a:p>
          </p:txBody>
        </p:sp>
        <p:sp>
          <p:nvSpPr>
            <p:cNvPr id="557084" name="Rectangle 28"/>
            <p:cNvSpPr>
              <a:spLocks noChangeAspect="1" noChangeArrowheads="1"/>
            </p:cNvSpPr>
            <p:nvPr/>
          </p:nvSpPr>
          <p:spPr bwMode="auto">
            <a:xfrm>
              <a:off x="1568" y="2344"/>
              <a:ext cx="3276" cy="212"/>
            </a:xfrm>
            <a:prstGeom prst="rect">
              <a:avLst/>
            </a:prstGeom>
            <a:noFill/>
            <a:ln w="0">
              <a:solidFill>
                <a:srgbClr val="000000"/>
              </a:solidFill>
              <a:miter lim="800000"/>
              <a:headEnd/>
              <a:tailEnd/>
            </a:ln>
          </p:spPr>
          <p:txBody>
            <a:bodyPr/>
            <a:lstStyle/>
            <a:p>
              <a:endParaRPr lang="en-US"/>
            </a:p>
          </p:txBody>
        </p:sp>
        <p:sp>
          <p:nvSpPr>
            <p:cNvPr id="557085" name="Rectangle 29"/>
            <p:cNvSpPr>
              <a:spLocks noChangeAspect="1" noChangeArrowheads="1"/>
            </p:cNvSpPr>
            <p:nvPr/>
          </p:nvSpPr>
          <p:spPr bwMode="auto">
            <a:xfrm>
              <a:off x="1568" y="1545"/>
              <a:ext cx="3276" cy="223"/>
            </a:xfrm>
            <a:prstGeom prst="rect">
              <a:avLst/>
            </a:prstGeom>
            <a:noFill/>
            <a:ln w="0">
              <a:solidFill>
                <a:srgbClr val="000000"/>
              </a:solidFill>
              <a:miter lim="800000"/>
              <a:headEnd/>
              <a:tailEnd/>
            </a:ln>
          </p:spPr>
          <p:txBody>
            <a:bodyPr/>
            <a:lstStyle/>
            <a:p>
              <a:endParaRPr lang="en-US"/>
            </a:p>
          </p:txBody>
        </p:sp>
        <p:sp>
          <p:nvSpPr>
            <p:cNvPr id="557086" name="Rectangle 30"/>
            <p:cNvSpPr>
              <a:spLocks noChangeAspect="1" noChangeArrowheads="1"/>
            </p:cNvSpPr>
            <p:nvPr/>
          </p:nvSpPr>
          <p:spPr bwMode="auto">
            <a:xfrm>
              <a:off x="1568" y="1816"/>
              <a:ext cx="3276" cy="223"/>
            </a:xfrm>
            <a:prstGeom prst="rect">
              <a:avLst/>
            </a:prstGeom>
            <a:noFill/>
            <a:ln w="0">
              <a:solidFill>
                <a:srgbClr val="000000"/>
              </a:solidFill>
              <a:miter lim="800000"/>
              <a:headEnd/>
              <a:tailEnd/>
            </a:ln>
          </p:spPr>
          <p:txBody>
            <a:bodyPr/>
            <a:lstStyle/>
            <a:p>
              <a:endParaRPr lang="en-US"/>
            </a:p>
          </p:txBody>
        </p:sp>
        <p:sp>
          <p:nvSpPr>
            <p:cNvPr id="557087" name="Rectangle 31"/>
            <p:cNvSpPr>
              <a:spLocks noChangeAspect="1" noChangeArrowheads="1"/>
            </p:cNvSpPr>
            <p:nvPr/>
          </p:nvSpPr>
          <p:spPr bwMode="auto">
            <a:xfrm>
              <a:off x="1568" y="2073"/>
              <a:ext cx="3276" cy="223"/>
            </a:xfrm>
            <a:prstGeom prst="rect">
              <a:avLst/>
            </a:prstGeom>
            <a:noFill/>
            <a:ln w="0">
              <a:solidFill>
                <a:srgbClr val="000000"/>
              </a:solidFill>
              <a:miter lim="800000"/>
              <a:headEnd/>
              <a:tailEnd/>
            </a:ln>
          </p:spPr>
          <p:txBody>
            <a:bodyPr/>
            <a:lstStyle/>
            <a:p>
              <a:endParaRPr lang="en-US"/>
            </a:p>
          </p:txBody>
        </p:sp>
      </p:grpSp>
      <p:grpSp>
        <p:nvGrpSpPr>
          <p:cNvPr id="5" name="Group 47"/>
          <p:cNvGrpSpPr>
            <a:grpSpLocks/>
          </p:cNvGrpSpPr>
          <p:nvPr/>
        </p:nvGrpSpPr>
        <p:grpSpPr bwMode="auto">
          <a:xfrm>
            <a:off x="1728788" y="2370138"/>
            <a:ext cx="1116012" cy="1673225"/>
            <a:chOff x="1089" y="1493"/>
            <a:chExt cx="703" cy="1054"/>
          </a:xfrm>
        </p:grpSpPr>
        <p:sp>
          <p:nvSpPr>
            <p:cNvPr id="557089" name="Line 33"/>
            <p:cNvSpPr>
              <a:spLocks noChangeShapeType="1"/>
            </p:cNvSpPr>
            <p:nvPr/>
          </p:nvSpPr>
          <p:spPr bwMode="auto">
            <a:xfrm>
              <a:off x="1097" y="2546"/>
              <a:ext cx="678" cy="1"/>
            </a:xfrm>
            <a:prstGeom prst="line">
              <a:avLst/>
            </a:prstGeom>
            <a:noFill/>
            <a:ln w="25400">
              <a:solidFill>
                <a:srgbClr val="FF0000"/>
              </a:solidFill>
              <a:round/>
              <a:headEnd/>
              <a:tailEnd/>
            </a:ln>
          </p:spPr>
          <p:txBody>
            <a:bodyPr/>
            <a:lstStyle/>
            <a:p>
              <a:endParaRPr lang="en-US"/>
            </a:p>
          </p:txBody>
        </p:sp>
        <p:sp>
          <p:nvSpPr>
            <p:cNvPr id="557090" name="Line 34"/>
            <p:cNvSpPr>
              <a:spLocks noChangeShapeType="1"/>
            </p:cNvSpPr>
            <p:nvPr/>
          </p:nvSpPr>
          <p:spPr bwMode="auto">
            <a:xfrm>
              <a:off x="1097" y="2297"/>
              <a:ext cx="678" cy="1"/>
            </a:xfrm>
            <a:prstGeom prst="line">
              <a:avLst/>
            </a:prstGeom>
            <a:noFill/>
            <a:ln w="25400">
              <a:solidFill>
                <a:srgbClr val="FF0000"/>
              </a:solidFill>
              <a:round/>
              <a:headEnd/>
              <a:tailEnd/>
            </a:ln>
          </p:spPr>
          <p:txBody>
            <a:bodyPr/>
            <a:lstStyle/>
            <a:p>
              <a:endParaRPr lang="en-US"/>
            </a:p>
          </p:txBody>
        </p:sp>
        <p:sp>
          <p:nvSpPr>
            <p:cNvPr id="557091" name="Line 35"/>
            <p:cNvSpPr>
              <a:spLocks noChangeShapeType="1"/>
            </p:cNvSpPr>
            <p:nvPr/>
          </p:nvSpPr>
          <p:spPr bwMode="auto">
            <a:xfrm>
              <a:off x="1097" y="2023"/>
              <a:ext cx="678" cy="1"/>
            </a:xfrm>
            <a:prstGeom prst="line">
              <a:avLst/>
            </a:prstGeom>
            <a:noFill/>
            <a:ln w="25400">
              <a:solidFill>
                <a:srgbClr val="FF0000"/>
              </a:solidFill>
              <a:round/>
              <a:headEnd/>
              <a:tailEnd/>
            </a:ln>
          </p:spPr>
          <p:txBody>
            <a:bodyPr/>
            <a:lstStyle/>
            <a:p>
              <a:endParaRPr lang="en-US"/>
            </a:p>
          </p:txBody>
        </p:sp>
        <p:sp>
          <p:nvSpPr>
            <p:cNvPr id="557092" name="Line 36"/>
            <p:cNvSpPr>
              <a:spLocks noChangeShapeType="1"/>
            </p:cNvSpPr>
            <p:nvPr/>
          </p:nvSpPr>
          <p:spPr bwMode="auto">
            <a:xfrm>
              <a:off x="1097" y="1757"/>
              <a:ext cx="678" cy="1"/>
            </a:xfrm>
            <a:prstGeom prst="line">
              <a:avLst/>
            </a:prstGeom>
            <a:noFill/>
            <a:ln w="25400">
              <a:solidFill>
                <a:srgbClr val="FF0000"/>
              </a:solidFill>
              <a:round/>
              <a:headEnd/>
              <a:tailEnd/>
            </a:ln>
          </p:spPr>
          <p:txBody>
            <a:bodyPr/>
            <a:lstStyle/>
            <a:p>
              <a:endParaRPr lang="en-US"/>
            </a:p>
          </p:txBody>
        </p:sp>
        <p:sp>
          <p:nvSpPr>
            <p:cNvPr id="557093" name="Line 37"/>
            <p:cNvSpPr>
              <a:spLocks noChangeShapeType="1"/>
            </p:cNvSpPr>
            <p:nvPr/>
          </p:nvSpPr>
          <p:spPr bwMode="auto">
            <a:xfrm>
              <a:off x="1089" y="1493"/>
              <a:ext cx="679" cy="1"/>
            </a:xfrm>
            <a:prstGeom prst="line">
              <a:avLst/>
            </a:prstGeom>
            <a:noFill/>
            <a:ln w="25400">
              <a:solidFill>
                <a:srgbClr val="FF0000"/>
              </a:solidFill>
              <a:round/>
              <a:headEnd/>
              <a:tailEnd/>
            </a:ln>
          </p:spPr>
          <p:txBody>
            <a:bodyPr/>
            <a:lstStyle/>
            <a:p>
              <a:endParaRPr lang="en-US"/>
            </a:p>
          </p:txBody>
        </p:sp>
        <p:sp>
          <p:nvSpPr>
            <p:cNvPr id="557096" name="Line 40"/>
            <p:cNvSpPr>
              <a:spLocks noChangeShapeType="1"/>
            </p:cNvSpPr>
            <p:nvPr/>
          </p:nvSpPr>
          <p:spPr bwMode="auto">
            <a:xfrm flipV="1">
              <a:off x="1097" y="2048"/>
              <a:ext cx="695" cy="249"/>
            </a:xfrm>
            <a:prstGeom prst="line">
              <a:avLst/>
            </a:prstGeom>
            <a:noFill/>
            <a:ln w="25400">
              <a:solidFill>
                <a:srgbClr val="FF0000"/>
              </a:solidFill>
              <a:round/>
              <a:headEnd/>
              <a:tailEnd/>
            </a:ln>
          </p:spPr>
          <p:txBody>
            <a:bodyPr/>
            <a:lstStyle/>
            <a:p>
              <a:endParaRPr lang="en-US"/>
            </a:p>
          </p:txBody>
        </p:sp>
        <p:sp>
          <p:nvSpPr>
            <p:cNvPr id="557094" name="Line 38"/>
            <p:cNvSpPr>
              <a:spLocks noChangeShapeType="1"/>
            </p:cNvSpPr>
            <p:nvPr/>
          </p:nvSpPr>
          <p:spPr bwMode="auto">
            <a:xfrm>
              <a:off x="1097" y="1757"/>
              <a:ext cx="672" cy="230"/>
            </a:xfrm>
            <a:prstGeom prst="line">
              <a:avLst/>
            </a:prstGeom>
            <a:noFill/>
            <a:ln w="25400">
              <a:solidFill>
                <a:srgbClr val="FF0000"/>
              </a:solidFill>
              <a:round/>
              <a:headEnd/>
              <a:tailEnd/>
            </a:ln>
          </p:spPr>
          <p:txBody>
            <a:bodyPr/>
            <a:lstStyle/>
            <a:p>
              <a:endParaRPr lang="en-US"/>
            </a:p>
          </p:txBody>
        </p:sp>
      </p:grpSp>
      <p:grpSp>
        <p:nvGrpSpPr>
          <p:cNvPr id="6" name="Group 46"/>
          <p:cNvGrpSpPr>
            <a:grpSpLocks/>
          </p:cNvGrpSpPr>
          <p:nvPr/>
        </p:nvGrpSpPr>
        <p:grpSpPr bwMode="auto">
          <a:xfrm>
            <a:off x="2286000" y="4648200"/>
            <a:ext cx="2438400" cy="1143000"/>
            <a:chOff x="1840" y="3000"/>
            <a:chExt cx="1536" cy="720"/>
          </a:xfrm>
          <a:solidFill>
            <a:schemeClr val="accent6">
              <a:lumMod val="40000"/>
              <a:lumOff val="60000"/>
            </a:schemeClr>
          </a:solidFill>
        </p:grpSpPr>
        <p:sp>
          <p:nvSpPr>
            <p:cNvPr id="557097" name="AutoShape 41"/>
            <p:cNvSpPr>
              <a:spLocks noChangeArrowheads="1"/>
            </p:cNvSpPr>
            <p:nvPr/>
          </p:nvSpPr>
          <p:spPr bwMode="ltGray">
            <a:xfrm flipH="1">
              <a:off x="1840" y="3000"/>
              <a:ext cx="1536" cy="720"/>
            </a:xfrm>
            <a:prstGeom prst="wedgeRectCallout">
              <a:avLst>
                <a:gd name="adj1" fmla="val 78125"/>
                <a:gd name="adj2" fmla="val -94032"/>
              </a:avLst>
            </a:prstGeom>
            <a:grpFill/>
            <a:ln w="12700">
              <a:solidFill>
                <a:srgbClr val="000000"/>
              </a:solidFill>
              <a:miter lim="800000"/>
              <a:headEnd/>
              <a:tailEnd/>
            </a:ln>
            <a:effectLst/>
          </p:spPr>
          <p:txBody>
            <a:bodyPr wrap="none" anchor="ctr"/>
            <a:lstStyle/>
            <a:p>
              <a:pPr algn="ctr"/>
              <a:endParaRPr lang="en-US" sz="2800" b="1">
                <a:solidFill>
                  <a:schemeClr val="accent2"/>
                </a:solidFill>
              </a:endParaRPr>
            </a:p>
          </p:txBody>
        </p:sp>
        <p:sp>
          <p:nvSpPr>
            <p:cNvPr id="557098" name="Rectangle 42"/>
            <p:cNvSpPr>
              <a:spLocks noChangeArrowheads="1"/>
            </p:cNvSpPr>
            <p:nvPr/>
          </p:nvSpPr>
          <p:spPr bwMode="auto">
            <a:xfrm flipH="1">
              <a:off x="1872" y="3024"/>
              <a:ext cx="1480" cy="688"/>
            </a:xfrm>
            <a:prstGeom prst="rect">
              <a:avLst/>
            </a:prstGeom>
            <a:grpFill/>
            <a:ln w="9525">
              <a:noFill/>
              <a:miter lim="800000"/>
              <a:headEnd/>
              <a:tailEnd/>
            </a:ln>
            <a:effectLst/>
          </p:spPr>
          <p:txBody>
            <a:bodyPr lIns="38100" tIns="38100" rIns="38100" bIns="38100">
              <a:spAutoFit/>
            </a:bodyPr>
            <a:lstStyle/>
            <a:p>
              <a:pPr>
                <a:lnSpc>
                  <a:spcPts val="2000"/>
                </a:lnSpc>
                <a:spcBef>
                  <a:spcPts val="900"/>
                </a:spcBef>
                <a:tabLst>
                  <a:tab pos="285750" algn="l"/>
                  <a:tab pos="571500" algn="l"/>
                  <a:tab pos="857250" algn="l"/>
                  <a:tab pos="1143000" algn="l"/>
                  <a:tab pos="1428750" algn="l"/>
                  <a:tab pos="1714500" algn="l"/>
                  <a:tab pos="2000250" algn="l"/>
                  <a:tab pos="2286000" algn="l"/>
                </a:tabLst>
              </a:pPr>
              <a:r>
                <a:rPr lang="en-US" sz="2000" b="1"/>
                <a:t>Each </a:t>
              </a:r>
              <a:r>
                <a:rPr lang="en-US" sz="2000" b="1">
                  <a:solidFill>
                    <a:schemeClr val="tx2"/>
                  </a:solidFill>
                </a:rPr>
                <a:t>individual</a:t>
              </a:r>
              <a:r>
                <a:rPr lang="en-US" sz="2000" b="1"/>
                <a:t> in the project is assigned to one or </a:t>
              </a:r>
              <a:r>
                <a:rPr lang="en-CA" sz="2000" b="1"/>
                <a:t>more</a:t>
              </a:r>
              <a:r>
                <a:rPr lang="en-US" sz="2000" b="1"/>
                <a:t> </a:t>
              </a:r>
              <a:r>
                <a:rPr lang="en-US" sz="2000" b="1">
                  <a:solidFill>
                    <a:schemeClr val="tx2"/>
                  </a:solidFill>
                </a:rPr>
                <a:t>roles</a:t>
              </a:r>
              <a:endParaRPr lang="en-US" sz="1800" b="1">
                <a:solidFill>
                  <a:schemeClr val="folHlink"/>
                </a:solidFill>
              </a:endParaRPr>
            </a:p>
          </p:txBody>
        </p:sp>
      </p:grpSp>
      <p:grpSp>
        <p:nvGrpSpPr>
          <p:cNvPr id="7" name="Group 20"/>
          <p:cNvGrpSpPr>
            <a:grpSpLocks/>
          </p:cNvGrpSpPr>
          <p:nvPr/>
        </p:nvGrpSpPr>
        <p:grpSpPr bwMode="auto">
          <a:xfrm>
            <a:off x="2806700" y="2122488"/>
            <a:ext cx="5594350" cy="2062162"/>
            <a:chOff x="1568" y="1257"/>
            <a:chExt cx="3276" cy="1299"/>
          </a:xfrm>
        </p:grpSpPr>
        <p:sp>
          <p:nvSpPr>
            <p:cNvPr id="557077" name="Rectangle 21"/>
            <p:cNvSpPr>
              <a:spLocks noChangeAspect="1" noChangeArrowheads="1"/>
            </p:cNvSpPr>
            <p:nvPr/>
          </p:nvSpPr>
          <p:spPr bwMode="auto">
            <a:xfrm>
              <a:off x="1568" y="1257"/>
              <a:ext cx="3276" cy="223"/>
            </a:xfrm>
            <a:prstGeom prst="rect">
              <a:avLst/>
            </a:prstGeom>
            <a:solidFill>
              <a:srgbClr val="99FF99"/>
            </a:solidFill>
            <a:ln w="9525">
              <a:noFill/>
              <a:miter lim="800000"/>
              <a:headEnd/>
              <a:tailEnd/>
            </a:ln>
          </p:spPr>
          <p:txBody>
            <a:bodyPr/>
            <a:lstStyle/>
            <a:p>
              <a:endParaRPr lang="en-US"/>
            </a:p>
          </p:txBody>
        </p:sp>
        <p:sp>
          <p:nvSpPr>
            <p:cNvPr id="557078" name="Rectangle 22"/>
            <p:cNvSpPr>
              <a:spLocks noChangeAspect="1" noChangeArrowheads="1"/>
            </p:cNvSpPr>
            <p:nvPr/>
          </p:nvSpPr>
          <p:spPr bwMode="auto">
            <a:xfrm>
              <a:off x="1568" y="2344"/>
              <a:ext cx="3276" cy="212"/>
            </a:xfrm>
            <a:prstGeom prst="rect">
              <a:avLst/>
            </a:prstGeom>
            <a:solidFill>
              <a:srgbClr val="99FF99"/>
            </a:solidFill>
            <a:ln w="9525">
              <a:noFill/>
              <a:miter lim="800000"/>
              <a:headEnd/>
              <a:tailEnd/>
            </a:ln>
          </p:spPr>
          <p:txBody>
            <a:bodyPr/>
            <a:lstStyle/>
            <a:p>
              <a:endParaRPr lang="en-US"/>
            </a:p>
          </p:txBody>
        </p:sp>
        <p:sp>
          <p:nvSpPr>
            <p:cNvPr id="557079" name="Rectangle 23"/>
            <p:cNvSpPr>
              <a:spLocks noChangeAspect="1" noChangeArrowheads="1"/>
            </p:cNvSpPr>
            <p:nvPr/>
          </p:nvSpPr>
          <p:spPr bwMode="auto">
            <a:xfrm>
              <a:off x="1568" y="1545"/>
              <a:ext cx="3276" cy="223"/>
            </a:xfrm>
            <a:prstGeom prst="rect">
              <a:avLst/>
            </a:prstGeom>
            <a:solidFill>
              <a:srgbClr val="99FF99"/>
            </a:solidFill>
            <a:ln w="9525">
              <a:noFill/>
              <a:miter lim="800000"/>
              <a:headEnd/>
              <a:tailEnd/>
            </a:ln>
          </p:spPr>
          <p:txBody>
            <a:bodyPr/>
            <a:lstStyle/>
            <a:p>
              <a:endParaRPr lang="en-US"/>
            </a:p>
          </p:txBody>
        </p:sp>
        <p:sp>
          <p:nvSpPr>
            <p:cNvPr id="557080" name="Rectangle 24"/>
            <p:cNvSpPr>
              <a:spLocks noChangeAspect="1" noChangeArrowheads="1"/>
            </p:cNvSpPr>
            <p:nvPr/>
          </p:nvSpPr>
          <p:spPr bwMode="auto">
            <a:xfrm>
              <a:off x="1568" y="1816"/>
              <a:ext cx="3276" cy="223"/>
            </a:xfrm>
            <a:prstGeom prst="rect">
              <a:avLst/>
            </a:prstGeom>
            <a:solidFill>
              <a:srgbClr val="99FF99"/>
            </a:solidFill>
            <a:ln w="9525">
              <a:noFill/>
              <a:miter lim="800000"/>
              <a:headEnd/>
              <a:tailEnd/>
            </a:ln>
          </p:spPr>
          <p:txBody>
            <a:bodyPr/>
            <a:lstStyle/>
            <a:p>
              <a:endParaRPr lang="en-US"/>
            </a:p>
          </p:txBody>
        </p:sp>
        <p:sp>
          <p:nvSpPr>
            <p:cNvPr id="557081" name="Rectangle 25"/>
            <p:cNvSpPr>
              <a:spLocks noChangeAspect="1" noChangeArrowheads="1"/>
            </p:cNvSpPr>
            <p:nvPr/>
          </p:nvSpPr>
          <p:spPr bwMode="auto">
            <a:xfrm>
              <a:off x="1568" y="2073"/>
              <a:ext cx="3276" cy="223"/>
            </a:xfrm>
            <a:prstGeom prst="rect">
              <a:avLst/>
            </a:prstGeom>
            <a:solidFill>
              <a:srgbClr val="99FF99"/>
            </a:solidFill>
            <a:ln w="9525">
              <a:noFill/>
              <a:miter lim="800000"/>
              <a:headEnd/>
              <a:tailEnd/>
            </a:ln>
          </p:spPr>
          <p:txBody>
            <a:bodyPr/>
            <a:lstStyle/>
            <a:p>
              <a:endParaRPr lang="en-US"/>
            </a:p>
          </p:txBody>
        </p:sp>
      </p:grpSp>
      <p:sp>
        <p:nvSpPr>
          <p:cNvPr id="557099" name="Text Box 43"/>
          <p:cNvSpPr txBox="1">
            <a:spLocks noChangeArrowheads="1"/>
          </p:cNvSpPr>
          <p:nvPr/>
        </p:nvSpPr>
        <p:spPr bwMode="auto">
          <a:xfrm>
            <a:off x="2806700" y="1409700"/>
            <a:ext cx="3695700" cy="2836863"/>
          </a:xfrm>
          <a:prstGeom prst="rect">
            <a:avLst/>
          </a:prstGeom>
          <a:noFill/>
          <a:ln w="12700">
            <a:noFill/>
            <a:miter lim="800000"/>
            <a:headEnd type="none" w="sm" len="sm"/>
            <a:tailEnd type="none" w="lg" len="lg"/>
          </a:ln>
          <a:effectLst/>
        </p:spPr>
        <p:txBody>
          <a:bodyPr>
            <a:spAutoFit/>
          </a:bodyPr>
          <a:lstStyle/>
          <a:p>
            <a:r>
              <a:rPr lang="en-US" sz="2000" b="1">
                <a:latin typeface="Arial Narrow" pitchFamily="34" charset="0"/>
              </a:rPr>
              <a:t>Role</a:t>
            </a:r>
          </a:p>
          <a:p>
            <a:endParaRPr lang="en-US" sz="2000" b="1">
              <a:latin typeface="Arial Narrow" pitchFamily="34" charset="0"/>
            </a:endParaRPr>
          </a:p>
          <a:p>
            <a:pPr>
              <a:lnSpc>
                <a:spcPct val="140000"/>
              </a:lnSpc>
            </a:pPr>
            <a:r>
              <a:rPr lang="en-US" sz="2000" b="1">
                <a:latin typeface="Arial Narrow" pitchFamily="34" charset="0"/>
              </a:rPr>
              <a:t>Architect</a:t>
            </a:r>
            <a:endParaRPr lang="en-US" sz="1100" b="1">
              <a:latin typeface="Arial Narrow" pitchFamily="34" charset="0"/>
            </a:endParaRPr>
          </a:p>
          <a:p>
            <a:pPr>
              <a:lnSpc>
                <a:spcPct val="140000"/>
              </a:lnSpc>
            </a:pPr>
            <a:r>
              <a:rPr lang="en-US" sz="2000" b="1">
                <a:latin typeface="Arial Narrow" pitchFamily="34" charset="0"/>
              </a:rPr>
              <a:t>System Analyst</a:t>
            </a:r>
          </a:p>
          <a:p>
            <a:pPr>
              <a:lnSpc>
                <a:spcPct val="140000"/>
              </a:lnSpc>
            </a:pPr>
            <a:r>
              <a:rPr lang="en-US" sz="2000" b="1">
                <a:latin typeface="Arial Narrow" pitchFamily="34" charset="0"/>
              </a:rPr>
              <a:t>Requirements </a:t>
            </a:r>
            <a:r>
              <a:rPr lang="en-CA" sz="2000" b="1">
                <a:latin typeface="Arial Narrow" pitchFamily="34" charset="0"/>
              </a:rPr>
              <a:t>Specifier</a:t>
            </a:r>
            <a:endParaRPr lang="en-US" sz="2000" b="1">
              <a:latin typeface="Arial Narrow" pitchFamily="34" charset="0"/>
            </a:endParaRPr>
          </a:p>
          <a:p>
            <a:pPr>
              <a:lnSpc>
                <a:spcPct val="140000"/>
              </a:lnSpc>
            </a:pPr>
            <a:r>
              <a:rPr lang="en-CA" sz="2000" b="1">
                <a:latin typeface="Arial Narrow" pitchFamily="34" charset="0"/>
              </a:rPr>
              <a:t>Test Analyst</a:t>
            </a:r>
            <a:endParaRPr lang="en-US" sz="2000" b="1">
              <a:latin typeface="Arial Narrow" pitchFamily="34" charset="0"/>
            </a:endParaRPr>
          </a:p>
          <a:p>
            <a:pPr>
              <a:lnSpc>
                <a:spcPct val="140000"/>
              </a:lnSpc>
            </a:pPr>
            <a:r>
              <a:rPr lang="en-CA" sz="2000" b="1">
                <a:latin typeface="Arial Narrow" pitchFamily="34" charset="0"/>
              </a:rPr>
              <a:t>Tester</a:t>
            </a:r>
            <a:endParaRPr lang="en-US" sz="2000" b="1">
              <a:latin typeface="Arial Narrow" pitchFamily="34" charset="0"/>
            </a:endParaRPr>
          </a:p>
        </p:txBody>
      </p:sp>
      <p:sp>
        <p:nvSpPr>
          <p:cNvPr id="557100" name="Text Box 44"/>
          <p:cNvSpPr txBox="1">
            <a:spLocks noChangeArrowheads="1"/>
          </p:cNvSpPr>
          <p:nvPr/>
        </p:nvSpPr>
        <p:spPr bwMode="auto">
          <a:xfrm>
            <a:off x="5461000" y="1404938"/>
            <a:ext cx="3530600" cy="2836862"/>
          </a:xfrm>
          <a:prstGeom prst="rect">
            <a:avLst/>
          </a:prstGeom>
          <a:noFill/>
          <a:ln w="12700">
            <a:noFill/>
            <a:miter lim="800000"/>
            <a:headEnd type="none" w="sm" len="sm"/>
            <a:tailEnd type="none" w="lg" len="lg"/>
          </a:ln>
          <a:effectLst/>
        </p:spPr>
        <p:txBody>
          <a:bodyPr>
            <a:spAutoFit/>
          </a:bodyPr>
          <a:lstStyle/>
          <a:p>
            <a:r>
              <a:rPr lang="en-US" sz="2000" b="1" dirty="0">
                <a:latin typeface="Arial Narrow" pitchFamily="34" charset="0"/>
              </a:rPr>
              <a:t>Activities</a:t>
            </a:r>
          </a:p>
          <a:p>
            <a:endParaRPr lang="en-US" sz="2000" b="1" dirty="0">
              <a:latin typeface="Arial Narrow" pitchFamily="34" charset="0"/>
            </a:endParaRPr>
          </a:p>
          <a:p>
            <a:pPr>
              <a:lnSpc>
                <a:spcPct val="140000"/>
              </a:lnSpc>
            </a:pPr>
            <a:r>
              <a:rPr lang="en-US" sz="2000" b="1" dirty="0">
                <a:latin typeface="Arial Narrow" pitchFamily="34" charset="0"/>
              </a:rPr>
              <a:t>Identify Design Mechanism</a:t>
            </a:r>
            <a:r>
              <a:rPr lang="en-CA" sz="2000" b="1" dirty="0">
                <a:latin typeface="Arial Narrow" pitchFamily="34" charset="0"/>
              </a:rPr>
              <a:t>s</a:t>
            </a:r>
            <a:endParaRPr lang="en-US" sz="2000" b="1" dirty="0">
              <a:latin typeface="Arial Narrow" pitchFamily="34" charset="0"/>
            </a:endParaRPr>
          </a:p>
          <a:p>
            <a:pPr>
              <a:lnSpc>
                <a:spcPct val="140000"/>
              </a:lnSpc>
            </a:pPr>
            <a:r>
              <a:rPr lang="en-US" sz="2000" b="1" dirty="0">
                <a:latin typeface="Arial Narrow" pitchFamily="34" charset="0"/>
              </a:rPr>
              <a:t>Find Actors and Use Cases</a:t>
            </a:r>
          </a:p>
          <a:p>
            <a:pPr>
              <a:lnSpc>
                <a:spcPct val="140000"/>
              </a:lnSpc>
            </a:pPr>
            <a:r>
              <a:rPr lang="en-US" sz="2000" b="1" dirty="0">
                <a:latin typeface="Arial Narrow" pitchFamily="34" charset="0"/>
              </a:rPr>
              <a:t>Detail a Use Case</a:t>
            </a:r>
          </a:p>
          <a:p>
            <a:pPr>
              <a:lnSpc>
                <a:spcPct val="140000"/>
              </a:lnSpc>
            </a:pPr>
            <a:r>
              <a:rPr lang="en-US" sz="2000" b="1" dirty="0">
                <a:latin typeface="Arial Narrow" pitchFamily="34" charset="0"/>
              </a:rPr>
              <a:t>Identify </a:t>
            </a:r>
            <a:r>
              <a:rPr lang="en-CA" sz="2000" b="1" dirty="0">
                <a:latin typeface="Arial Narrow" pitchFamily="34" charset="0"/>
              </a:rPr>
              <a:t>Test Ideas</a:t>
            </a:r>
            <a:endParaRPr lang="en-US" sz="2000" b="1" dirty="0">
              <a:latin typeface="Arial Narrow" pitchFamily="34" charset="0"/>
            </a:endParaRPr>
          </a:p>
          <a:p>
            <a:pPr>
              <a:lnSpc>
                <a:spcPct val="140000"/>
              </a:lnSpc>
            </a:pPr>
            <a:r>
              <a:rPr lang="en-CA" sz="2000" b="1" dirty="0">
                <a:latin typeface="Arial Narrow" pitchFamily="34" charset="0"/>
              </a:rPr>
              <a:t>Analyze Failure</a:t>
            </a:r>
            <a:endParaRPr lang="en-US" sz="2000" b="1" dirty="0">
              <a:latin typeface="Arial Narrow" pitchFamily="34" charset="0"/>
            </a:endParaRPr>
          </a:p>
        </p:txBody>
      </p:sp>
      <p:grpSp>
        <p:nvGrpSpPr>
          <p:cNvPr id="8" name="Group 51"/>
          <p:cNvGrpSpPr>
            <a:grpSpLocks/>
          </p:cNvGrpSpPr>
          <p:nvPr/>
        </p:nvGrpSpPr>
        <p:grpSpPr bwMode="auto">
          <a:xfrm>
            <a:off x="5943600" y="3733800"/>
            <a:ext cx="2438400" cy="914400"/>
            <a:chOff x="3744" y="2352"/>
            <a:chExt cx="1536" cy="576"/>
          </a:xfrm>
          <a:solidFill>
            <a:schemeClr val="accent6">
              <a:lumMod val="40000"/>
              <a:lumOff val="60000"/>
            </a:schemeClr>
          </a:solidFill>
        </p:grpSpPr>
        <p:sp>
          <p:nvSpPr>
            <p:cNvPr id="557105" name="AutoShape 49"/>
            <p:cNvSpPr>
              <a:spLocks noChangeArrowheads="1"/>
            </p:cNvSpPr>
            <p:nvPr/>
          </p:nvSpPr>
          <p:spPr bwMode="ltGray">
            <a:xfrm flipH="1">
              <a:off x="3744" y="2352"/>
              <a:ext cx="1536" cy="576"/>
            </a:xfrm>
            <a:prstGeom prst="wedgeRectCallout">
              <a:avLst>
                <a:gd name="adj1" fmla="val 78125"/>
                <a:gd name="adj2" fmla="val -105213"/>
              </a:avLst>
            </a:prstGeom>
            <a:grpFill/>
            <a:ln w="12700">
              <a:solidFill>
                <a:srgbClr val="000000"/>
              </a:solidFill>
              <a:miter lim="800000"/>
              <a:headEnd/>
              <a:tailEnd/>
            </a:ln>
            <a:effectLst/>
          </p:spPr>
          <p:txBody>
            <a:bodyPr wrap="none" anchor="ctr"/>
            <a:lstStyle/>
            <a:p>
              <a:pPr algn="ctr"/>
              <a:endParaRPr lang="en-US" sz="2800" b="1">
                <a:solidFill>
                  <a:schemeClr val="accent2"/>
                </a:solidFill>
              </a:endParaRPr>
            </a:p>
          </p:txBody>
        </p:sp>
        <p:sp>
          <p:nvSpPr>
            <p:cNvPr id="557106" name="Rectangle 50"/>
            <p:cNvSpPr>
              <a:spLocks noChangeArrowheads="1"/>
            </p:cNvSpPr>
            <p:nvPr/>
          </p:nvSpPr>
          <p:spPr bwMode="auto">
            <a:xfrm flipH="1">
              <a:off x="3776" y="2376"/>
              <a:ext cx="1480" cy="528"/>
            </a:xfrm>
            <a:prstGeom prst="rect">
              <a:avLst/>
            </a:prstGeom>
            <a:grpFill/>
            <a:ln w="9525">
              <a:noFill/>
              <a:miter lim="800000"/>
              <a:headEnd/>
              <a:tailEnd/>
            </a:ln>
            <a:effectLst/>
          </p:spPr>
          <p:txBody>
            <a:bodyPr lIns="38100" tIns="38100" rIns="38100" bIns="38100">
              <a:spAutoFit/>
            </a:bodyPr>
            <a:lstStyle/>
            <a:p>
              <a:pPr>
                <a:lnSpc>
                  <a:spcPts val="2000"/>
                </a:lnSpc>
                <a:spcBef>
                  <a:spcPts val="900"/>
                </a:spcBef>
                <a:tabLst>
                  <a:tab pos="285750" algn="l"/>
                  <a:tab pos="571500" algn="l"/>
                  <a:tab pos="857250" algn="l"/>
                  <a:tab pos="1143000" algn="l"/>
                  <a:tab pos="1428750" algn="l"/>
                  <a:tab pos="1714500" algn="l"/>
                  <a:tab pos="2000250" algn="l"/>
                  <a:tab pos="2286000" algn="l"/>
                </a:tabLst>
              </a:pPr>
              <a:r>
                <a:rPr lang="en-CA" sz="2000" b="1" dirty="0"/>
                <a:t>One</a:t>
              </a:r>
              <a:r>
                <a:rPr lang="en-US" sz="2000" b="1" dirty="0"/>
                <a:t> </a:t>
              </a:r>
              <a:r>
                <a:rPr lang="en-CA" sz="2000" b="1" dirty="0">
                  <a:solidFill>
                    <a:schemeClr val="tx2"/>
                  </a:solidFill>
                </a:rPr>
                <a:t>role</a:t>
              </a:r>
              <a:r>
                <a:rPr lang="en-US" sz="2000" b="1" dirty="0"/>
                <a:t> </a:t>
              </a:r>
              <a:r>
                <a:rPr lang="en-CA" sz="2000" b="1" dirty="0"/>
                <a:t>can be </a:t>
              </a:r>
              <a:r>
                <a:rPr lang="en-US" sz="2000" b="1" dirty="0"/>
                <a:t>assigned to one or </a:t>
              </a:r>
              <a:r>
                <a:rPr lang="en-CA" sz="2000" b="1" dirty="0"/>
                <a:t>more</a:t>
              </a:r>
              <a:r>
                <a:rPr lang="en-US" sz="2000" b="1" dirty="0"/>
                <a:t> </a:t>
              </a:r>
              <a:r>
                <a:rPr lang="en-CA" sz="2000" b="1" dirty="0">
                  <a:solidFill>
                    <a:schemeClr val="tx2"/>
                  </a:solidFill>
                </a:rPr>
                <a:t>individuals</a:t>
              </a:r>
              <a:endParaRPr lang="en-US" sz="1800" b="1" dirty="0">
                <a:solidFill>
                  <a:schemeClr val="folHlink"/>
                </a:solidFill>
              </a:endParaRPr>
            </a:p>
          </p:txBody>
        </p:sp>
      </p:grpSp>
      <p:sp>
        <p:nvSpPr>
          <p:cNvPr id="48" name="Date Placeholder 47"/>
          <p:cNvSpPr>
            <a:spLocks noGrp="1"/>
          </p:cNvSpPr>
          <p:nvPr>
            <p:ph type="dt" sz="half" idx="10"/>
          </p:nvPr>
        </p:nvSpPr>
        <p:spPr/>
        <p:txBody>
          <a:bodyPr/>
          <a:lstStyle/>
          <a:p>
            <a:fld id="{709A9694-AA7E-4936-99B8-086ED02D1A47}" type="datetime1">
              <a:rPr lang="en-US" smtClean="0"/>
              <a:pPr/>
              <a:t>11/15/2009</a:t>
            </a:fld>
            <a:endParaRPr lang="en-US"/>
          </a:p>
        </p:txBody>
      </p:sp>
      <p:sp>
        <p:nvSpPr>
          <p:cNvPr id="49" name="Slide Number Placeholder 48"/>
          <p:cNvSpPr>
            <a:spLocks noGrp="1"/>
          </p:cNvSpPr>
          <p:nvPr>
            <p:ph type="sldNum" sz="quarter" idx="12"/>
          </p:nvPr>
        </p:nvSpPr>
        <p:spPr/>
        <p:txBody>
          <a:bodyPr/>
          <a:lstStyle/>
          <a:p>
            <a:fld id="{10369235-5C97-4BA1-B44C-A5DF7822806F}" type="slidenum">
              <a:rPr lang="en-US" smtClean="0"/>
              <a:pPr/>
              <a:t>18</a:t>
            </a:fld>
            <a:endParaRPr lang="en-US"/>
          </a:p>
        </p:txBody>
      </p:sp>
      <p:sp>
        <p:nvSpPr>
          <p:cNvPr id="50" name="Footer Placeholder 49"/>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TESTING ROLES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36AD5365-3CFC-403B-AF01-2828BC649C6D}" type="datetime1">
              <a:rPr lang="en-US" smtClean="0"/>
              <a:pPr/>
              <a:t>11/15/2009</a:t>
            </a:fld>
            <a:endParaRPr lang="en-US"/>
          </a:p>
        </p:txBody>
      </p:sp>
      <p:sp>
        <p:nvSpPr>
          <p:cNvPr id="5" name="Footer Placeholder 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5356D1E-DB6F-4494-AD4C-DAABF9525729}"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457200" y="0"/>
            <a:ext cx="8229600" cy="1143000"/>
          </a:xfrm>
        </p:spPr>
        <p:txBody>
          <a:bodyPr>
            <a:normAutofit/>
          </a:bodyPr>
          <a:lstStyle/>
          <a:p>
            <a:r>
              <a:rPr lang="en-CA" sz="3600" dirty="0" smtClean="0"/>
              <a:t>Test Manager</a:t>
            </a:r>
            <a:endParaRPr lang="en-US" sz="3600" dirty="0"/>
          </a:p>
        </p:txBody>
      </p:sp>
      <p:grpSp>
        <p:nvGrpSpPr>
          <p:cNvPr id="2" name="Group 98"/>
          <p:cNvGrpSpPr>
            <a:grpSpLocks/>
          </p:cNvGrpSpPr>
          <p:nvPr/>
        </p:nvGrpSpPr>
        <p:grpSpPr bwMode="auto">
          <a:xfrm>
            <a:off x="457200" y="3581400"/>
            <a:ext cx="4038600" cy="1371600"/>
            <a:chOff x="240" y="1824"/>
            <a:chExt cx="2544" cy="864"/>
          </a:xfrm>
        </p:grpSpPr>
        <p:sp>
          <p:nvSpPr>
            <p:cNvPr id="499716" name="AutoShape 4"/>
            <p:cNvSpPr>
              <a:spLocks noChangeArrowheads="1"/>
            </p:cNvSpPr>
            <p:nvPr/>
          </p:nvSpPr>
          <p:spPr bwMode="auto">
            <a:xfrm>
              <a:off x="240" y="1824"/>
              <a:ext cx="2544" cy="864"/>
            </a:xfrm>
            <a:prstGeom prst="roundRect">
              <a:avLst>
                <a:gd name="adj" fmla="val 16667"/>
              </a:avLst>
            </a:prstGeom>
            <a:solidFill>
              <a:schemeClr val="tx1"/>
            </a:solidFill>
            <a:ln w="9525">
              <a:noFill/>
              <a:round/>
              <a:headEnd/>
              <a:tailEnd/>
            </a:ln>
            <a:effectLst/>
          </p:spPr>
          <p:txBody>
            <a:bodyPr wrap="none" lIns="107950" tIns="53975" rIns="107950" bIns="53975" anchor="ctr"/>
            <a:lstStyle/>
            <a:p>
              <a:endParaRPr lang="en-US"/>
            </a:p>
          </p:txBody>
        </p:sp>
        <p:grpSp>
          <p:nvGrpSpPr>
            <p:cNvPr id="3" name="Group 62"/>
            <p:cNvGrpSpPr>
              <a:grpSpLocks/>
            </p:cNvGrpSpPr>
            <p:nvPr/>
          </p:nvGrpSpPr>
          <p:grpSpPr bwMode="auto">
            <a:xfrm>
              <a:off x="288" y="1937"/>
              <a:ext cx="776" cy="591"/>
              <a:chOff x="1488" y="2417"/>
              <a:chExt cx="776" cy="591"/>
            </a:xfrm>
          </p:grpSpPr>
          <p:grpSp>
            <p:nvGrpSpPr>
              <p:cNvPr id="4" name="Group 6"/>
              <p:cNvGrpSpPr>
                <a:grpSpLocks/>
              </p:cNvGrpSpPr>
              <p:nvPr/>
            </p:nvGrpSpPr>
            <p:grpSpPr bwMode="auto">
              <a:xfrm>
                <a:off x="1682" y="2417"/>
                <a:ext cx="388" cy="408"/>
                <a:chOff x="1488" y="675"/>
                <a:chExt cx="795" cy="647"/>
              </a:xfrm>
            </p:grpSpPr>
            <p:sp>
              <p:nvSpPr>
                <p:cNvPr id="499719" name="Freeform 7"/>
                <p:cNvSpPr>
                  <a:spLocks/>
                </p:cNvSpPr>
                <p:nvPr/>
              </p:nvSpPr>
              <p:spPr bwMode="auto">
                <a:xfrm>
                  <a:off x="1825" y="675"/>
                  <a:ext cx="408" cy="236"/>
                </a:xfrm>
                <a:custGeom>
                  <a:avLst/>
                  <a:gdLst/>
                  <a:ahLst/>
                  <a:cxnLst>
                    <a:cxn ang="0">
                      <a:pos x="62" y="0"/>
                    </a:cxn>
                    <a:cxn ang="0">
                      <a:pos x="75" y="0"/>
                    </a:cxn>
                    <a:cxn ang="0">
                      <a:pos x="87" y="3"/>
                    </a:cxn>
                    <a:cxn ang="0">
                      <a:pos x="96" y="7"/>
                    </a:cxn>
                    <a:cxn ang="0">
                      <a:pos x="106" y="12"/>
                    </a:cxn>
                    <a:cxn ang="0">
                      <a:pos x="114" y="19"/>
                    </a:cxn>
                    <a:cxn ang="0">
                      <a:pos x="119" y="26"/>
                    </a:cxn>
                    <a:cxn ang="0">
                      <a:pos x="123" y="35"/>
                    </a:cxn>
                    <a:cxn ang="0">
                      <a:pos x="123" y="45"/>
                    </a:cxn>
                    <a:cxn ang="0">
                      <a:pos x="123" y="53"/>
                    </a:cxn>
                    <a:cxn ang="0">
                      <a:pos x="119" y="61"/>
                    </a:cxn>
                    <a:cxn ang="0">
                      <a:pos x="114" y="70"/>
                    </a:cxn>
                    <a:cxn ang="0">
                      <a:pos x="106" y="75"/>
                    </a:cxn>
                    <a:cxn ang="0">
                      <a:pos x="96" y="81"/>
                    </a:cxn>
                    <a:cxn ang="0">
                      <a:pos x="87" y="85"/>
                    </a:cxn>
                    <a:cxn ang="0">
                      <a:pos x="75" y="88"/>
                    </a:cxn>
                    <a:cxn ang="0">
                      <a:pos x="62" y="89"/>
                    </a:cxn>
                    <a:cxn ang="0">
                      <a:pos x="50" y="88"/>
                    </a:cxn>
                    <a:cxn ang="0">
                      <a:pos x="39" y="85"/>
                    </a:cxn>
                    <a:cxn ang="0">
                      <a:pos x="27" y="81"/>
                    </a:cxn>
                    <a:cxn ang="0">
                      <a:pos x="20" y="75"/>
                    </a:cxn>
                    <a:cxn ang="0">
                      <a:pos x="12" y="70"/>
                    </a:cxn>
                    <a:cxn ang="0">
                      <a:pos x="6" y="61"/>
                    </a:cxn>
                    <a:cxn ang="0">
                      <a:pos x="2" y="53"/>
                    </a:cxn>
                    <a:cxn ang="0">
                      <a:pos x="0" y="45"/>
                    </a:cxn>
                    <a:cxn ang="0">
                      <a:pos x="2" y="35"/>
                    </a:cxn>
                    <a:cxn ang="0">
                      <a:pos x="6" y="26"/>
                    </a:cxn>
                    <a:cxn ang="0">
                      <a:pos x="12" y="19"/>
                    </a:cxn>
                    <a:cxn ang="0">
                      <a:pos x="20" y="12"/>
                    </a:cxn>
                    <a:cxn ang="0">
                      <a:pos x="27" y="7"/>
                    </a:cxn>
                    <a:cxn ang="0">
                      <a:pos x="39" y="3"/>
                    </a:cxn>
                    <a:cxn ang="0">
                      <a:pos x="50" y="0"/>
                    </a:cxn>
                    <a:cxn ang="0">
                      <a:pos x="62" y="0"/>
                    </a:cxn>
                  </a:cxnLst>
                  <a:rect l="0" t="0" r="r" b="b"/>
                  <a:pathLst>
                    <a:path w="123" h="89">
                      <a:moveTo>
                        <a:pt x="62" y="0"/>
                      </a:moveTo>
                      <a:lnTo>
                        <a:pt x="75" y="0"/>
                      </a:lnTo>
                      <a:lnTo>
                        <a:pt x="87" y="3"/>
                      </a:lnTo>
                      <a:lnTo>
                        <a:pt x="96" y="7"/>
                      </a:lnTo>
                      <a:lnTo>
                        <a:pt x="106" y="12"/>
                      </a:lnTo>
                      <a:lnTo>
                        <a:pt x="114" y="19"/>
                      </a:lnTo>
                      <a:lnTo>
                        <a:pt x="119" y="26"/>
                      </a:lnTo>
                      <a:lnTo>
                        <a:pt x="123" y="35"/>
                      </a:lnTo>
                      <a:lnTo>
                        <a:pt x="123" y="45"/>
                      </a:lnTo>
                      <a:lnTo>
                        <a:pt x="123" y="53"/>
                      </a:lnTo>
                      <a:lnTo>
                        <a:pt x="119" y="61"/>
                      </a:lnTo>
                      <a:lnTo>
                        <a:pt x="114" y="70"/>
                      </a:lnTo>
                      <a:lnTo>
                        <a:pt x="106" y="75"/>
                      </a:lnTo>
                      <a:lnTo>
                        <a:pt x="96" y="81"/>
                      </a:lnTo>
                      <a:lnTo>
                        <a:pt x="87" y="85"/>
                      </a:lnTo>
                      <a:lnTo>
                        <a:pt x="75" y="88"/>
                      </a:lnTo>
                      <a:lnTo>
                        <a:pt x="62" y="89"/>
                      </a:lnTo>
                      <a:lnTo>
                        <a:pt x="50" y="88"/>
                      </a:lnTo>
                      <a:lnTo>
                        <a:pt x="39" y="85"/>
                      </a:lnTo>
                      <a:lnTo>
                        <a:pt x="27" y="81"/>
                      </a:lnTo>
                      <a:lnTo>
                        <a:pt x="20" y="75"/>
                      </a:lnTo>
                      <a:lnTo>
                        <a:pt x="12" y="70"/>
                      </a:lnTo>
                      <a:lnTo>
                        <a:pt x="6" y="61"/>
                      </a:lnTo>
                      <a:lnTo>
                        <a:pt x="2" y="53"/>
                      </a:lnTo>
                      <a:lnTo>
                        <a:pt x="0" y="45"/>
                      </a:lnTo>
                      <a:lnTo>
                        <a:pt x="2" y="35"/>
                      </a:lnTo>
                      <a:lnTo>
                        <a:pt x="6" y="26"/>
                      </a:lnTo>
                      <a:lnTo>
                        <a:pt x="12" y="19"/>
                      </a:lnTo>
                      <a:lnTo>
                        <a:pt x="20" y="12"/>
                      </a:lnTo>
                      <a:lnTo>
                        <a:pt x="27" y="7"/>
                      </a:lnTo>
                      <a:lnTo>
                        <a:pt x="39" y="3"/>
                      </a:lnTo>
                      <a:lnTo>
                        <a:pt x="50" y="0"/>
                      </a:lnTo>
                      <a:lnTo>
                        <a:pt x="62"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sp>
              <p:nvSpPr>
                <p:cNvPr id="499720" name="Freeform 8"/>
                <p:cNvSpPr>
                  <a:spLocks/>
                </p:cNvSpPr>
                <p:nvPr/>
              </p:nvSpPr>
              <p:spPr bwMode="auto">
                <a:xfrm>
                  <a:off x="1488" y="960"/>
                  <a:ext cx="795" cy="362"/>
                </a:xfrm>
                <a:custGeom>
                  <a:avLst/>
                  <a:gdLst/>
                  <a:ahLst/>
                  <a:cxnLst>
                    <a:cxn ang="0">
                      <a:pos x="59" y="0"/>
                    </a:cxn>
                    <a:cxn ang="0">
                      <a:pos x="240" y="0"/>
                    </a:cxn>
                    <a:cxn ang="0">
                      <a:pos x="178" y="137"/>
                    </a:cxn>
                    <a:cxn ang="0">
                      <a:pos x="0" y="137"/>
                    </a:cxn>
                    <a:cxn ang="0">
                      <a:pos x="59" y="0"/>
                    </a:cxn>
                  </a:cxnLst>
                  <a:rect l="0" t="0" r="r" b="b"/>
                  <a:pathLst>
                    <a:path w="240" h="137">
                      <a:moveTo>
                        <a:pt x="59" y="0"/>
                      </a:moveTo>
                      <a:lnTo>
                        <a:pt x="240" y="0"/>
                      </a:lnTo>
                      <a:lnTo>
                        <a:pt x="178" y="137"/>
                      </a:lnTo>
                      <a:lnTo>
                        <a:pt x="0" y="137"/>
                      </a:lnTo>
                      <a:lnTo>
                        <a:pt x="59"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grpSp>
          <p:sp>
            <p:nvSpPr>
              <p:cNvPr id="499721" name="Text Box 9"/>
              <p:cNvSpPr txBox="1">
                <a:spLocks noChangeArrowheads="1"/>
              </p:cNvSpPr>
              <p:nvPr/>
            </p:nvSpPr>
            <p:spPr bwMode="auto">
              <a:xfrm>
                <a:off x="1488" y="2825"/>
                <a:ext cx="776" cy="183"/>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b="1">
                    <a:solidFill>
                      <a:schemeClr val="bg2"/>
                    </a:solidFill>
                  </a:rPr>
                  <a:t>Test Manager</a:t>
                </a:r>
              </a:p>
            </p:txBody>
          </p:sp>
        </p:grpSp>
        <p:grpSp>
          <p:nvGrpSpPr>
            <p:cNvPr id="5" name="Group 10"/>
            <p:cNvGrpSpPr>
              <a:grpSpLocks/>
            </p:cNvGrpSpPr>
            <p:nvPr/>
          </p:nvGrpSpPr>
          <p:grpSpPr bwMode="auto">
            <a:xfrm>
              <a:off x="1261" y="1928"/>
              <a:ext cx="427" cy="521"/>
              <a:chOff x="1202" y="672"/>
              <a:chExt cx="422" cy="492"/>
            </a:xfrm>
          </p:grpSpPr>
          <p:sp>
            <p:nvSpPr>
              <p:cNvPr id="499723" name="Rectangle 11"/>
              <p:cNvSpPr>
                <a:spLocks noChangeArrowheads="1"/>
              </p:cNvSpPr>
              <p:nvPr/>
            </p:nvSpPr>
            <p:spPr bwMode="auto">
              <a:xfrm>
                <a:off x="1202" y="1056"/>
                <a:ext cx="422" cy="108"/>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 Plan</a:t>
                </a:r>
              </a:p>
            </p:txBody>
          </p:sp>
          <p:sp>
            <p:nvSpPr>
              <p:cNvPr id="499724" name="Freeform 12"/>
              <p:cNvSpPr>
                <a:spLocks/>
              </p:cNvSpPr>
              <p:nvPr/>
            </p:nvSpPr>
            <p:spPr bwMode="auto">
              <a:xfrm>
                <a:off x="1303" y="684"/>
                <a:ext cx="250" cy="321"/>
              </a:xfrm>
              <a:custGeom>
                <a:avLst/>
                <a:gdLst/>
                <a:ahLst/>
                <a:cxnLst>
                  <a:cxn ang="0">
                    <a:pos x="0" y="0"/>
                  </a:cxn>
                  <a:cxn ang="0">
                    <a:pos x="0" y="1197"/>
                  </a:cxn>
                  <a:cxn ang="0">
                    <a:pos x="913" y="1197"/>
                  </a:cxn>
                  <a:cxn ang="0">
                    <a:pos x="913" y="200"/>
                  </a:cxn>
                  <a:cxn ang="0">
                    <a:pos x="714" y="0"/>
                  </a:cxn>
                  <a:cxn ang="0">
                    <a:pos x="0" y="0"/>
                  </a:cxn>
                </a:cxnLst>
                <a:rect l="0" t="0" r="r" b="b"/>
                <a:pathLst>
                  <a:path w="913" h="1197">
                    <a:moveTo>
                      <a:pt x="0" y="0"/>
                    </a:moveTo>
                    <a:lnTo>
                      <a:pt x="0" y="1197"/>
                    </a:lnTo>
                    <a:lnTo>
                      <a:pt x="913" y="1197"/>
                    </a:lnTo>
                    <a:lnTo>
                      <a:pt x="913" y="200"/>
                    </a:lnTo>
                    <a:lnTo>
                      <a:pt x="714" y="0"/>
                    </a:lnTo>
                    <a:lnTo>
                      <a:pt x="0" y="0"/>
                    </a:lnTo>
                    <a:close/>
                  </a:path>
                </a:pathLst>
              </a:custGeom>
              <a:solidFill>
                <a:srgbClr val="A9A9A8"/>
              </a:solidFill>
              <a:ln w="9525">
                <a:noFill/>
                <a:round/>
                <a:headEnd/>
                <a:tailEnd/>
              </a:ln>
            </p:spPr>
            <p:txBody>
              <a:bodyPr/>
              <a:lstStyle/>
              <a:p>
                <a:endParaRPr lang="en-US"/>
              </a:p>
            </p:txBody>
          </p:sp>
          <p:sp>
            <p:nvSpPr>
              <p:cNvPr id="499725" name="Freeform 13"/>
              <p:cNvSpPr>
                <a:spLocks/>
              </p:cNvSpPr>
              <p:nvPr/>
            </p:nvSpPr>
            <p:spPr bwMode="auto">
              <a:xfrm>
                <a:off x="1303" y="684"/>
                <a:ext cx="250" cy="321"/>
              </a:xfrm>
              <a:custGeom>
                <a:avLst/>
                <a:gdLst/>
                <a:ahLst/>
                <a:cxnLst>
                  <a:cxn ang="0">
                    <a:pos x="0" y="0"/>
                  </a:cxn>
                  <a:cxn ang="0">
                    <a:pos x="0" y="1197"/>
                  </a:cxn>
                  <a:cxn ang="0">
                    <a:pos x="913" y="1197"/>
                  </a:cxn>
                  <a:cxn ang="0">
                    <a:pos x="913" y="200"/>
                  </a:cxn>
                  <a:cxn ang="0">
                    <a:pos x="714" y="0"/>
                  </a:cxn>
                  <a:cxn ang="0">
                    <a:pos x="0" y="0"/>
                  </a:cxn>
                </a:cxnLst>
                <a:rect l="0" t="0" r="r" b="b"/>
                <a:pathLst>
                  <a:path w="913" h="1197">
                    <a:moveTo>
                      <a:pt x="0" y="0"/>
                    </a:moveTo>
                    <a:lnTo>
                      <a:pt x="0" y="1197"/>
                    </a:lnTo>
                    <a:lnTo>
                      <a:pt x="913" y="1197"/>
                    </a:lnTo>
                    <a:lnTo>
                      <a:pt x="913" y="200"/>
                    </a:lnTo>
                    <a:lnTo>
                      <a:pt x="714" y="0"/>
                    </a:lnTo>
                    <a:lnTo>
                      <a:pt x="0" y="0"/>
                    </a:lnTo>
                  </a:path>
                </a:pathLst>
              </a:custGeom>
              <a:noFill/>
              <a:ln w="3175">
                <a:solidFill>
                  <a:srgbClr val="C2C2C1"/>
                </a:solidFill>
                <a:prstDash val="solid"/>
                <a:round/>
                <a:headEnd/>
                <a:tailEnd/>
              </a:ln>
            </p:spPr>
            <p:txBody>
              <a:bodyPr/>
              <a:lstStyle/>
              <a:p>
                <a:endParaRPr lang="en-US"/>
              </a:p>
            </p:txBody>
          </p:sp>
          <p:sp>
            <p:nvSpPr>
              <p:cNvPr id="499726" name="Freeform 14"/>
              <p:cNvSpPr>
                <a:spLocks/>
              </p:cNvSpPr>
              <p:nvPr/>
            </p:nvSpPr>
            <p:spPr bwMode="auto">
              <a:xfrm>
                <a:off x="1291" y="672"/>
                <a:ext cx="251" cy="322"/>
              </a:xfrm>
              <a:custGeom>
                <a:avLst/>
                <a:gdLst/>
                <a:ahLst/>
                <a:cxnLst>
                  <a:cxn ang="0">
                    <a:pos x="0" y="0"/>
                  </a:cxn>
                  <a:cxn ang="0">
                    <a:pos x="0" y="1197"/>
                  </a:cxn>
                  <a:cxn ang="0">
                    <a:pos x="913" y="1197"/>
                  </a:cxn>
                  <a:cxn ang="0">
                    <a:pos x="913" y="201"/>
                  </a:cxn>
                  <a:cxn ang="0">
                    <a:pos x="714" y="0"/>
                  </a:cxn>
                  <a:cxn ang="0">
                    <a:pos x="0" y="0"/>
                  </a:cxn>
                </a:cxnLst>
                <a:rect l="0" t="0" r="r" b="b"/>
                <a:pathLst>
                  <a:path w="913" h="1197">
                    <a:moveTo>
                      <a:pt x="0" y="0"/>
                    </a:moveTo>
                    <a:lnTo>
                      <a:pt x="0" y="1197"/>
                    </a:lnTo>
                    <a:lnTo>
                      <a:pt x="913" y="1197"/>
                    </a:lnTo>
                    <a:lnTo>
                      <a:pt x="913" y="201"/>
                    </a:lnTo>
                    <a:lnTo>
                      <a:pt x="714" y="0"/>
                    </a:lnTo>
                    <a:lnTo>
                      <a:pt x="0" y="0"/>
                    </a:lnTo>
                    <a:close/>
                  </a:path>
                </a:pathLst>
              </a:custGeom>
              <a:solidFill>
                <a:srgbClr val="EE9C84"/>
              </a:solidFill>
              <a:ln w="9525">
                <a:noFill/>
                <a:round/>
                <a:headEnd/>
                <a:tailEnd/>
              </a:ln>
            </p:spPr>
            <p:txBody>
              <a:bodyPr/>
              <a:lstStyle/>
              <a:p>
                <a:endParaRPr lang="en-US"/>
              </a:p>
            </p:txBody>
          </p:sp>
          <p:sp>
            <p:nvSpPr>
              <p:cNvPr id="499727" name="Freeform 15"/>
              <p:cNvSpPr>
                <a:spLocks/>
              </p:cNvSpPr>
              <p:nvPr/>
            </p:nvSpPr>
            <p:spPr bwMode="auto">
              <a:xfrm>
                <a:off x="1291" y="672"/>
                <a:ext cx="251" cy="322"/>
              </a:xfrm>
              <a:custGeom>
                <a:avLst/>
                <a:gdLst/>
                <a:ahLst/>
                <a:cxnLst>
                  <a:cxn ang="0">
                    <a:pos x="0" y="0"/>
                  </a:cxn>
                  <a:cxn ang="0">
                    <a:pos x="0" y="1197"/>
                  </a:cxn>
                  <a:cxn ang="0">
                    <a:pos x="913" y="1197"/>
                  </a:cxn>
                  <a:cxn ang="0">
                    <a:pos x="913" y="201"/>
                  </a:cxn>
                  <a:cxn ang="0">
                    <a:pos x="714" y="0"/>
                  </a:cxn>
                  <a:cxn ang="0">
                    <a:pos x="0" y="0"/>
                  </a:cxn>
                </a:cxnLst>
                <a:rect l="0" t="0" r="r" b="b"/>
                <a:pathLst>
                  <a:path w="913" h="1197">
                    <a:moveTo>
                      <a:pt x="0" y="0"/>
                    </a:moveTo>
                    <a:lnTo>
                      <a:pt x="0" y="1197"/>
                    </a:lnTo>
                    <a:lnTo>
                      <a:pt x="913" y="1197"/>
                    </a:lnTo>
                    <a:lnTo>
                      <a:pt x="913" y="201"/>
                    </a:lnTo>
                    <a:lnTo>
                      <a:pt x="714" y="0"/>
                    </a:lnTo>
                    <a:lnTo>
                      <a:pt x="0" y="0"/>
                    </a:lnTo>
                  </a:path>
                </a:pathLst>
              </a:custGeom>
              <a:noFill/>
              <a:ln w="3175">
                <a:solidFill>
                  <a:srgbClr val="1F1A17"/>
                </a:solidFill>
                <a:prstDash val="solid"/>
                <a:round/>
                <a:headEnd/>
                <a:tailEnd/>
              </a:ln>
            </p:spPr>
            <p:txBody>
              <a:bodyPr/>
              <a:lstStyle/>
              <a:p>
                <a:endParaRPr lang="en-US"/>
              </a:p>
            </p:txBody>
          </p:sp>
          <p:sp>
            <p:nvSpPr>
              <p:cNvPr id="499728" name="Freeform 16"/>
              <p:cNvSpPr>
                <a:spLocks/>
              </p:cNvSpPr>
              <p:nvPr/>
            </p:nvSpPr>
            <p:spPr bwMode="auto">
              <a:xfrm>
                <a:off x="1486" y="672"/>
                <a:ext cx="56" cy="55"/>
              </a:xfrm>
              <a:custGeom>
                <a:avLst/>
                <a:gdLst/>
                <a:ahLst/>
                <a:cxnLst>
                  <a:cxn ang="0">
                    <a:pos x="0" y="0"/>
                  </a:cxn>
                  <a:cxn ang="0">
                    <a:pos x="0" y="204"/>
                  </a:cxn>
                  <a:cxn ang="0">
                    <a:pos x="205" y="203"/>
                  </a:cxn>
                </a:cxnLst>
                <a:rect l="0" t="0" r="r" b="b"/>
                <a:pathLst>
                  <a:path w="205" h="204">
                    <a:moveTo>
                      <a:pt x="0" y="0"/>
                    </a:moveTo>
                    <a:lnTo>
                      <a:pt x="0" y="204"/>
                    </a:lnTo>
                    <a:lnTo>
                      <a:pt x="205" y="203"/>
                    </a:lnTo>
                  </a:path>
                </a:pathLst>
              </a:custGeom>
              <a:noFill/>
              <a:ln w="3175">
                <a:solidFill>
                  <a:srgbClr val="1F1A17"/>
                </a:solidFill>
                <a:prstDash val="solid"/>
                <a:round/>
                <a:headEnd/>
                <a:tailEnd/>
              </a:ln>
            </p:spPr>
            <p:txBody>
              <a:bodyPr/>
              <a:lstStyle/>
              <a:p>
                <a:endParaRPr lang="en-US"/>
              </a:p>
            </p:txBody>
          </p:sp>
          <p:sp>
            <p:nvSpPr>
              <p:cNvPr id="499729" name="Line 17"/>
              <p:cNvSpPr>
                <a:spLocks noChangeShapeType="1"/>
              </p:cNvSpPr>
              <p:nvPr/>
            </p:nvSpPr>
            <p:spPr bwMode="auto">
              <a:xfrm>
                <a:off x="1313" y="730"/>
                <a:ext cx="142" cy="1"/>
              </a:xfrm>
              <a:prstGeom prst="line">
                <a:avLst/>
              </a:prstGeom>
              <a:noFill/>
              <a:ln w="4763">
                <a:solidFill>
                  <a:srgbClr val="1F1A17"/>
                </a:solidFill>
                <a:round/>
                <a:headEnd/>
                <a:tailEnd/>
              </a:ln>
            </p:spPr>
            <p:txBody>
              <a:bodyPr/>
              <a:lstStyle/>
              <a:p>
                <a:endParaRPr lang="en-US"/>
              </a:p>
            </p:txBody>
          </p:sp>
          <p:sp>
            <p:nvSpPr>
              <p:cNvPr id="499730" name="Line 18"/>
              <p:cNvSpPr>
                <a:spLocks noChangeShapeType="1"/>
              </p:cNvSpPr>
              <p:nvPr/>
            </p:nvSpPr>
            <p:spPr bwMode="auto">
              <a:xfrm>
                <a:off x="1313" y="759"/>
                <a:ext cx="193" cy="2"/>
              </a:xfrm>
              <a:prstGeom prst="line">
                <a:avLst/>
              </a:prstGeom>
              <a:noFill/>
              <a:ln w="4763">
                <a:solidFill>
                  <a:srgbClr val="1F1A17"/>
                </a:solidFill>
                <a:round/>
                <a:headEnd/>
                <a:tailEnd/>
              </a:ln>
            </p:spPr>
            <p:txBody>
              <a:bodyPr/>
              <a:lstStyle/>
              <a:p>
                <a:endParaRPr lang="en-US"/>
              </a:p>
            </p:txBody>
          </p:sp>
          <p:sp>
            <p:nvSpPr>
              <p:cNvPr id="499731" name="Line 19"/>
              <p:cNvSpPr>
                <a:spLocks noChangeShapeType="1"/>
              </p:cNvSpPr>
              <p:nvPr/>
            </p:nvSpPr>
            <p:spPr bwMode="auto">
              <a:xfrm>
                <a:off x="1313" y="777"/>
                <a:ext cx="193" cy="1"/>
              </a:xfrm>
              <a:prstGeom prst="line">
                <a:avLst/>
              </a:prstGeom>
              <a:noFill/>
              <a:ln w="4763">
                <a:solidFill>
                  <a:srgbClr val="1F1A17"/>
                </a:solidFill>
                <a:round/>
                <a:headEnd/>
                <a:tailEnd/>
              </a:ln>
            </p:spPr>
            <p:txBody>
              <a:bodyPr/>
              <a:lstStyle/>
              <a:p>
                <a:endParaRPr lang="en-US"/>
              </a:p>
            </p:txBody>
          </p:sp>
          <p:sp>
            <p:nvSpPr>
              <p:cNvPr id="499732" name="Line 20"/>
              <p:cNvSpPr>
                <a:spLocks noChangeShapeType="1"/>
              </p:cNvSpPr>
              <p:nvPr/>
            </p:nvSpPr>
            <p:spPr bwMode="auto">
              <a:xfrm>
                <a:off x="1313" y="795"/>
                <a:ext cx="193" cy="2"/>
              </a:xfrm>
              <a:prstGeom prst="line">
                <a:avLst/>
              </a:prstGeom>
              <a:noFill/>
              <a:ln w="4763">
                <a:solidFill>
                  <a:srgbClr val="1F1A17"/>
                </a:solidFill>
                <a:round/>
                <a:headEnd/>
                <a:tailEnd/>
              </a:ln>
            </p:spPr>
            <p:txBody>
              <a:bodyPr/>
              <a:lstStyle/>
              <a:p>
                <a:endParaRPr lang="en-US"/>
              </a:p>
            </p:txBody>
          </p:sp>
          <p:sp>
            <p:nvSpPr>
              <p:cNvPr id="499733" name="Line 21"/>
              <p:cNvSpPr>
                <a:spLocks noChangeShapeType="1"/>
              </p:cNvSpPr>
              <p:nvPr/>
            </p:nvSpPr>
            <p:spPr bwMode="auto">
              <a:xfrm>
                <a:off x="1313" y="814"/>
                <a:ext cx="193" cy="2"/>
              </a:xfrm>
              <a:prstGeom prst="line">
                <a:avLst/>
              </a:prstGeom>
              <a:noFill/>
              <a:ln w="4763">
                <a:solidFill>
                  <a:srgbClr val="1F1A17"/>
                </a:solidFill>
                <a:round/>
                <a:headEnd/>
                <a:tailEnd/>
              </a:ln>
            </p:spPr>
            <p:txBody>
              <a:bodyPr/>
              <a:lstStyle/>
              <a:p>
                <a:endParaRPr lang="en-US"/>
              </a:p>
            </p:txBody>
          </p:sp>
          <p:sp>
            <p:nvSpPr>
              <p:cNvPr id="499734" name="Line 22"/>
              <p:cNvSpPr>
                <a:spLocks noChangeShapeType="1"/>
              </p:cNvSpPr>
              <p:nvPr/>
            </p:nvSpPr>
            <p:spPr bwMode="auto">
              <a:xfrm>
                <a:off x="1313" y="833"/>
                <a:ext cx="193" cy="1"/>
              </a:xfrm>
              <a:prstGeom prst="line">
                <a:avLst/>
              </a:prstGeom>
              <a:noFill/>
              <a:ln w="4763">
                <a:solidFill>
                  <a:srgbClr val="1F1A17"/>
                </a:solidFill>
                <a:round/>
                <a:headEnd/>
                <a:tailEnd/>
              </a:ln>
            </p:spPr>
            <p:txBody>
              <a:bodyPr/>
              <a:lstStyle/>
              <a:p>
                <a:endParaRPr lang="en-US"/>
              </a:p>
            </p:txBody>
          </p:sp>
          <p:sp>
            <p:nvSpPr>
              <p:cNvPr id="499735" name="Line 23"/>
              <p:cNvSpPr>
                <a:spLocks noChangeShapeType="1"/>
              </p:cNvSpPr>
              <p:nvPr/>
            </p:nvSpPr>
            <p:spPr bwMode="auto">
              <a:xfrm>
                <a:off x="1313" y="850"/>
                <a:ext cx="193" cy="2"/>
              </a:xfrm>
              <a:prstGeom prst="line">
                <a:avLst/>
              </a:prstGeom>
              <a:noFill/>
              <a:ln w="4763">
                <a:solidFill>
                  <a:srgbClr val="1F1A17"/>
                </a:solidFill>
                <a:round/>
                <a:headEnd/>
                <a:tailEnd/>
              </a:ln>
            </p:spPr>
            <p:txBody>
              <a:bodyPr/>
              <a:lstStyle/>
              <a:p>
                <a:endParaRPr lang="en-US"/>
              </a:p>
            </p:txBody>
          </p:sp>
          <p:sp>
            <p:nvSpPr>
              <p:cNvPr id="499736" name="Line 24"/>
              <p:cNvSpPr>
                <a:spLocks noChangeShapeType="1"/>
              </p:cNvSpPr>
              <p:nvPr/>
            </p:nvSpPr>
            <p:spPr bwMode="auto">
              <a:xfrm>
                <a:off x="1313" y="869"/>
                <a:ext cx="193" cy="2"/>
              </a:xfrm>
              <a:prstGeom prst="line">
                <a:avLst/>
              </a:prstGeom>
              <a:noFill/>
              <a:ln w="4763">
                <a:solidFill>
                  <a:srgbClr val="1F1A17"/>
                </a:solidFill>
                <a:round/>
                <a:headEnd/>
                <a:tailEnd/>
              </a:ln>
            </p:spPr>
            <p:txBody>
              <a:bodyPr/>
              <a:lstStyle/>
              <a:p>
                <a:endParaRPr lang="en-US"/>
              </a:p>
            </p:txBody>
          </p:sp>
          <p:sp>
            <p:nvSpPr>
              <p:cNvPr id="499737" name="Line 25"/>
              <p:cNvSpPr>
                <a:spLocks noChangeShapeType="1"/>
              </p:cNvSpPr>
              <p:nvPr/>
            </p:nvSpPr>
            <p:spPr bwMode="auto">
              <a:xfrm>
                <a:off x="1313" y="888"/>
                <a:ext cx="193" cy="2"/>
              </a:xfrm>
              <a:prstGeom prst="line">
                <a:avLst/>
              </a:prstGeom>
              <a:noFill/>
              <a:ln w="4763">
                <a:solidFill>
                  <a:srgbClr val="1F1A17"/>
                </a:solidFill>
                <a:round/>
                <a:headEnd/>
                <a:tailEnd/>
              </a:ln>
            </p:spPr>
            <p:txBody>
              <a:bodyPr/>
              <a:lstStyle/>
              <a:p>
                <a:endParaRPr lang="en-US"/>
              </a:p>
            </p:txBody>
          </p:sp>
          <p:sp>
            <p:nvSpPr>
              <p:cNvPr id="499738" name="Line 26"/>
              <p:cNvSpPr>
                <a:spLocks noChangeShapeType="1"/>
              </p:cNvSpPr>
              <p:nvPr/>
            </p:nvSpPr>
            <p:spPr bwMode="auto">
              <a:xfrm>
                <a:off x="1313" y="905"/>
                <a:ext cx="193" cy="2"/>
              </a:xfrm>
              <a:prstGeom prst="line">
                <a:avLst/>
              </a:prstGeom>
              <a:noFill/>
              <a:ln w="4763">
                <a:solidFill>
                  <a:srgbClr val="1F1A17"/>
                </a:solidFill>
                <a:round/>
                <a:headEnd/>
                <a:tailEnd/>
              </a:ln>
            </p:spPr>
            <p:txBody>
              <a:bodyPr/>
              <a:lstStyle/>
              <a:p>
                <a:endParaRPr lang="en-US"/>
              </a:p>
            </p:txBody>
          </p:sp>
          <p:sp>
            <p:nvSpPr>
              <p:cNvPr id="499739" name="Line 27"/>
              <p:cNvSpPr>
                <a:spLocks noChangeShapeType="1"/>
              </p:cNvSpPr>
              <p:nvPr/>
            </p:nvSpPr>
            <p:spPr bwMode="auto">
              <a:xfrm>
                <a:off x="1313" y="924"/>
                <a:ext cx="193" cy="2"/>
              </a:xfrm>
              <a:prstGeom prst="line">
                <a:avLst/>
              </a:prstGeom>
              <a:noFill/>
              <a:ln w="4763">
                <a:solidFill>
                  <a:srgbClr val="1F1A17"/>
                </a:solidFill>
                <a:round/>
                <a:headEnd/>
                <a:tailEnd/>
              </a:ln>
            </p:spPr>
            <p:txBody>
              <a:bodyPr/>
              <a:lstStyle/>
              <a:p>
                <a:endParaRPr lang="en-US"/>
              </a:p>
            </p:txBody>
          </p:sp>
          <p:sp>
            <p:nvSpPr>
              <p:cNvPr id="499740" name="Line 28"/>
              <p:cNvSpPr>
                <a:spLocks noChangeShapeType="1"/>
              </p:cNvSpPr>
              <p:nvPr/>
            </p:nvSpPr>
            <p:spPr bwMode="auto">
              <a:xfrm>
                <a:off x="1313" y="943"/>
                <a:ext cx="193" cy="2"/>
              </a:xfrm>
              <a:prstGeom prst="line">
                <a:avLst/>
              </a:prstGeom>
              <a:noFill/>
              <a:ln w="4763">
                <a:solidFill>
                  <a:srgbClr val="1F1A17"/>
                </a:solidFill>
                <a:round/>
                <a:headEnd/>
                <a:tailEnd/>
              </a:ln>
            </p:spPr>
            <p:txBody>
              <a:bodyPr/>
              <a:lstStyle/>
              <a:p>
                <a:endParaRPr lang="en-US"/>
              </a:p>
            </p:txBody>
          </p:sp>
          <p:sp>
            <p:nvSpPr>
              <p:cNvPr id="499741" name="Line 29"/>
              <p:cNvSpPr>
                <a:spLocks noChangeShapeType="1"/>
              </p:cNvSpPr>
              <p:nvPr/>
            </p:nvSpPr>
            <p:spPr bwMode="auto">
              <a:xfrm>
                <a:off x="1313" y="962"/>
                <a:ext cx="193" cy="1"/>
              </a:xfrm>
              <a:prstGeom prst="line">
                <a:avLst/>
              </a:prstGeom>
              <a:noFill/>
              <a:ln w="4763">
                <a:solidFill>
                  <a:srgbClr val="1F1A17"/>
                </a:solidFill>
                <a:round/>
                <a:headEnd/>
                <a:tailEnd/>
              </a:ln>
            </p:spPr>
            <p:txBody>
              <a:bodyPr/>
              <a:lstStyle/>
              <a:p>
                <a:endParaRPr lang="en-US"/>
              </a:p>
            </p:txBody>
          </p:sp>
        </p:grpSp>
        <p:grpSp>
          <p:nvGrpSpPr>
            <p:cNvPr id="6" name="Group 58"/>
            <p:cNvGrpSpPr>
              <a:grpSpLocks/>
            </p:cNvGrpSpPr>
            <p:nvPr/>
          </p:nvGrpSpPr>
          <p:grpSpPr bwMode="auto">
            <a:xfrm>
              <a:off x="1792" y="1928"/>
              <a:ext cx="864" cy="672"/>
              <a:chOff x="2880" y="2400"/>
              <a:chExt cx="864" cy="672"/>
            </a:xfrm>
          </p:grpSpPr>
          <p:sp>
            <p:nvSpPr>
              <p:cNvPr id="499742" name="Text Box 30"/>
              <p:cNvSpPr txBox="1">
                <a:spLocks noChangeArrowheads="1"/>
              </p:cNvSpPr>
              <p:nvPr/>
            </p:nvSpPr>
            <p:spPr bwMode="auto">
              <a:xfrm>
                <a:off x="2880" y="2784"/>
                <a:ext cx="864" cy="288"/>
              </a:xfrm>
              <a:prstGeom prst="rect">
                <a:avLst/>
              </a:prstGeom>
              <a:noFill/>
              <a:ln w="19050">
                <a:noFill/>
                <a:miter lim="800000"/>
                <a:headEnd/>
                <a:tailEnd/>
              </a:ln>
              <a:effectLst/>
            </p:spPr>
            <p:txBody>
              <a:bodyPr anchor="ctr">
                <a:spAutoFit/>
              </a:bodyPr>
              <a:lstStyle/>
              <a:p>
                <a:pPr algn="ctr"/>
                <a:r>
                  <a:rPr lang="en-US" sz="1200" b="1">
                    <a:solidFill>
                      <a:schemeClr val="bg2"/>
                    </a:solidFill>
                    <a:effectLst>
                      <a:outerShdw blurRad="38100" dist="38100" dir="2700000" algn="tl">
                        <a:srgbClr val="FFFFFF"/>
                      </a:outerShdw>
                    </a:effectLst>
                  </a:rPr>
                  <a:t>Test Evaluation</a:t>
                </a:r>
              </a:p>
              <a:p>
                <a:pPr algn="ctr"/>
                <a:r>
                  <a:rPr lang="en-US" sz="1200" b="1">
                    <a:solidFill>
                      <a:schemeClr val="bg2"/>
                    </a:solidFill>
                    <a:effectLst>
                      <a:outerShdw blurRad="38100" dist="38100" dir="2700000" algn="tl">
                        <a:srgbClr val="FFFFFF"/>
                      </a:outerShdw>
                    </a:effectLst>
                  </a:rPr>
                  <a:t>Summary</a:t>
                </a:r>
                <a:endParaRPr lang="en-US" sz="1200" b="1">
                  <a:solidFill>
                    <a:schemeClr val="bg2"/>
                  </a:solidFill>
                </a:endParaRPr>
              </a:p>
            </p:txBody>
          </p:sp>
          <p:pic>
            <p:nvPicPr>
              <p:cNvPr id="499743" name="Picture 31" descr="doc_artf"/>
              <p:cNvPicPr>
                <a:picLocks noChangeAspect="1" noChangeArrowheads="1"/>
              </p:cNvPicPr>
              <p:nvPr/>
            </p:nvPicPr>
            <p:blipFill>
              <a:blip r:embed="rId3" cstate="print"/>
              <a:srcRect/>
              <a:stretch>
                <a:fillRect/>
              </a:stretch>
            </p:blipFill>
            <p:spPr bwMode="auto">
              <a:xfrm>
                <a:off x="3168" y="2400"/>
                <a:ext cx="303" cy="394"/>
              </a:xfrm>
              <a:prstGeom prst="rect">
                <a:avLst/>
              </a:prstGeom>
              <a:noFill/>
            </p:spPr>
          </p:pic>
        </p:grpSp>
      </p:grpSp>
      <p:grpSp>
        <p:nvGrpSpPr>
          <p:cNvPr id="7" name="Group 100"/>
          <p:cNvGrpSpPr>
            <a:grpSpLocks/>
          </p:cNvGrpSpPr>
          <p:nvPr/>
        </p:nvGrpSpPr>
        <p:grpSpPr bwMode="auto">
          <a:xfrm>
            <a:off x="457200" y="1600200"/>
            <a:ext cx="8153400" cy="1371600"/>
            <a:chOff x="240" y="768"/>
            <a:chExt cx="5136" cy="864"/>
          </a:xfrm>
        </p:grpSpPr>
        <p:sp>
          <p:nvSpPr>
            <p:cNvPr id="499745" name="AutoShape 33"/>
            <p:cNvSpPr>
              <a:spLocks noChangeArrowheads="1"/>
            </p:cNvSpPr>
            <p:nvPr/>
          </p:nvSpPr>
          <p:spPr bwMode="auto">
            <a:xfrm>
              <a:off x="240" y="768"/>
              <a:ext cx="5136" cy="864"/>
            </a:xfrm>
            <a:prstGeom prst="roundRect">
              <a:avLst>
                <a:gd name="adj" fmla="val 16667"/>
              </a:avLst>
            </a:prstGeom>
            <a:solidFill>
              <a:schemeClr val="tx1"/>
            </a:solidFill>
            <a:ln w="9525">
              <a:noFill/>
              <a:round/>
              <a:headEnd/>
              <a:tailEnd/>
            </a:ln>
            <a:effectLst/>
          </p:spPr>
          <p:txBody>
            <a:bodyPr wrap="none" lIns="107950" tIns="53975" rIns="107950" bIns="53975" anchor="ctr"/>
            <a:lstStyle/>
            <a:p>
              <a:endParaRPr lang="en-US"/>
            </a:p>
          </p:txBody>
        </p:sp>
        <p:grpSp>
          <p:nvGrpSpPr>
            <p:cNvPr id="8" name="Group 60"/>
            <p:cNvGrpSpPr>
              <a:grpSpLocks/>
            </p:cNvGrpSpPr>
            <p:nvPr/>
          </p:nvGrpSpPr>
          <p:grpSpPr bwMode="auto">
            <a:xfrm>
              <a:off x="288" y="897"/>
              <a:ext cx="776" cy="591"/>
              <a:chOff x="288" y="1156"/>
              <a:chExt cx="776" cy="591"/>
            </a:xfrm>
          </p:grpSpPr>
          <p:grpSp>
            <p:nvGrpSpPr>
              <p:cNvPr id="9" name="Group 35"/>
              <p:cNvGrpSpPr>
                <a:grpSpLocks/>
              </p:cNvGrpSpPr>
              <p:nvPr/>
            </p:nvGrpSpPr>
            <p:grpSpPr bwMode="auto">
              <a:xfrm>
                <a:off x="482" y="1156"/>
                <a:ext cx="388" cy="408"/>
                <a:chOff x="1488" y="675"/>
                <a:chExt cx="795" cy="647"/>
              </a:xfrm>
            </p:grpSpPr>
            <p:sp>
              <p:nvSpPr>
                <p:cNvPr id="499748" name="Freeform 36"/>
                <p:cNvSpPr>
                  <a:spLocks/>
                </p:cNvSpPr>
                <p:nvPr/>
              </p:nvSpPr>
              <p:spPr bwMode="auto">
                <a:xfrm>
                  <a:off x="1825" y="675"/>
                  <a:ext cx="408" cy="236"/>
                </a:xfrm>
                <a:custGeom>
                  <a:avLst/>
                  <a:gdLst/>
                  <a:ahLst/>
                  <a:cxnLst>
                    <a:cxn ang="0">
                      <a:pos x="62" y="0"/>
                    </a:cxn>
                    <a:cxn ang="0">
                      <a:pos x="75" y="0"/>
                    </a:cxn>
                    <a:cxn ang="0">
                      <a:pos x="87" y="3"/>
                    </a:cxn>
                    <a:cxn ang="0">
                      <a:pos x="96" y="7"/>
                    </a:cxn>
                    <a:cxn ang="0">
                      <a:pos x="106" y="12"/>
                    </a:cxn>
                    <a:cxn ang="0">
                      <a:pos x="114" y="19"/>
                    </a:cxn>
                    <a:cxn ang="0">
                      <a:pos x="119" y="26"/>
                    </a:cxn>
                    <a:cxn ang="0">
                      <a:pos x="123" y="35"/>
                    </a:cxn>
                    <a:cxn ang="0">
                      <a:pos x="123" y="45"/>
                    </a:cxn>
                    <a:cxn ang="0">
                      <a:pos x="123" y="53"/>
                    </a:cxn>
                    <a:cxn ang="0">
                      <a:pos x="119" y="61"/>
                    </a:cxn>
                    <a:cxn ang="0">
                      <a:pos x="114" y="70"/>
                    </a:cxn>
                    <a:cxn ang="0">
                      <a:pos x="106" y="75"/>
                    </a:cxn>
                    <a:cxn ang="0">
                      <a:pos x="96" y="81"/>
                    </a:cxn>
                    <a:cxn ang="0">
                      <a:pos x="87" y="85"/>
                    </a:cxn>
                    <a:cxn ang="0">
                      <a:pos x="75" y="88"/>
                    </a:cxn>
                    <a:cxn ang="0">
                      <a:pos x="62" y="89"/>
                    </a:cxn>
                    <a:cxn ang="0">
                      <a:pos x="50" y="88"/>
                    </a:cxn>
                    <a:cxn ang="0">
                      <a:pos x="39" y="85"/>
                    </a:cxn>
                    <a:cxn ang="0">
                      <a:pos x="27" y="81"/>
                    </a:cxn>
                    <a:cxn ang="0">
                      <a:pos x="20" y="75"/>
                    </a:cxn>
                    <a:cxn ang="0">
                      <a:pos x="12" y="70"/>
                    </a:cxn>
                    <a:cxn ang="0">
                      <a:pos x="6" y="61"/>
                    </a:cxn>
                    <a:cxn ang="0">
                      <a:pos x="2" y="53"/>
                    </a:cxn>
                    <a:cxn ang="0">
                      <a:pos x="0" y="45"/>
                    </a:cxn>
                    <a:cxn ang="0">
                      <a:pos x="2" y="35"/>
                    </a:cxn>
                    <a:cxn ang="0">
                      <a:pos x="6" y="26"/>
                    </a:cxn>
                    <a:cxn ang="0">
                      <a:pos x="12" y="19"/>
                    </a:cxn>
                    <a:cxn ang="0">
                      <a:pos x="20" y="12"/>
                    </a:cxn>
                    <a:cxn ang="0">
                      <a:pos x="27" y="7"/>
                    </a:cxn>
                    <a:cxn ang="0">
                      <a:pos x="39" y="3"/>
                    </a:cxn>
                    <a:cxn ang="0">
                      <a:pos x="50" y="0"/>
                    </a:cxn>
                    <a:cxn ang="0">
                      <a:pos x="62" y="0"/>
                    </a:cxn>
                  </a:cxnLst>
                  <a:rect l="0" t="0" r="r" b="b"/>
                  <a:pathLst>
                    <a:path w="123" h="89">
                      <a:moveTo>
                        <a:pt x="62" y="0"/>
                      </a:moveTo>
                      <a:lnTo>
                        <a:pt x="75" y="0"/>
                      </a:lnTo>
                      <a:lnTo>
                        <a:pt x="87" y="3"/>
                      </a:lnTo>
                      <a:lnTo>
                        <a:pt x="96" y="7"/>
                      </a:lnTo>
                      <a:lnTo>
                        <a:pt x="106" y="12"/>
                      </a:lnTo>
                      <a:lnTo>
                        <a:pt x="114" y="19"/>
                      </a:lnTo>
                      <a:lnTo>
                        <a:pt x="119" y="26"/>
                      </a:lnTo>
                      <a:lnTo>
                        <a:pt x="123" y="35"/>
                      </a:lnTo>
                      <a:lnTo>
                        <a:pt x="123" y="45"/>
                      </a:lnTo>
                      <a:lnTo>
                        <a:pt x="123" y="53"/>
                      </a:lnTo>
                      <a:lnTo>
                        <a:pt x="119" y="61"/>
                      </a:lnTo>
                      <a:lnTo>
                        <a:pt x="114" y="70"/>
                      </a:lnTo>
                      <a:lnTo>
                        <a:pt x="106" y="75"/>
                      </a:lnTo>
                      <a:lnTo>
                        <a:pt x="96" y="81"/>
                      </a:lnTo>
                      <a:lnTo>
                        <a:pt x="87" y="85"/>
                      </a:lnTo>
                      <a:lnTo>
                        <a:pt x="75" y="88"/>
                      </a:lnTo>
                      <a:lnTo>
                        <a:pt x="62" y="89"/>
                      </a:lnTo>
                      <a:lnTo>
                        <a:pt x="50" y="88"/>
                      </a:lnTo>
                      <a:lnTo>
                        <a:pt x="39" y="85"/>
                      </a:lnTo>
                      <a:lnTo>
                        <a:pt x="27" y="81"/>
                      </a:lnTo>
                      <a:lnTo>
                        <a:pt x="20" y="75"/>
                      </a:lnTo>
                      <a:lnTo>
                        <a:pt x="12" y="70"/>
                      </a:lnTo>
                      <a:lnTo>
                        <a:pt x="6" y="61"/>
                      </a:lnTo>
                      <a:lnTo>
                        <a:pt x="2" y="53"/>
                      </a:lnTo>
                      <a:lnTo>
                        <a:pt x="0" y="45"/>
                      </a:lnTo>
                      <a:lnTo>
                        <a:pt x="2" y="35"/>
                      </a:lnTo>
                      <a:lnTo>
                        <a:pt x="6" y="26"/>
                      </a:lnTo>
                      <a:lnTo>
                        <a:pt x="12" y="19"/>
                      </a:lnTo>
                      <a:lnTo>
                        <a:pt x="20" y="12"/>
                      </a:lnTo>
                      <a:lnTo>
                        <a:pt x="27" y="7"/>
                      </a:lnTo>
                      <a:lnTo>
                        <a:pt x="39" y="3"/>
                      </a:lnTo>
                      <a:lnTo>
                        <a:pt x="50" y="0"/>
                      </a:lnTo>
                      <a:lnTo>
                        <a:pt x="62"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sp>
              <p:nvSpPr>
                <p:cNvPr id="499749" name="Freeform 37"/>
                <p:cNvSpPr>
                  <a:spLocks/>
                </p:cNvSpPr>
                <p:nvPr/>
              </p:nvSpPr>
              <p:spPr bwMode="auto">
                <a:xfrm>
                  <a:off x="1488" y="960"/>
                  <a:ext cx="795" cy="362"/>
                </a:xfrm>
                <a:custGeom>
                  <a:avLst/>
                  <a:gdLst/>
                  <a:ahLst/>
                  <a:cxnLst>
                    <a:cxn ang="0">
                      <a:pos x="59" y="0"/>
                    </a:cxn>
                    <a:cxn ang="0">
                      <a:pos x="240" y="0"/>
                    </a:cxn>
                    <a:cxn ang="0">
                      <a:pos x="178" y="137"/>
                    </a:cxn>
                    <a:cxn ang="0">
                      <a:pos x="0" y="137"/>
                    </a:cxn>
                    <a:cxn ang="0">
                      <a:pos x="59" y="0"/>
                    </a:cxn>
                  </a:cxnLst>
                  <a:rect l="0" t="0" r="r" b="b"/>
                  <a:pathLst>
                    <a:path w="240" h="137">
                      <a:moveTo>
                        <a:pt x="59" y="0"/>
                      </a:moveTo>
                      <a:lnTo>
                        <a:pt x="240" y="0"/>
                      </a:lnTo>
                      <a:lnTo>
                        <a:pt x="178" y="137"/>
                      </a:lnTo>
                      <a:lnTo>
                        <a:pt x="0" y="137"/>
                      </a:lnTo>
                      <a:lnTo>
                        <a:pt x="59"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grpSp>
          <p:sp>
            <p:nvSpPr>
              <p:cNvPr id="499750" name="Text Box 38"/>
              <p:cNvSpPr txBox="1">
                <a:spLocks noChangeArrowheads="1"/>
              </p:cNvSpPr>
              <p:nvPr/>
            </p:nvSpPr>
            <p:spPr bwMode="auto">
              <a:xfrm>
                <a:off x="288" y="1564"/>
                <a:ext cx="776" cy="183"/>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b="1">
                    <a:solidFill>
                      <a:schemeClr val="bg2"/>
                    </a:solidFill>
                  </a:rPr>
                  <a:t>Test Manager</a:t>
                </a:r>
              </a:p>
            </p:txBody>
          </p:sp>
        </p:grpSp>
        <p:grpSp>
          <p:nvGrpSpPr>
            <p:cNvPr id="10" name="Group 68"/>
            <p:cNvGrpSpPr>
              <a:grpSpLocks/>
            </p:cNvGrpSpPr>
            <p:nvPr/>
          </p:nvGrpSpPr>
          <p:grpSpPr bwMode="auto">
            <a:xfrm>
              <a:off x="1056" y="892"/>
              <a:ext cx="816" cy="471"/>
              <a:chOff x="1152" y="892"/>
              <a:chExt cx="816" cy="471"/>
            </a:xfrm>
          </p:grpSpPr>
          <p:sp>
            <p:nvSpPr>
              <p:cNvPr id="499751" name="AutoShape 39"/>
              <p:cNvSpPr>
                <a:spLocks noChangeArrowheads="1"/>
              </p:cNvSpPr>
              <p:nvPr/>
            </p:nvSpPr>
            <p:spPr bwMode="auto">
              <a:xfrm>
                <a:off x="1344" y="892"/>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499756" name="Text Box 44"/>
              <p:cNvSpPr txBox="1">
                <a:spLocks noChangeArrowheads="1"/>
              </p:cNvSpPr>
              <p:nvPr/>
            </p:nvSpPr>
            <p:spPr bwMode="auto">
              <a:xfrm>
                <a:off x="1152" y="1180"/>
                <a:ext cx="816" cy="18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Agree Mission</a:t>
                </a:r>
              </a:p>
            </p:txBody>
          </p:sp>
        </p:grpSp>
        <p:grpSp>
          <p:nvGrpSpPr>
            <p:cNvPr id="11" name="Group 67"/>
            <p:cNvGrpSpPr>
              <a:grpSpLocks/>
            </p:cNvGrpSpPr>
            <p:nvPr/>
          </p:nvGrpSpPr>
          <p:grpSpPr bwMode="auto">
            <a:xfrm>
              <a:off x="1952" y="892"/>
              <a:ext cx="816" cy="586"/>
              <a:chOff x="1968" y="892"/>
              <a:chExt cx="816" cy="586"/>
            </a:xfrm>
          </p:grpSpPr>
          <p:sp>
            <p:nvSpPr>
              <p:cNvPr id="499752" name="AutoShape 40"/>
              <p:cNvSpPr>
                <a:spLocks noChangeArrowheads="1"/>
              </p:cNvSpPr>
              <p:nvPr/>
            </p:nvSpPr>
            <p:spPr bwMode="auto">
              <a:xfrm>
                <a:off x="2160" y="892"/>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499757" name="Text Box 45"/>
              <p:cNvSpPr txBox="1">
                <a:spLocks noChangeArrowheads="1"/>
              </p:cNvSpPr>
              <p:nvPr/>
            </p:nvSpPr>
            <p:spPr bwMode="auto">
              <a:xfrm>
                <a:off x="1968" y="1180"/>
                <a:ext cx="816"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Identify Test Motivators</a:t>
                </a:r>
              </a:p>
            </p:txBody>
          </p:sp>
        </p:grpSp>
        <p:grpSp>
          <p:nvGrpSpPr>
            <p:cNvPr id="12" name="Group 53"/>
            <p:cNvGrpSpPr>
              <a:grpSpLocks/>
            </p:cNvGrpSpPr>
            <p:nvPr/>
          </p:nvGrpSpPr>
          <p:grpSpPr bwMode="auto">
            <a:xfrm>
              <a:off x="2824" y="892"/>
              <a:ext cx="816" cy="701"/>
              <a:chOff x="2784" y="1200"/>
              <a:chExt cx="816" cy="701"/>
            </a:xfrm>
          </p:grpSpPr>
          <p:sp>
            <p:nvSpPr>
              <p:cNvPr id="499753" name="AutoShape 41"/>
              <p:cNvSpPr>
                <a:spLocks noChangeArrowheads="1"/>
              </p:cNvSpPr>
              <p:nvPr/>
            </p:nvSpPr>
            <p:spPr bwMode="auto">
              <a:xfrm>
                <a:off x="2976"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499758" name="Text Box 46"/>
              <p:cNvSpPr txBox="1">
                <a:spLocks noChangeArrowheads="1"/>
              </p:cNvSpPr>
              <p:nvPr/>
            </p:nvSpPr>
            <p:spPr bwMode="auto">
              <a:xfrm>
                <a:off x="2784" y="1488"/>
                <a:ext cx="816" cy="41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Obtain Testability Commitment</a:t>
                </a:r>
              </a:p>
            </p:txBody>
          </p:sp>
        </p:grpSp>
        <p:grpSp>
          <p:nvGrpSpPr>
            <p:cNvPr id="13" name="Group 54"/>
            <p:cNvGrpSpPr>
              <a:grpSpLocks/>
            </p:cNvGrpSpPr>
            <p:nvPr/>
          </p:nvGrpSpPr>
          <p:grpSpPr bwMode="auto">
            <a:xfrm>
              <a:off x="3648" y="892"/>
              <a:ext cx="816" cy="701"/>
              <a:chOff x="3600" y="1200"/>
              <a:chExt cx="816" cy="701"/>
            </a:xfrm>
          </p:grpSpPr>
          <p:sp>
            <p:nvSpPr>
              <p:cNvPr id="499754" name="AutoShape 42"/>
              <p:cNvSpPr>
                <a:spLocks noChangeArrowheads="1"/>
              </p:cNvSpPr>
              <p:nvPr/>
            </p:nvSpPr>
            <p:spPr bwMode="auto">
              <a:xfrm>
                <a:off x="3792"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499759" name="Text Box 47"/>
              <p:cNvSpPr txBox="1">
                <a:spLocks noChangeArrowheads="1"/>
              </p:cNvSpPr>
              <p:nvPr/>
            </p:nvSpPr>
            <p:spPr bwMode="auto">
              <a:xfrm>
                <a:off x="3600" y="1488"/>
                <a:ext cx="816" cy="41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Assess and Advocate Quality</a:t>
                </a:r>
              </a:p>
            </p:txBody>
          </p:sp>
        </p:grpSp>
        <p:grpSp>
          <p:nvGrpSpPr>
            <p:cNvPr id="14" name="Group 55"/>
            <p:cNvGrpSpPr>
              <a:grpSpLocks/>
            </p:cNvGrpSpPr>
            <p:nvPr/>
          </p:nvGrpSpPr>
          <p:grpSpPr bwMode="auto">
            <a:xfrm>
              <a:off x="4496" y="892"/>
              <a:ext cx="816" cy="701"/>
              <a:chOff x="4416" y="1200"/>
              <a:chExt cx="816" cy="701"/>
            </a:xfrm>
          </p:grpSpPr>
          <p:sp>
            <p:nvSpPr>
              <p:cNvPr id="499755" name="AutoShape 43"/>
              <p:cNvSpPr>
                <a:spLocks noChangeArrowheads="1"/>
              </p:cNvSpPr>
              <p:nvPr/>
            </p:nvSpPr>
            <p:spPr bwMode="auto">
              <a:xfrm>
                <a:off x="4608"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499760" name="Text Box 48"/>
              <p:cNvSpPr txBox="1">
                <a:spLocks noChangeArrowheads="1"/>
              </p:cNvSpPr>
              <p:nvPr/>
            </p:nvSpPr>
            <p:spPr bwMode="auto">
              <a:xfrm>
                <a:off x="4416" y="1488"/>
                <a:ext cx="816" cy="41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Assess and Improve Test Effort</a:t>
                </a:r>
              </a:p>
            </p:txBody>
          </p:sp>
        </p:grpSp>
      </p:grpSp>
      <p:sp>
        <p:nvSpPr>
          <p:cNvPr id="499813" name="Text Box 101"/>
          <p:cNvSpPr txBox="1">
            <a:spLocks noChangeArrowheads="1"/>
          </p:cNvSpPr>
          <p:nvPr/>
        </p:nvSpPr>
        <p:spPr bwMode="auto">
          <a:xfrm>
            <a:off x="609600" y="1219200"/>
            <a:ext cx="1073150" cy="352425"/>
          </a:xfrm>
          <a:prstGeom prst="rect">
            <a:avLst/>
          </a:prstGeom>
          <a:noFill/>
          <a:ln w="9525">
            <a:noFill/>
            <a:miter lim="800000"/>
            <a:headEnd/>
            <a:tailEnd/>
          </a:ln>
          <a:effectLst/>
        </p:spPr>
        <p:txBody>
          <a:bodyPr lIns="107950" tIns="53975" rIns="107950" bIns="53975">
            <a:spAutoFit/>
          </a:bodyPr>
          <a:lstStyle/>
          <a:p>
            <a:pPr>
              <a:spcBef>
                <a:spcPts val="500"/>
              </a:spcBef>
              <a:spcAft>
                <a:spcPts val="500"/>
              </a:spcAft>
            </a:pPr>
            <a:r>
              <a:rPr lang="en-CA" sz="1600"/>
              <a:t>Activities:</a:t>
            </a:r>
            <a:endParaRPr lang="en-US" sz="1400" i="1"/>
          </a:p>
        </p:txBody>
      </p:sp>
      <p:sp>
        <p:nvSpPr>
          <p:cNvPr id="499814" name="Text Box 102"/>
          <p:cNvSpPr txBox="1">
            <a:spLocks noChangeArrowheads="1"/>
          </p:cNvSpPr>
          <p:nvPr/>
        </p:nvSpPr>
        <p:spPr bwMode="auto">
          <a:xfrm>
            <a:off x="609600" y="3200400"/>
            <a:ext cx="1073150" cy="352425"/>
          </a:xfrm>
          <a:prstGeom prst="rect">
            <a:avLst/>
          </a:prstGeom>
          <a:noFill/>
          <a:ln w="9525">
            <a:noFill/>
            <a:miter lim="800000"/>
            <a:headEnd/>
            <a:tailEnd/>
          </a:ln>
          <a:effectLst/>
        </p:spPr>
        <p:txBody>
          <a:bodyPr lIns="107950" tIns="53975" rIns="107950" bIns="53975">
            <a:spAutoFit/>
          </a:bodyPr>
          <a:lstStyle/>
          <a:p>
            <a:pPr>
              <a:spcBef>
                <a:spcPts val="500"/>
              </a:spcBef>
              <a:spcAft>
                <a:spcPts val="500"/>
              </a:spcAft>
            </a:pPr>
            <a:r>
              <a:rPr lang="en-CA" sz="1600"/>
              <a:t>Artifacts:</a:t>
            </a:r>
            <a:endParaRPr lang="en-US" sz="1400" i="1"/>
          </a:p>
        </p:txBody>
      </p:sp>
      <p:sp>
        <p:nvSpPr>
          <p:cNvPr id="499815" name="Text Box 103"/>
          <p:cNvSpPr txBox="1">
            <a:spLocks noChangeArrowheads="1"/>
          </p:cNvSpPr>
          <p:nvPr/>
        </p:nvSpPr>
        <p:spPr bwMode="auto">
          <a:xfrm>
            <a:off x="498475" y="5181600"/>
            <a:ext cx="8077200" cy="822325"/>
          </a:xfrm>
          <a:prstGeom prst="rect">
            <a:avLst/>
          </a:prstGeom>
          <a:noFill/>
          <a:ln w="12700">
            <a:noFill/>
            <a:miter lim="800000"/>
            <a:headEnd/>
            <a:tailEnd/>
          </a:ln>
          <a:effectLst/>
        </p:spPr>
        <p:txBody>
          <a:bodyPr>
            <a:spAutoFit/>
          </a:bodyPr>
          <a:lstStyle/>
          <a:p>
            <a:r>
              <a:rPr lang="en-US" sz="2400"/>
              <a:t>The </a:t>
            </a:r>
            <a:r>
              <a:rPr lang="en-US" sz="2400" b="1">
                <a:solidFill>
                  <a:schemeClr val="tx2"/>
                </a:solidFill>
              </a:rPr>
              <a:t>Test Manager</a:t>
            </a:r>
            <a:r>
              <a:rPr lang="en-US" sz="2400"/>
              <a:t> role is tasked with the overall responsibility for the test effort's success.</a:t>
            </a:r>
          </a:p>
        </p:txBody>
      </p:sp>
      <p:sp>
        <p:nvSpPr>
          <p:cNvPr id="58" name="Date Placeholder 57"/>
          <p:cNvSpPr>
            <a:spLocks noGrp="1"/>
          </p:cNvSpPr>
          <p:nvPr>
            <p:ph type="dt" sz="half" idx="10"/>
          </p:nvPr>
        </p:nvSpPr>
        <p:spPr/>
        <p:txBody>
          <a:bodyPr/>
          <a:lstStyle/>
          <a:p>
            <a:fld id="{C51766E8-2B59-46A5-ADD9-7B90FF71F591}" type="datetime1">
              <a:rPr lang="en-US" smtClean="0"/>
              <a:pPr/>
              <a:t>11/15/2009</a:t>
            </a:fld>
            <a:endParaRPr lang="en-US"/>
          </a:p>
        </p:txBody>
      </p:sp>
      <p:sp>
        <p:nvSpPr>
          <p:cNvPr id="59" name="Slide Number Placeholder 58"/>
          <p:cNvSpPr>
            <a:spLocks noGrp="1"/>
          </p:cNvSpPr>
          <p:nvPr>
            <p:ph type="sldNum" sz="quarter" idx="12"/>
          </p:nvPr>
        </p:nvSpPr>
        <p:spPr/>
        <p:txBody>
          <a:bodyPr/>
          <a:lstStyle/>
          <a:p>
            <a:fld id="{10369235-5C97-4BA1-B44C-A5DF7822806F}" type="slidenum">
              <a:rPr lang="en-US" smtClean="0"/>
              <a:pPr/>
              <a:t>20</a:t>
            </a:fld>
            <a:endParaRPr lang="en-US"/>
          </a:p>
        </p:txBody>
      </p:sp>
      <p:sp>
        <p:nvSpPr>
          <p:cNvPr id="60" name="Footer Placeholder 59"/>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533400" y="0"/>
            <a:ext cx="8229600" cy="1143000"/>
          </a:xfrm>
        </p:spPr>
        <p:txBody>
          <a:bodyPr>
            <a:normAutofit/>
          </a:bodyPr>
          <a:lstStyle/>
          <a:p>
            <a:r>
              <a:rPr lang="en-CA" sz="3600" dirty="0" smtClean="0"/>
              <a:t>Test Analyst</a:t>
            </a:r>
            <a:endParaRPr lang="en-US" sz="3600" dirty="0"/>
          </a:p>
        </p:txBody>
      </p:sp>
      <p:grpSp>
        <p:nvGrpSpPr>
          <p:cNvPr id="2" name="Group 184"/>
          <p:cNvGrpSpPr>
            <a:grpSpLocks/>
          </p:cNvGrpSpPr>
          <p:nvPr/>
        </p:nvGrpSpPr>
        <p:grpSpPr bwMode="auto">
          <a:xfrm>
            <a:off x="482600" y="1295400"/>
            <a:ext cx="8153400" cy="1371600"/>
            <a:chOff x="240" y="768"/>
            <a:chExt cx="5136" cy="864"/>
          </a:xfrm>
        </p:grpSpPr>
        <p:sp>
          <p:nvSpPr>
            <p:cNvPr id="501764" name="AutoShape 4"/>
            <p:cNvSpPr>
              <a:spLocks noChangeArrowheads="1"/>
            </p:cNvSpPr>
            <p:nvPr/>
          </p:nvSpPr>
          <p:spPr bwMode="auto">
            <a:xfrm>
              <a:off x="240" y="768"/>
              <a:ext cx="5136" cy="864"/>
            </a:xfrm>
            <a:prstGeom prst="roundRect">
              <a:avLst>
                <a:gd name="adj" fmla="val 16667"/>
              </a:avLst>
            </a:prstGeom>
            <a:solidFill>
              <a:schemeClr val="tx1"/>
            </a:solidFill>
            <a:ln w="9525">
              <a:noFill/>
              <a:round/>
              <a:headEnd/>
              <a:tailEnd/>
            </a:ln>
            <a:effectLst/>
          </p:spPr>
          <p:txBody>
            <a:bodyPr wrap="none" lIns="107950" tIns="53975" rIns="107950" bIns="53975" anchor="ctr"/>
            <a:lstStyle/>
            <a:p>
              <a:endParaRPr lang="en-US"/>
            </a:p>
          </p:txBody>
        </p:sp>
        <p:grpSp>
          <p:nvGrpSpPr>
            <p:cNvPr id="3" name="Group 80"/>
            <p:cNvGrpSpPr>
              <a:grpSpLocks/>
            </p:cNvGrpSpPr>
            <p:nvPr/>
          </p:nvGrpSpPr>
          <p:grpSpPr bwMode="auto">
            <a:xfrm>
              <a:off x="289" y="906"/>
              <a:ext cx="783" cy="582"/>
              <a:chOff x="337" y="1194"/>
              <a:chExt cx="783" cy="582"/>
            </a:xfrm>
          </p:grpSpPr>
          <p:grpSp>
            <p:nvGrpSpPr>
              <p:cNvPr id="4" name="Group 6"/>
              <p:cNvGrpSpPr>
                <a:grpSpLocks/>
              </p:cNvGrpSpPr>
              <p:nvPr/>
            </p:nvGrpSpPr>
            <p:grpSpPr bwMode="auto">
              <a:xfrm>
                <a:off x="533" y="1194"/>
                <a:ext cx="391" cy="399"/>
                <a:chOff x="1488" y="675"/>
                <a:chExt cx="795" cy="647"/>
              </a:xfrm>
            </p:grpSpPr>
            <p:sp>
              <p:nvSpPr>
                <p:cNvPr id="501767" name="Freeform 7"/>
                <p:cNvSpPr>
                  <a:spLocks/>
                </p:cNvSpPr>
                <p:nvPr/>
              </p:nvSpPr>
              <p:spPr bwMode="auto">
                <a:xfrm>
                  <a:off x="1825" y="675"/>
                  <a:ext cx="408" cy="236"/>
                </a:xfrm>
                <a:custGeom>
                  <a:avLst/>
                  <a:gdLst/>
                  <a:ahLst/>
                  <a:cxnLst>
                    <a:cxn ang="0">
                      <a:pos x="62" y="0"/>
                    </a:cxn>
                    <a:cxn ang="0">
                      <a:pos x="75" y="0"/>
                    </a:cxn>
                    <a:cxn ang="0">
                      <a:pos x="87" y="3"/>
                    </a:cxn>
                    <a:cxn ang="0">
                      <a:pos x="96" y="7"/>
                    </a:cxn>
                    <a:cxn ang="0">
                      <a:pos x="106" y="12"/>
                    </a:cxn>
                    <a:cxn ang="0">
                      <a:pos x="114" y="19"/>
                    </a:cxn>
                    <a:cxn ang="0">
                      <a:pos x="119" y="26"/>
                    </a:cxn>
                    <a:cxn ang="0">
                      <a:pos x="123" y="35"/>
                    </a:cxn>
                    <a:cxn ang="0">
                      <a:pos x="123" y="45"/>
                    </a:cxn>
                    <a:cxn ang="0">
                      <a:pos x="123" y="53"/>
                    </a:cxn>
                    <a:cxn ang="0">
                      <a:pos x="119" y="61"/>
                    </a:cxn>
                    <a:cxn ang="0">
                      <a:pos x="114" y="70"/>
                    </a:cxn>
                    <a:cxn ang="0">
                      <a:pos x="106" y="75"/>
                    </a:cxn>
                    <a:cxn ang="0">
                      <a:pos x="96" y="81"/>
                    </a:cxn>
                    <a:cxn ang="0">
                      <a:pos x="87" y="85"/>
                    </a:cxn>
                    <a:cxn ang="0">
                      <a:pos x="75" y="88"/>
                    </a:cxn>
                    <a:cxn ang="0">
                      <a:pos x="62" y="89"/>
                    </a:cxn>
                    <a:cxn ang="0">
                      <a:pos x="50" y="88"/>
                    </a:cxn>
                    <a:cxn ang="0">
                      <a:pos x="39" y="85"/>
                    </a:cxn>
                    <a:cxn ang="0">
                      <a:pos x="27" y="81"/>
                    </a:cxn>
                    <a:cxn ang="0">
                      <a:pos x="20" y="75"/>
                    </a:cxn>
                    <a:cxn ang="0">
                      <a:pos x="12" y="70"/>
                    </a:cxn>
                    <a:cxn ang="0">
                      <a:pos x="6" y="61"/>
                    </a:cxn>
                    <a:cxn ang="0">
                      <a:pos x="2" y="53"/>
                    </a:cxn>
                    <a:cxn ang="0">
                      <a:pos x="0" y="45"/>
                    </a:cxn>
                    <a:cxn ang="0">
                      <a:pos x="2" y="35"/>
                    </a:cxn>
                    <a:cxn ang="0">
                      <a:pos x="6" y="26"/>
                    </a:cxn>
                    <a:cxn ang="0">
                      <a:pos x="12" y="19"/>
                    </a:cxn>
                    <a:cxn ang="0">
                      <a:pos x="20" y="12"/>
                    </a:cxn>
                    <a:cxn ang="0">
                      <a:pos x="27" y="7"/>
                    </a:cxn>
                    <a:cxn ang="0">
                      <a:pos x="39" y="3"/>
                    </a:cxn>
                    <a:cxn ang="0">
                      <a:pos x="50" y="0"/>
                    </a:cxn>
                    <a:cxn ang="0">
                      <a:pos x="62" y="0"/>
                    </a:cxn>
                  </a:cxnLst>
                  <a:rect l="0" t="0" r="r" b="b"/>
                  <a:pathLst>
                    <a:path w="123" h="89">
                      <a:moveTo>
                        <a:pt x="62" y="0"/>
                      </a:moveTo>
                      <a:lnTo>
                        <a:pt x="75" y="0"/>
                      </a:lnTo>
                      <a:lnTo>
                        <a:pt x="87" y="3"/>
                      </a:lnTo>
                      <a:lnTo>
                        <a:pt x="96" y="7"/>
                      </a:lnTo>
                      <a:lnTo>
                        <a:pt x="106" y="12"/>
                      </a:lnTo>
                      <a:lnTo>
                        <a:pt x="114" y="19"/>
                      </a:lnTo>
                      <a:lnTo>
                        <a:pt x="119" y="26"/>
                      </a:lnTo>
                      <a:lnTo>
                        <a:pt x="123" y="35"/>
                      </a:lnTo>
                      <a:lnTo>
                        <a:pt x="123" y="45"/>
                      </a:lnTo>
                      <a:lnTo>
                        <a:pt x="123" y="53"/>
                      </a:lnTo>
                      <a:lnTo>
                        <a:pt x="119" y="61"/>
                      </a:lnTo>
                      <a:lnTo>
                        <a:pt x="114" y="70"/>
                      </a:lnTo>
                      <a:lnTo>
                        <a:pt x="106" y="75"/>
                      </a:lnTo>
                      <a:lnTo>
                        <a:pt x="96" y="81"/>
                      </a:lnTo>
                      <a:lnTo>
                        <a:pt x="87" y="85"/>
                      </a:lnTo>
                      <a:lnTo>
                        <a:pt x="75" y="88"/>
                      </a:lnTo>
                      <a:lnTo>
                        <a:pt x="62" y="89"/>
                      </a:lnTo>
                      <a:lnTo>
                        <a:pt x="50" y="88"/>
                      </a:lnTo>
                      <a:lnTo>
                        <a:pt x="39" y="85"/>
                      </a:lnTo>
                      <a:lnTo>
                        <a:pt x="27" y="81"/>
                      </a:lnTo>
                      <a:lnTo>
                        <a:pt x="20" y="75"/>
                      </a:lnTo>
                      <a:lnTo>
                        <a:pt x="12" y="70"/>
                      </a:lnTo>
                      <a:lnTo>
                        <a:pt x="6" y="61"/>
                      </a:lnTo>
                      <a:lnTo>
                        <a:pt x="2" y="53"/>
                      </a:lnTo>
                      <a:lnTo>
                        <a:pt x="0" y="45"/>
                      </a:lnTo>
                      <a:lnTo>
                        <a:pt x="2" y="35"/>
                      </a:lnTo>
                      <a:lnTo>
                        <a:pt x="6" y="26"/>
                      </a:lnTo>
                      <a:lnTo>
                        <a:pt x="12" y="19"/>
                      </a:lnTo>
                      <a:lnTo>
                        <a:pt x="20" y="12"/>
                      </a:lnTo>
                      <a:lnTo>
                        <a:pt x="27" y="7"/>
                      </a:lnTo>
                      <a:lnTo>
                        <a:pt x="39" y="3"/>
                      </a:lnTo>
                      <a:lnTo>
                        <a:pt x="50" y="0"/>
                      </a:lnTo>
                      <a:lnTo>
                        <a:pt x="62"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sp>
              <p:nvSpPr>
                <p:cNvPr id="501768" name="Freeform 8"/>
                <p:cNvSpPr>
                  <a:spLocks/>
                </p:cNvSpPr>
                <p:nvPr/>
              </p:nvSpPr>
              <p:spPr bwMode="auto">
                <a:xfrm>
                  <a:off x="1488" y="960"/>
                  <a:ext cx="795" cy="362"/>
                </a:xfrm>
                <a:custGeom>
                  <a:avLst/>
                  <a:gdLst/>
                  <a:ahLst/>
                  <a:cxnLst>
                    <a:cxn ang="0">
                      <a:pos x="59" y="0"/>
                    </a:cxn>
                    <a:cxn ang="0">
                      <a:pos x="240" y="0"/>
                    </a:cxn>
                    <a:cxn ang="0">
                      <a:pos x="178" y="137"/>
                    </a:cxn>
                    <a:cxn ang="0">
                      <a:pos x="0" y="137"/>
                    </a:cxn>
                    <a:cxn ang="0">
                      <a:pos x="59" y="0"/>
                    </a:cxn>
                  </a:cxnLst>
                  <a:rect l="0" t="0" r="r" b="b"/>
                  <a:pathLst>
                    <a:path w="240" h="137">
                      <a:moveTo>
                        <a:pt x="59" y="0"/>
                      </a:moveTo>
                      <a:lnTo>
                        <a:pt x="240" y="0"/>
                      </a:lnTo>
                      <a:lnTo>
                        <a:pt x="178" y="137"/>
                      </a:lnTo>
                      <a:lnTo>
                        <a:pt x="0" y="137"/>
                      </a:lnTo>
                      <a:lnTo>
                        <a:pt x="59"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grpSp>
          <p:sp>
            <p:nvSpPr>
              <p:cNvPr id="501769" name="Text Box 9"/>
              <p:cNvSpPr txBox="1">
                <a:spLocks noChangeArrowheads="1"/>
              </p:cNvSpPr>
              <p:nvPr/>
            </p:nvSpPr>
            <p:spPr bwMode="auto">
              <a:xfrm>
                <a:off x="337" y="1593"/>
                <a:ext cx="783" cy="183"/>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b="1">
                    <a:solidFill>
                      <a:schemeClr val="bg2"/>
                    </a:solidFill>
                  </a:rPr>
                  <a:t>Test Analyst</a:t>
                </a:r>
              </a:p>
            </p:txBody>
          </p:sp>
        </p:grpSp>
        <p:grpSp>
          <p:nvGrpSpPr>
            <p:cNvPr id="5" name="Group 73"/>
            <p:cNvGrpSpPr>
              <a:grpSpLocks/>
            </p:cNvGrpSpPr>
            <p:nvPr/>
          </p:nvGrpSpPr>
          <p:grpSpPr bwMode="auto">
            <a:xfrm>
              <a:off x="1008" y="899"/>
              <a:ext cx="912" cy="586"/>
              <a:chOff x="1056" y="1200"/>
              <a:chExt cx="912" cy="586"/>
            </a:xfrm>
          </p:grpSpPr>
          <p:sp>
            <p:nvSpPr>
              <p:cNvPr id="501770" name="AutoShape 10"/>
              <p:cNvSpPr>
                <a:spLocks noChangeArrowheads="1"/>
              </p:cNvSpPr>
              <p:nvPr/>
            </p:nvSpPr>
            <p:spPr bwMode="auto">
              <a:xfrm>
                <a:off x="1296"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1775" name="Text Box 15"/>
              <p:cNvSpPr txBox="1">
                <a:spLocks noChangeArrowheads="1"/>
              </p:cNvSpPr>
              <p:nvPr/>
            </p:nvSpPr>
            <p:spPr bwMode="auto">
              <a:xfrm>
                <a:off x="1056" y="1488"/>
                <a:ext cx="912"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Identify Targets of Test</a:t>
                </a:r>
              </a:p>
            </p:txBody>
          </p:sp>
        </p:grpSp>
        <p:grpSp>
          <p:nvGrpSpPr>
            <p:cNvPr id="6" name="Group 74"/>
            <p:cNvGrpSpPr>
              <a:grpSpLocks/>
            </p:cNvGrpSpPr>
            <p:nvPr/>
          </p:nvGrpSpPr>
          <p:grpSpPr bwMode="auto">
            <a:xfrm>
              <a:off x="1952" y="899"/>
              <a:ext cx="816" cy="586"/>
              <a:chOff x="1968" y="1200"/>
              <a:chExt cx="816" cy="586"/>
            </a:xfrm>
          </p:grpSpPr>
          <p:sp>
            <p:nvSpPr>
              <p:cNvPr id="501771" name="AutoShape 11"/>
              <p:cNvSpPr>
                <a:spLocks noChangeArrowheads="1"/>
              </p:cNvSpPr>
              <p:nvPr/>
            </p:nvSpPr>
            <p:spPr bwMode="auto">
              <a:xfrm>
                <a:off x="2160"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1776" name="Text Box 16"/>
              <p:cNvSpPr txBox="1">
                <a:spLocks noChangeArrowheads="1"/>
              </p:cNvSpPr>
              <p:nvPr/>
            </p:nvSpPr>
            <p:spPr bwMode="auto">
              <a:xfrm>
                <a:off x="1968" y="1488"/>
                <a:ext cx="816"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Identify Test Ideas</a:t>
                </a:r>
              </a:p>
            </p:txBody>
          </p:sp>
        </p:grpSp>
        <p:grpSp>
          <p:nvGrpSpPr>
            <p:cNvPr id="7" name="Group 75"/>
            <p:cNvGrpSpPr>
              <a:grpSpLocks/>
            </p:cNvGrpSpPr>
            <p:nvPr/>
          </p:nvGrpSpPr>
          <p:grpSpPr bwMode="auto">
            <a:xfrm>
              <a:off x="2800" y="899"/>
              <a:ext cx="816" cy="586"/>
              <a:chOff x="2832" y="1200"/>
              <a:chExt cx="816" cy="586"/>
            </a:xfrm>
          </p:grpSpPr>
          <p:sp>
            <p:nvSpPr>
              <p:cNvPr id="501772" name="AutoShape 12"/>
              <p:cNvSpPr>
                <a:spLocks noChangeArrowheads="1"/>
              </p:cNvSpPr>
              <p:nvPr/>
            </p:nvSpPr>
            <p:spPr bwMode="auto">
              <a:xfrm>
                <a:off x="3024"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1777" name="Text Box 17"/>
              <p:cNvSpPr txBox="1">
                <a:spLocks noChangeArrowheads="1"/>
              </p:cNvSpPr>
              <p:nvPr/>
            </p:nvSpPr>
            <p:spPr bwMode="auto">
              <a:xfrm>
                <a:off x="2832" y="1488"/>
                <a:ext cx="816"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Define Test Details</a:t>
                </a:r>
              </a:p>
            </p:txBody>
          </p:sp>
        </p:grpSp>
        <p:grpSp>
          <p:nvGrpSpPr>
            <p:cNvPr id="8" name="Group 76"/>
            <p:cNvGrpSpPr>
              <a:grpSpLocks/>
            </p:cNvGrpSpPr>
            <p:nvPr/>
          </p:nvGrpSpPr>
          <p:grpSpPr bwMode="auto">
            <a:xfrm>
              <a:off x="3552" y="899"/>
              <a:ext cx="1056" cy="701"/>
              <a:chOff x="3552" y="1200"/>
              <a:chExt cx="1056" cy="701"/>
            </a:xfrm>
          </p:grpSpPr>
          <p:sp>
            <p:nvSpPr>
              <p:cNvPr id="501773" name="AutoShape 13"/>
              <p:cNvSpPr>
                <a:spLocks noChangeArrowheads="1"/>
              </p:cNvSpPr>
              <p:nvPr/>
            </p:nvSpPr>
            <p:spPr bwMode="auto">
              <a:xfrm>
                <a:off x="3840"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1778" name="Text Box 18"/>
              <p:cNvSpPr txBox="1">
                <a:spLocks noChangeArrowheads="1"/>
              </p:cNvSpPr>
              <p:nvPr/>
            </p:nvSpPr>
            <p:spPr bwMode="auto">
              <a:xfrm>
                <a:off x="3552" y="1488"/>
                <a:ext cx="1056" cy="41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Define Assessment and Traceability Needs</a:t>
                </a:r>
              </a:p>
            </p:txBody>
          </p:sp>
        </p:grpSp>
        <p:grpSp>
          <p:nvGrpSpPr>
            <p:cNvPr id="9" name="Group 77"/>
            <p:cNvGrpSpPr>
              <a:grpSpLocks/>
            </p:cNvGrpSpPr>
            <p:nvPr/>
          </p:nvGrpSpPr>
          <p:grpSpPr bwMode="auto">
            <a:xfrm>
              <a:off x="4544" y="899"/>
              <a:ext cx="816" cy="586"/>
              <a:chOff x="4512" y="1200"/>
              <a:chExt cx="816" cy="586"/>
            </a:xfrm>
          </p:grpSpPr>
          <p:sp>
            <p:nvSpPr>
              <p:cNvPr id="501774" name="AutoShape 14"/>
              <p:cNvSpPr>
                <a:spLocks noChangeArrowheads="1"/>
              </p:cNvSpPr>
              <p:nvPr/>
            </p:nvSpPr>
            <p:spPr bwMode="auto">
              <a:xfrm>
                <a:off x="4656"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1779" name="Text Box 19"/>
              <p:cNvSpPr txBox="1">
                <a:spLocks noChangeArrowheads="1"/>
              </p:cNvSpPr>
              <p:nvPr/>
            </p:nvSpPr>
            <p:spPr bwMode="auto">
              <a:xfrm>
                <a:off x="4512" y="1488"/>
                <a:ext cx="816"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Determine Test Results</a:t>
                </a:r>
              </a:p>
            </p:txBody>
          </p:sp>
        </p:grpSp>
      </p:grpSp>
      <p:grpSp>
        <p:nvGrpSpPr>
          <p:cNvPr id="10" name="Group 187"/>
          <p:cNvGrpSpPr>
            <a:grpSpLocks/>
          </p:cNvGrpSpPr>
          <p:nvPr/>
        </p:nvGrpSpPr>
        <p:grpSpPr bwMode="auto">
          <a:xfrm>
            <a:off x="482600" y="3276600"/>
            <a:ext cx="8077200" cy="1371600"/>
            <a:chOff x="240" y="1824"/>
            <a:chExt cx="5088" cy="864"/>
          </a:xfrm>
        </p:grpSpPr>
        <p:sp>
          <p:nvSpPr>
            <p:cNvPr id="501781" name="AutoShape 21"/>
            <p:cNvSpPr>
              <a:spLocks noChangeArrowheads="1"/>
            </p:cNvSpPr>
            <p:nvPr/>
          </p:nvSpPr>
          <p:spPr bwMode="auto">
            <a:xfrm>
              <a:off x="240" y="1824"/>
              <a:ext cx="5088" cy="864"/>
            </a:xfrm>
            <a:prstGeom prst="roundRect">
              <a:avLst>
                <a:gd name="adj" fmla="val 16667"/>
              </a:avLst>
            </a:prstGeom>
            <a:solidFill>
              <a:schemeClr val="tx1"/>
            </a:solidFill>
            <a:ln w="9525">
              <a:noFill/>
              <a:round/>
              <a:headEnd/>
              <a:tailEnd/>
            </a:ln>
            <a:effectLst/>
          </p:spPr>
          <p:txBody>
            <a:bodyPr wrap="none" lIns="107950" tIns="53975" rIns="107950" bIns="53975" anchor="ctr"/>
            <a:lstStyle/>
            <a:p>
              <a:endParaRPr lang="en-US"/>
            </a:p>
          </p:txBody>
        </p:sp>
        <p:grpSp>
          <p:nvGrpSpPr>
            <p:cNvPr id="11" name="Group 82"/>
            <p:cNvGrpSpPr>
              <a:grpSpLocks/>
            </p:cNvGrpSpPr>
            <p:nvPr/>
          </p:nvGrpSpPr>
          <p:grpSpPr bwMode="auto">
            <a:xfrm>
              <a:off x="289" y="1946"/>
              <a:ext cx="783" cy="582"/>
              <a:chOff x="337" y="2418"/>
              <a:chExt cx="783" cy="582"/>
            </a:xfrm>
          </p:grpSpPr>
          <p:grpSp>
            <p:nvGrpSpPr>
              <p:cNvPr id="12" name="Group 23"/>
              <p:cNvGrpSpPr>
                <a:grpSpLocks/>
              </p:cNvGrpSpPr>
              <p:nvPr/>
            </p:nvGrpSpPr>
            <p:grpSpPr bwMode="auto">
              <a:xfrm>
                <a:off x="533" y="2418"/>
                <a:ext cx="391" cy="399"/>
                <a:chOff x="1488" y="675"/>
                <a:chExt cx="795" cy="647"/>
              </a:xfrm>
            </p:grpSpPr>
            <p:sp>
              <p:nvSpPr>
                <p:cNvPr id="501784" name="Freeform 24"/>
                <p:cNvSpPr>
                  <a:spLocks/>
                </p:cNvSpPr>
                <p:nvPr/>
              </p:nvSpPr>
              <p:spPr bwMode="auto">
                <a:xfrm>
                  <a:off x="1825" y="675"/>
                  <a:ext cx="408" cy="236"/>
                </a:xfrm>
                <a:custGeom>
                  <a:avLst/>
                  <a:gdLst/>
                  <a:ahLst/>
                  <a:cxnLst>
                    <a:cxn ang="0">
                      <a:pos x="62" y="0"/>
                    </a:cxn>
                    <a:cxn ang="0">
                      <a:pos x="75" y="0"/>
                    </a:cxn>
                    <a:cxn ang="0">
                      <a:pos x="87" y="3"/>
                    </a:cxn>
                    <a:cxn ang="0">
                      <a:pos x="96" y="7"/>
                    </a:cxn>
                    <a:cxn ang="0">
                      <a:pos x="106" y="12"/>
                    </a:cxn>
                    <a:cxn ang="0">
                      <a:pos x="114" y="19"/>
                    </a:cxn>
                    <a:cxn ang="0">
                      <a:pos x="119" y="26"/>
                    </a:cxn>
                    <a:cxn ang="0">
                      <a:pos x="123" y="35"/>
                    </a:cxn>
                    <a:cxn ang="0">
                      <a:pos x="123" y="45"/>
                    </a:cxn>
                    <a:cxn ang="0">
                      <a:pos x="123" y="53"/>
                    </a:cxn>
                    <a:cxn ang="0">
                      <a:pos x="119" y="61"/>
                    </a:cxn>
                    <a:cxn ang="0">
                      <a:pos x="114" y="70"/>
                    </a:cxn>
                    <a:cxn ang="0">
                      <a:pos x="106" y="75"/>
                    </a:cxn>
                    <a:cxn ang="0">
                      <a:pos x="96" y="81"/>
                    </a:cxn>
                    <a:cxn ang="0">
                      <a:pos x="87" y="85"/>
                    </a:cxn>
                    <a:cxn ang="0">
                      <a:pos x="75" y="88"/>
                    </a:cxn>
                    <a:cxn ang="0">
                      <a:pos x="62" y="89"/>
                    </a:cxn>
                    <a:cxn ang="0">
                      <a:pos x="50" y="88"/>
                    </a:cxn>
                    <a:cxn ang="0">
                      <a:pos x="39" y="85"/>
                    </a:cxn>
                    <a:cxn ang="0">
                      <a:pos x="27" y="81"/>
                    </a:cxn>
                    <a:cxn ang="0">
                      <a:pos x="20" y="75"/>
                    </a:cxn>
                    <a:cxn ang="0">
                      <a:pos x="12" y="70"/>
                    </a:cxn>
                    <a:cxn ang="0">
                      <a:pos x="6" y="61"/>
                    </a:cxn>
                    <a:cxn ang="0">
                      <a:pos x="2" y="53"/>
                    </a:cxn>
                    <a:cxn ang="0">
                      <a:pos x="0" y="45"/>
                    </a:cxn>
                    <a:cxn ang="0">
                      <a:pos x="2" y="35"/>
                    </a:cxn>
                    <a:cxn ang="0">
                      <a:pos x="6" y="26"/>
                    </a:cxn>
                    <a:cxn ang="0">
                      <a:pos x="12" y="19"/>
                    </a:cxn>
                    <a:cxn ang="0">
                      <a:pos x="20" y="12"/>
                    </a:cxn>
                    <a:cxn ang="0">
                      <a:pos x="27" y="7"/>
                    </a:cxn>
                    <a:cxn ang="0">
                      <a:pos x="39" y="3"/>
                    </a:cxn>
                    <a:cxn ang="0">
                      <a:pos x="50" y="0"/>
                    </a:cxn>
                    <a:cxn ang="0">
                      <a:pos x="62" y="0"/>
                    </a:cxn>
                  </a:cxnLst>
                  <a:rect l="0" t="0" r="r" b="b"/>
                  <a:pathLst>
                    <a:path w="123" h="89">
                      <a:moveTo>
                        <a:pt x="62" y="0"/>
                      </a:moveTo>
                      <a:lnTo>
                        <a:pt x="75" y="0"/>
                      </a:lnTo>
                      <a:lnTo>
                        <a:pt x="87" y="3"/>
                      </a:lnTo>
                      <a:lnTo>
                        <a:pt x="96" y="7"/>
                      </a:lnTo>
                      <a:lnTo>
                        <a:pt x="106" y="12"/>
                      </a:lnTo>
                      <a:lnTo>
                        <a:pt x="114" y="19"/>
                      </a:lnTo>
                      <a:lnTo>
                        <a:pt x="119" y="26"/>
                      </a:lnTo>
                      <a:lnTo>
                        <a:pt x="123" y="35"/>
                      </a:lnTo>
                      <a:lnTo>
                        <a:pt x="123" y="45"/>
                      </a:lnTo>
                      <a:lnTo>
                        <a:pt x="123" y="53"/>
                      </a:lnTo>
                      <a:lnTo>
                        <a:pt x="119" y="61"/>
                      </a:lnTo>
                      <a:lnTo>
                        <a:pt x="114" y="70"/>
                      </a:lnTo>
                      <a:lnTo>
                        <a:pt x="106" y="75"/>
                      </a:lnTo>
                      <a:lnTo>
                        <a:pt x="96" y="81"/>
                      </a:lnTo>
                      <a:lnTo>
                        <a:pt x="87" y="85"/>
                      </a:lnTo>
                      <a:lnTo>
                        <a:pt x="75" y="88"/>
                      </a:lnTo>
                      <a:lnTo>
                        <a:pt x="62" y="89"/>
                      </a:lnTo>
                      <a:lnTo>
                        <a:pt x="50" y="88"/>
                      </a:lnTo>
                      <a:lnTo>
                        <a:pt x="39" y="85"/>
                      </a:lnTo>
                      <a:lnTo>
                        <a:pt x="27" y="81"/>
                      </a:lnTo>
                      <a:lnTo>
                        <a:pt x="20" y="75"/>
                      </a:lnTo>
                      <a:lnTo>
                        <a:pt x="12" y="70"/>
                      </a:lnTo>
                      <a:lnTo>
                        <a:pt x="6" y="61"/>
                      </a:lnTo>
                      <a:lnTo>
                        <a:pt x="2" y="53"/>
                      </a:lnTo>
                      <a:lnTo>
                        <a:pt x="0" y="45"/>
                      </a:lnTo>
                      <a:lnTo>
                        <a:pt x="2" y="35"/>
                      </a:lnTo>
                      <a:lnTo>
                        <a:pt x="6" y="26"/>
                      </a:lnTo>
                      <a:lnTo>
                        <a:pt x="12" y="19"/>
                      </a:lnTo>
                      <a:lnTo>
                        <a:pt x="20" y="12"/>
                      </a:lnTo>
                      <a:lnTo>
                        <a:pt x="27" y="7"/>
                      </a:lnTo>
                      <a:lnTo>
                        <a:pt x="39" y="3"/>
                      </a:lnTo>
                      <a:lnTo>
                        <a:pt x="50" y="0"/>
                      </a:lnTo>
                      <a:lnTo>
                        <a:pt x="62"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sp>
              <p:nvSpPr>
                <p:cNvPr id="501785" name="Freeform 25"/>
                <p:cNvSpPr>
                  <a:spLocks/>
                </p:cNvSpPr>
                <p:nvPr/>
              </p:nvSpPr>
              <p:spPr bwMode="auto">
                <a:xfrm>
                  <a:off x="1488" y="960"/>
                  <a:ext cx="795" cy="362"/>
                </a:xfrm>
                <a:custGeom>
                  <a:avLst/>
                  <a:gdLst/>
                  <a:ahLst/>
                  <a:cxnLst>
                    <a:cxn ang="0">
                      <a:pos x="59" y="0"/>
                    </a:cxn>
                    <a:cxn ang="0">
                      <a:pos x="240" y="0"/>
                    </a:cxn>
                    <a:cxn ang="0">
                      <a:pos x="178" y="137"/>
                    </a:cxn>
                    <a:cxn ang="0">
                      <a:pos x="0" y="137"/>
                    </a:cxn>
                    <a:cxn ang="0">
                      <a:pos x="59" y="0"/>
                    </a:cxn>
                  </a:cxnLst>
                  <a:rect l="0" t="0" r="r" b="b"/>
                  <a:pathLst>
                    <a:path w="240" h="137">
                      <a:moveTo>
                        <a:pt x="59" y="0"/>
                      </a:moveTo>
                      <a:lnTo>
                        <a:pt x="240" y="0"/>
                      </a:lnTo>
                      <a:lnTo>
                        <a:pt x="178" y="137"/>
                      </a:lnTo>
                      <a:lnTo>
                        <a:pt x="0" y="137"/>
                      </a:lnTo>
                      <a:lnTo>
                        <a:pt x="59"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grpSp>
          <p:sp>
            <p:nvSpPr>
              <p:cNvPr id="501786" name="Text Box 26"/>
              <p:cNvSpPr txBox="1">
                <a:spLocks noChangeArrowheads="1"/>
              </p:cNvSpPr>
              <p:nvPr/>
            </p:nvSpPr>
            <p:spPr bwMode="auto">
              <a:xfrm>
                <a:off x="337" y="2817"/>
                <a:ext cx="783" cy="183"/>
              </a:xfrm>
              <a:prstGeom prst="rect">
                <a:avLst/>
              </a:prstGeom>
              <a:noFill/>
              <a:ln w="9525">
                <a:noFill/>
                <a:miter lim="800000"/>
                <a:headEnd/>
                <a:tailEnd/>
              </a:ln>
              <a:effectLst/>
            </p:spPr>
            <p:txBody>
              <a:bodyPr lIns="107950" tIns="53975" rIns="107950" bIns="53975">
                <a:spAutoFit/>
              </a:bodyPr>
              <a:lstStyle/>
              <a:p>
                <a:pPr>
                  <a:spcBef>
                    <a:spcPct val="50000"/>
                  </a:spcBef>
                </a:pPr>
                <a:r>
                  <a:rPr lang="en-US" sz="1200" b="1">
                    <a:solidFill>
                      <a:schemeClr val="bg2"/>
                    </a:solidFill>
                  </a:rPr>
                  <a:t>Test Analyst</a:t>
                </a:r>
              </a:p>
            </p:txBody>
          </p:sp>
        </p:grpSp>
        <p:grpSp>
          <p:nvGrpSpPr>
            <p:cNvPr id="13" name="Group 67"/>
            <p:cNvGrpSpPr>
              <a:grpSpLocks/>
            </p:cNvGrpSpPr>
            <p:nvPr/>
          </p:nvGrpSpPr>
          <p:grpSpPr bwMode="auto">
            <a:xfrm>
              <a:off x="1232" y="1930"/>
              <a:ext cx="496" cy="614"/>
              <a:chOff x="1123" y="2400"/>
              <a:chExt cx="496" cy="614"/>
            </a:xfrm>
          </p:grpSpPr>
          <p:sp>
            <p:nvSpPr>
              <p:cNvPr id="501787" name="Rectangle 27"/>
              <p:cNvSpPr>
                <a:spLocks noChangeArrowheads="1"/>
              </p:cNvSpPr>
              <p:nvPr/>
            </p:nvSpPr>
            <p:spPr bwMode="auto">
              <a:xfrm>
                <a:off x="1123" y="2784"/>
                <a:ext cx="496" cy="230"/>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 Ideas </a:t>
                </a:r>
              </a:p>
              <a:p>
                <a:pPr algn="ctr"/>
                <a:r>
                  <a:rPr lang="en-US" sz="1200" b="1">
                    <a:solidFill>
                      <a:schemeClr val="bg2"/>
                    </a:solidFill>
                  </a:rPr>
                  <a:t>List</a:t>
                </a:r>
              </a:p>
            </p:txBody>
          </p:sp>
          <p:grpSp>
            <p:nvGrpSpPr>
              <p:cNvPr id="14" name="Group 66"/>
              <p:cNvGrpSpPr>
                <a:grpSpLocks/>
              </p:cNvGrpSpPr>
              <p:nvPr/>
            </p:nvGrpSpPr>
            <p:grpSpPr bwMode="auto">
              <a:xfrm>
                <a:off x="1243" y="2400"/>
                <a:ext cx="262" cy="333"/>
                <a:chOff x="1243" y="2400"/>
                <a:chExt cx="262" cy="333"/>
              </a:xfrm>
            </p:grpSpPr>
            <p:sp>
              <p:nvSpPr>
                <p:cNvPr id="501788" name="Freeform 28"/>
                <p:cNvSpPr>
                  <a:spLocks/>
                </p:cNvSpPr>
                <p:nvPr/>
              </p:nvSpPr>
              <p:spPr bwMode="auto">
                <a:xfrm>
                  <a:off x="1255" y="2412"/>
                  <a:ext cx="250" cy="321"/>
                </a:xfrm>
                <a:custGeom>
                  <a:avLst/>
                  <a:gdLst/>
                  <a:ahLst/>
                  <a:cxnLst>
                    <a:cxn ang="0">
                      <a:pos x="0" y="0"/>
                    </a:cxn>
                    <a:cxn ang="0">
                      <a:pos x="0" y="1197"/>
                    </a:cxn>
                    <a:cxn ang="0">
                      <a:pos x="913" y="1197"/>
                    </a:cxn>
                    <a:cxn ang="0">
                      <a:pos x="913" y="200"/>
                    </a:cxn>
                    <a:cxn ang="0">
                      <a:pos x="714" y="0"/>
                    </a:cxn>
                    <a:cxn ang="0">
                      <a:pos x="0" y="0"/>
                    </a:cxn>
                  </a:cxnLst>
                  <a:rect l="0" t="0" r="r" b="b"/>
                  <a:pathLst>
                    <a:path w="913" h="1197">
                      <a:moveTo>
                        <a:pt x="0" y="0"/>
                      </a:moveTo>
                      <a:lnTo>
                        <a:pt x="0" y="1197"/>
                      </a:lnTo>
                      <a:lnTo>
                        <a:pt x="913" y="1197"/>
                      </a:lnTo>
                      <a:lnTo>
                        <a:pt x="913" y="200"/>
                      </a:lnTo>
                      <a:lnTo>
                        <a:pt x="714" y="0"/>
                      </a:lnTo>
                      <a:lnTo>
                        <a:pt x="0" y="0"/>
                      </a:lnTo>
                      <a:close/>
                    </a:path>
                  </a:pathLst>
                </a:custGeom>
                <a:solidFill>
                  <a:srgbClr val="A9A9A8"/>
                </a:solidFill>
                <a:ln w="9525">
                  <a:noFill/>
                  <a:round/>
                  <a:headEnd/>
                  <a:tailEnd/>
                </a:ln>
              </p:spPr>
              <p:txBody>
                <a:bodyPr/>
                <a:lstStyle/>
                <a:p>
                  <a:endParaRPr lang="en-US"/>
                </a:p>
              </p:txBody>
            </p:sp>
            <p:sp>
              <p:nvSpPr>
                <p:cNvPr id="501789" name="Freeform 29"/>
                <p:cNvSpPr>
                  <a:spLocks/>
                </p:cNvSpPr>
                <p:nvPr/>
              </p:nvSpPr>
              <p:spPr bwMode="auto">
                <a:xfrm>
                  <a:off x="1255" y="2412"/>
                  <a:ext cx="250" cy="321"/>
                </a:xfrm>
                <a:custGeom>
                  <a:avLst/>
                  <a:gdLst/>
                  <a:ahLst/>
                  <a:cxnLst>
                    <a:cxn ang="0">
                      <a:pos x="0" y="0"/>
                    </a:cxn>
                    <a:cxn ang="0">
                      <a:pos x="0" y="1197"/>
                    </a:cxn>
                    <a:cxn ang="0">
                      <a:pos x="913" y="1197"/>
                    </a:cxn>
                    <a:cxn ang="0">
                      <a:pos x="913" y="200"/>
                    </a:cxn>
                    <a:cxn ang="0">
                      <a:pos x="714" y="0"/>
                    </a:cxn>
                    <a:cxn ang="0">
                      <a:pos x="0" y="0"/>
                    </a:cxn>
                  </a:cxnLst>
                  <a:rect l="0" t="0" r="r" b="b"/>
                  <a:pathLst>
                    <a:path w="913" h="1197">
                      <a:moveTo>
                        <a:pt x="0" y="0"/>
                      </a:moveTo>
                      <a:lnTo>
                        <a:pt x="0" y="1197"/>
                      </a:lnTo>
                      <a:lnTo>
                        <a:pt x="913" y="1197"/>
                      </a:lnTo>
                      <a:lnTo>
                        <a:pt x="913" y="200"/>
                      </a:lnTo>
                      <a:lnTo>
                        <a:pt x="714" y="0"/>
                      </a:lnTo>
                      <a:lnTo>
                        <a:pt x="0" y="0"/>
                      </a:lnTo>
                    </a:path>
                  </a:pathLst>
                </a:custGeom>
                <a:noFill/>
                <a:ln w="3175">
                  <a:solidFill>
                    <a:srgbClr val="C2C2C1"/>
                  </a:solidFill>
                  <a:prstDash val="solid"/>
                  <a:round/>
                  <a:headEnd/>
                  <a:tailEnd/>
                </a:ln>
              </p:spPr>
              <p:txBody>
                <a:bodyPr/>
                <a:lstStyle/>
                <a:p>
                  <a:endParaRPr lang="en-US"/>
                </a:p>
              </p:txBody>
            </p:sp>
            <p:sp>
              <p:nvSpPr>
                <p:cNvPr id="501790" name="Freeform 30"/>
                <p:cNvSpPr>
                  <a:spLocks/>
                </p:cNvSpPr>
                <p:nvPr/>
              </p:nvSpPr>
              <p:spPr bwMode="auto">
                <a:xfrm>
                  <a:off x="1243" y="2400"/>
                  <a:ext cx="251" cy="322"/>
                </a:xfrm>
                <a:custGeom>
                  <a:avLst/>
                  <a:gdLst/>
                  <a:ahLst/>
                  <a:cxnLst>
                    <a:cxn ang="0">
                      <a:pos x="0" y="0"/>
                    </a:cxn>
                    <a:cxn ang="0">
                      <a:pos x="0" y="1197"/>
                    </a:cxn>
                    <a:cxn ang="0">
                      <a:pos x="913" y="1197"/>
                    </a:cxn>
                    <a:cxn ang="0">
                      <a:pos x="913" y="201"/>
                    </a:cxn>
                    <a:cxn ang="0">
                      <a:pos x="714" y="0"/>
                    </a:cxn>
                    <a:cxn ang="0">
                      <a:pos x="0" y="0"/>
                    </a:cxn>
                  </a:cxnLst>
                  <a:rect l="0" t="0" r="r" b="b"/>
                  <a:pathLst>
                    <a:path w="913" h="1197">
                      <a:moveTo>
                        <a:pt x="0" y="0"/>
                      </a:moveTo>
                      <a:lnTo>
                        <a:pt x="0" y="1197"/>
                      </a:lnTo>
                      <a:lnTo>
                        <a:pt x="913" y="1197"/>
                      </a:lnTo>
                      <a:lnTo>
                        <a:pt x="913" y="201"/>
                      </a:lnTo>
                      <a:lnTo>
                        <a:pt x="714" y="0"/>
                      </a:lnTo>
                      <a:lnTo>
                        <a:pt x="0" y="0"/>
                      </a:lnTo>
                      <a:close/>
                    </a:path>
                  </a:pathLst>
                </a:custGeom>
                <a:solidFill>
                  <a:srgbClr val="EE9C84"/>
                </a:solidFill>
                <a:ln w="9525">
                  <a:noFill/>
                  <a:round/>
                  <a:headEnd/>
                  <a:tailEnd/>
                </a:ln>
              </p:spPr>
              <p:txBody>
                <a:bodyPr/>
                <a:lstStyle/>
                <a:p>
                  <a:endParaRPr lang="en-US"/>
                </a:p>
              </p:txBody>
            </p:sp>
            <p:sp>
              <p:nvSpPr>
                <p:cNvPr id="501791" name="Freeform 31"/>
                <p:cNvSpPr>
                  <a:spLocks/>
                </p:cNvSpPr>
                <p:nvPr/>
              </p:nvSpPr>
              <p:spPr bwMode="auto">
                <a:xfrm>
                  <a:off x="1248" y="2400"/>
                  <a:ext cx="251" cy="322"/>
                </a:xfrm>
                <a:custGeom>
                  <a:avLst/>
                  <a:gdLst/>
                  <a:ahLst/>
                  <a:cxnLst>
                    <a:cxn ang="0">
                      <a:pos x="0" y="0"/>
                    </a:cxn>
                    <a:cxn ang="0">
                      <a:pos x="0" y="1197"/>
                    </a:cxn>
                    <a:cxn ang="0">
                      <a:pos x="913" y="1197"/>
                    </a:cxn>
                    <a:cxn ang="0">
                      <a:pos x="913" y="201"/>
                    </a:cxn>
                    <a:cxn ang="0">
                      <a:pos x="714" y="0"/>
                    </a:cxn>
                    <a:cxn ang="0">
                      <a:pos x="0" y="0"/>
                    </a:cxn>
                  </a:cxnLst>
                  <a:rect l="0" t="0" r="r" b="b"/>
                  <a:pathLst>
                    <a:path w="913" h="1197">
                      <a:moveTo>
                        <a:pt x="0" y="0"/>
                      </a:moveTo>
                      <a:lnTo>
                        <a:pt x="0" y="1197"/>
                      </a:lnTo>
                      <a:lnTo>
                        <a:pt x="913" y="1197"/>
                      </a:lnTo>
                      <a:lnTo>
                        <a:pt x="913" y="201"/>
                      </a:lnTo>
                      <a:lnTo>
                        <a:pt x="714" y="0"/>
                      </a:lnTo>
                      <a:lnTo>
                        <a:pt x="0" y="0"/>
                      </a:lnTo>
                    </a:path>
                  </a:pathLst>
                </a:custGeom>
                <a:noFill/>
                <a:ln w="3175">
                  <a:solidFill>
                    <a:srgbClr val="1F1A17"/>
                  </a:solidFill>
                  <a:prstDash val="solid"/>
                  <a:round/>
                  <a:headEnd/>
                  <a:tailEnd/>
                </a:ln>
              </p:spPr>
              <p:txBody>
                <a:bodyPr/>
                <a:lstStyle/>
                <a:p>
                  <a:endParaRPr lang="en-US"/>
                </a:p>
              </p:txBody>
            </p:sp>
            <p:sp>
              <p:nvSpPr>
                <p:cNvPr id="501792" name="Freeform 32"/>
                <p:cNvSpPr>
                  <a:spLocks/>
                </p:cNvSpPr>
                <p:nvPr/>
              </p:nvSpPr>
              <p:spPr bwMode="auto">
                <a:xfrm>
                  <a:off x="1438" y="2400"/>
                  <a:ext cx="56" cy="55"/>
                </a:xfrm>
                <a:custGeom>
                  <a:avLst/>
                  <a:gdLst/>
                  <a:ahLst/>
                  <a:cxnLst>
                    <a:cxn ang="0">
                      <a:pos x="0" y="0"/>
                    </a:cxn>
                    <a:cxn ang="0">
                      <a:pos x="0" y="204"/>
                    </a:cxn>
                    <a:cxn ang="0">
                      <a:pos x="205" y="203"/>
                    </a:cxn>
                  </a:cxnLst>
                  <a:rect l="0" t="0" r="r" b="b"/>
                  <a:pathLst>
                    <a:path w="205" h="204">
                      <a:moveTo>
                        <a:pt x="0" y="0"/>
                      </a:moveTo>
                      <a:lnTo>
                        <a:pt x="0" y="204"/>
                      </a:lnTo>
                      <a:lnTo>
                        <a:pt x="205" y="203"/>
                      </a:lnTo>
                    </a:path>
                  </a:pathLst>
                </a:custGeom>
                <a:noFill/>
                <a:ln w="3175">
                  <a:solidFill>
                    <a:srgbClr val="1F1A17"/>
                  </a:solidFill>
                  <a:prstDash val="solid"/>
                  <a:round/>
                  <a:headEnd/>
                  <a:tailEnd/>
                </a:ln>
              </p:spPr>
              <p:txBody>
                <a:bodyPr/>
                <a:lstStyle/>
                <a:p>
                  <a:endParaRPr lang="en-US"/>
                </a:p>
              </p:txBody>
            </p:sp>
            <p:sp>
              <p:nvSpPr>
                <p:cNvPr id="501793" name="Line 33"/>
                <p:cNvSpPr>
                  <a:spLocks noChangeShapeType="1"/>
                </p:cNvSpPr>
                <p:nvPr/>
              </p:nvSpPr>
              <p:spPr bwMode="auto">
                <a:xfrm>
                  <a:off x="1265" y="2458"/>
                  <a:ext cx="142" cy="1"/>
                </a:xfrm>
                <a:prstGeom prst="line">
                  <a:avLst/>
                </a:prstGeom>
                <a:noFill/>
                <a:ln w="4763">
                  <a:solidFill>
                    <a:srgbClr val="1F1A17"/>
                  </a:solidFill>
                  <a:round/>
                  <a:headEnd/>
                  <a:tailEnd/>
                </a:ln>
              </p:spPr>
              <p:txBody>
                <a:bodyPr/>
                <a:lstStyle/>
                <a:p>
                  <a:endParaRPr lang="en-US"/>
                </a:p>
              </p:txBody>
            </p:sp>
            <p:sp>
              <p:nvSpPr>
                <p:cNvPr id="501794" name="Line 34"/>
                <p:cNvSpPr>
                  <a:spLocks noChangeShapeType="1"/>
                </p:cNvSpPr>
                <p:nvPr/>
              </p:nvSpPr>
              <p:spPr bwMode="auto">
                <a:xfrm>
                  <a:off x="1265" y="2487"/>
                  <a:ext cx="193" cy="2"/>
                </a:xfrm>
                <a:prstGeom prst="line">
                  <a:avLst/>
                </a:prstGeom>
                <a:noFill/>
                <a:ln w="4763">
                  <a:solidFill>
                    <a:srgbClr val="1F1A17"/>
                  </a:solidFill>
                  <a:round/>
                  <a:headEnd/>
                  <a:tailEnd/>
                </a:ln>
              </p:spPr>
              <p:txBody>
                <a:bodyPr/>
                <a:lstStyle/>
                <a:p>
                  <a:endParaRPr lang="en-US"/>
                </a:p>
              </p:txBody>
            </p:sp>
            <p:sp>
              <p:nvSpPr>
                <p:cNvPr id="501795" name="Line 35"/>
                <p:cNvSpPr>
                  <a:spLocks noChangeShapeType="1"/>
                </p:cNvSpPr>
                <p:nvPr/>
              </p:nvSpPr>
              <p:spPr bwMode="auto">
                <a:xfrm>
                  <a:off x="1265" y="2505"/>
                  <a:ext cx="193" cy="1"/>
                </a:xfrm>
                <a:prstGeom prst="line">
                  <a:avLst/>
                </a:prstGeom>
                <a:noFill/>
                <a:ln w="4763">
                  <a:solidFill>
                    <a:srgbClr val="1F1A17"/>
                  </a:solidFill>
                  <a:round/>
                  <a:headEnd/>
                  <a:tailEnd/>
                </a:ln>
              </p:spPr>
              <p:txBody>
                <a:bodyPr/>
                <a:lstStyle/>
                <a:p>
                  <a:endParaRPr lang="en-US"/>
                </a:p>
              </p:txBody>
            </p:sp>
            <p:sp>
              <p:nvSpPr>
                <p:cNvPr id="501796" name="Line 36"/>
                <p:cNvSpPr>
                  <a:spLocks noChangeShapeType="1"/>
                </p:cNvSpPr>
                <p:nvPr/>
              </p:nvSpPr>
              <p:spPr bwMode="auto">
                <a:xfrm>
                  <a:off x="1265" y="2523"/>
                  <a:ext cx="193" cy="2"/>
                </a:xfrm>
                <a:prstGeom prst="line">
                  <a:avLst/>
                </a:prstGeom>
                <a:noFill/>
                <a:ln w="4763">
                  <a:solidFill>
                    <a:srgbClr val="1F1A17"/>
                  </a:solidFill>
                  <a:round/>
                  <a:headEnd/>
                  <a:tailEnd/>
                </a:ln>
              </p:spPr>
              <p:txBody>
                <a:bodyPr/>
                <a:lstStyle/>
                <a:p>
                  <a:endParaRPr lang="en-US"/>
                </a:p>
              </p:txBody>
            </p:sp>
            <p:sp>
              <p:nvSpPr>
                <p:cNvPr id="501797" name="Line 37"/>
                <p:cNvSpPr>
                  <a:spLocks noChangeShapeType="1"/>
                </p:cNvSpPr>
                <p:nvPr/>
              </p:nvSpPr>
              <p:spPr bwMode="auto">
                <a:xfrm>
                  <a:off x="1265" y="2542"/>
                  <a:ext cx="193" cy="2"/>
                </a:xfrm>
                <a:prstGeom prst="line">
                  <a:avLst/>
                </a:prstGeom>
                <a:noFill/>
                <a:ln w="4763">
                  <a:solidFill>
                    <a:srgbClr val="1F1A17"/>
                  </a:solidFill>
                  <a:round/>
                  <a:headEnd/>
                  <a:tailEnd/>
                </a:ln>
              </p:spPr>
              <p:txBody>
                <a:bodyPr/>
                <a:lstStyle/>
                <a:p>
                  <a:endParaRPr lang="en-US"/>
                </a:p>
              </p:txBody>
            </p:sp>
            <p:sp>
              <p:nvSpPr>
                <p:cNvPr id="501798" name="Line 38"/>
                <p:cNvSpPr>
                  <a:spLocks noChangeShapeType="1"/>
                </p:cNvSpPr>
                <p:nvPr/>
              </p:nvSpPr>
              <p:spPr bwMode="auto">
                <a:xfrm>
                  <a:off x="1265" y="2561"/>
                  <a:ext cx="193" cy="1"/>
                </a:xfrm>
                <a:prstGeom prst="line">
                  <a:avLst/>
                </a:prstGeom>
                <a:noFill/>
                <a:ln w="4763">
                  <a:solidFill>
                    <a:srgbClr val="1F1A17"/>
                  </a:solidFill>
                  <a:round/>
                  <a:headEnd/>
                  <a:tailEnd/>
                </a:ln>
              </p:spPr>
              <p:txBody>
                <a:bodyPr/>
                <a:lstStyle/>
                <a:p>
                  <a:endParaRPr lang="en-US"/>
                </a:p>
              </p:txBody>
            </p:sp>
            <p:sp>
              <p:nvSpPr>
                <p:cNvPr id="501799" name="Line 39"/>
                <p:cNvSpPr>
                  <a:spLocks noChangeShapeType="1"/>
                </p:cNvSpPr>
                <p:nvPr/>
              </p:nvSpPr>
              <p:spPr bwMode="auto">
                <a:xfrm>
                  <a:off x="1265" y="2578"/>
                  <a:ext cx="193" cy="2"/>
                </a:xfrm>
                <a:prstGeom prst="line">
                  <a:avLst/>
                </a:prstGeom>
                <a:noFill/>
                <a:ln w="4763">
                  <a:solidFill>
                    <a:srgbClr val="1F1A17"/>
                  </a:solidFill>
                  <a:round/>
                  <a:headEnd/>
                  <a:tailEnd/>
                </a:ln>
              </p:spPr>
              <p:txBody>
                <a:bodyPr/>
                <a:lstStyle/>
                <a:p>
                  <a:endParaRPr lang="en-US"/>
                </a:p>
              </p:txBody>
            </p:sp>
            <p:sp>
              <p:nvSpPr>
                <p:cNvPr id="501800" name="Line 40"/>
                <p:cNvSpPr>
                  <a:spLocks noChangeShapeType="1"/>
                </p:cNvSpPr>
                <p:nvPr/>
              </p:nvSpPr>
              <p:spPr bwMode="auto">
                <a:xfrm>
                  <a:off x="1265" y="2597"/>
                  <a:ext cx="193" cy="2"/>
                </a:xfrm>
                <a:prstGeom prst="line">
                  <a:avLst/>
                </a:prstGeom>
                <a:noFill/>
                <a:ln w="4763">
                  <a:solidFill>
                    <a:srgbClr val="1F1A17"/>
                  </a:solidFill>
                  <a:round/>
                  <a:headEnd/>
                  <a:tailEnd/>
                </a:ln>
              </p:spPr>
              <p:txBody>
                <a:bodyPr/>
                <a:lstStyle/>
                <a:p>
                  <a:endParaRPr lang="en-US"/>
                </a:p>
              </p:txBody>
            </p:sp>
            <p:sp>
              <p:nvSpPr>
                <p:cNvPr id="501801" name="Line 41"/>
                <p:cNvSpPr>
                  <a:spLocks noChangeShapeType="1"/>
                </p:cNvSpPr>
                <p:nvPr/>
              </p:nvSpPr>
              <p:spPr bwMode="auto">
                <a:xfrm>
                  <a:off x="1265" y="2616"/>
                  <a:ext cx="193" cy="2"/>
                </a:xfrm>
                <a:prstGeom prst="line">
                  <a:avLst/>
                </a:prstGeom>
                <a:noFill/>
                <a:ln w="4763">
                  <a:solidFill>
                    <a:srgbClr val="1F1A17"/>
                  </a:solidFill>
                  <a:round/>
                  <a:headEnd/>
                  <a:tailEnd/>
                </a:ln>
              </p:spPr>
              <p:txBody>
                <a:bodyPr/>
                <a:lstStyle/>
                <a:p>
                  <a:endParaRPr lang="en-US"/>
                </a:p>
              </p:txBody>
            </p:sp>
            <p:sp>
              <p:nvSpPr>
                <p:cNvPr id="501802" name="Line 42"/>
                <p:cNvSpPr>
                  <a:spLocks noChangeShapeType="1"/>
                </p:cNvSpPr>
                <p:nvPr/>
              </p:nvSpPr>
              <p:spPr bwMode="auto">
                <a:xfrm>
                  <a:off x="1265" y="2633"/>
                  <a:ext cx="193" cy="2"/>
                </a:xfrm>
                <a:prstGeom prst="line">
                  <a:avLst/>
                </a:prstGeom>
                <a:noFill/>
                <a:ln w="4763">
                  <a:solidFill>
                    <a:srgbClr val="1F1A17"/>
                  </a:solidFill>
                  <a:round/>
                  <a:headEnd/>
                  <a:tailEnd/>
                </a:ln>
              </p:spPr>
              <p:txBody>
                <a:bodyPr/>
                <a:lstStyle/>
                <a:p>
                  <a:endParaRPr lang="en-US"/>
                </a:p>
              </p:txBody>
            </p:sp>
            <p:sp>
              <p:nvSpPr>
                <p:cNvPr id="501803" name="Line 43"/>
                <p:cNvSpPr>
                  <a:spLocks noChangeShapeType="1"/>
                </p:cNvSpPr>
                <p:nvPr/>
              </p:nvSpPr>
              <p:spPr bwMode="auto">
                <a:xfrm>
                  <a:off x="1265" y="2652"/>
                  <a:ext cx="193" cy="2"/>
                </a:xfrm>
                <a:prstGeom prst="line">
                  <a:avLst/>
                </a:prstGeom>
                <a:noFill/>
                <a:ln w="4763">
                  <a:solidFill>
                    <a:srgbClr val="1F1A17"/>
                  </a:solidFill>
                  <a:round/>
                  <a:headEnd/>
                  <a:tailEnd/>
                </a:ln>
              </p:spPr>
              <p:txBody>
                <a:bodyPr/>
                <a:lstStyle/>
                <a:p>
                  <a:endParaRPr lang="en-US"/>
                </a:p>
              </p:txBody>
            </p:sp>
            <p:sp>
              <p:nvSpPr>
                <p:cNvPr id="501804" name="Line 44"/>
                <p:cNvSpPr>
                  <a:spLocks noChangeShapeType="1"/>
                </p:cNvSpPr>
                <p:nvPr/>
              </p:nvSpPr>
              <p:spPr bwMode="auto">
                <a:xfrm>
                  <a:off x="1265" y="2671"/>
                  <a:ext cx="193" cy="2"/>
                </a:xfrm>
                <a:prstGeom prst="line">
                  <a:avLst/>
                </a:prstGeom>
                <a:noFill/>
                <a:ln w="4763">
                  <a:solidFill>
                    <a:srgbClr val="1F1A17"/>
                  </a:solidFill>
                  <a:round/>
                  <a:headEnd/>
                  <a:tailEnd/>
                </a:ln>
              </p:spPr>
              <p:txBody>
                <a:bodyPr/>
                <a:lstStyle/>
                <a:p>
                  <a:endParaRPr lang="en-US"/>
                </a:p>
              </p:txBody>
            </p:sp>
            <p:sp>
              <p:nvSpPr>
                <p:cNvPr id="501805" name="Line 45"/>
                <p:cNvSpPr>
                  <a:spLocks noChangeShapeType="1"/>
                </p:cNvSpPr>
                <p:nvPr/>
              </p:nvSpPr>
              <p:spPr bwMode="auto">
                <a:xfrm>
                  <a:off x="1265" y="2690"/>
                  <a:ext cx="193" cy="1"/>
                </a:xfrm>
                <a:prstGeom prst="line">
                  <a:avLst/>
                </a:prstGeom>
                <a:noFill/>
                <a:ln w="4763">
                  <a:solidFill>
                    <a:srgbClr val="1F1A17"/>
                  </a:solidFill>
                  <a:round/>
                  <a:headEnd/>
                  <a:tailEnd/>
                </a:ln>
              </p:spPr>
              <p:txBody>
                <a:bodyPr/>
                <a:lstStyle/>
                <a:p>
                  <a:endParaRPr lang="en-US"/>
                </a:p>
              </p:txBody>
            </p:sp>
          </p:grpSp>
        </p:grpSp>
        <p:grpSp>
          <p:nvGrpSpPr>
            <p:cNvPr id="15" name="Group 68"/>
            <p:cNvGrpSpPr>
              <a:grpSpLocks/>
            </p:cNvGrpSpPr>
            <p:nvPr/>
          </p:nvGrpSpPr>
          <p:grpSpPr bwMode="auto">
            <a:xfrm>
              <a:off x="1996" y="1896"/>
              <a:ext cx="452" cy="547"/>
              <a:chOff x="1948" y="2400"/>
              <a:chExt cx="452" cy="547"/>
            </a:xfrm>
          </p:grpSpPr>
          <p:grpSp>
            <p:nvGrpSpPr>
              <p:cNvPr id="16" name="Group 46"/>
              <p:cNvGrpSpPr>
                <a:grpSpLocks/>
              </p:cNvGrpSpPr>
              <p:nvPr/>
            </p:nvGrpSpPr>
            <p:grpSpPr bwMode="auto">
              <a:xfrm>
                <a:off x="1968" y="2400"/>
                <a:ext cx="384" cy="384"/>
                <a:chOff x="192" y="3024"/>
                <a:chExt cx="407" cy="472"/>
              </a:xfrm>
            </p:grpSpPr>
            <p:sp>
              <p:nvSpPr>
                <p:cNvPr id="501807" name="Rectangle 47"/>
                <p:cNvSpPr>
                  <a:spLocks noChangeArrowheads="1"/>
                </p:cNvSpPr>
                <p:nvPr/>
              </p:nvSpPr>
              <p:spPr bwMode="auto">
                <a:xfrm>
                  <a:off x="240" y="3072"/>
                  <a:ext cx="359" cy="424"/>
                </a:xfrm>
                <a:prstGeom prst="rect">
                  <a:avLst/>
                </a:prstGeom>
                <a:solidFill>
                  <a:srgbClr val="000000"/>
                </a:solidFill>
                <a:ln w="0">
                  <a:solidFill>
                    <a:srgbClr val="000000"/>
                  </a:solidFill>
                  <a:miter lim="800000"/>
                  <a:headEnd/>
                  <a:tailEnd/>
                </a:ln>
                <a:effectLst/>
              </p:spPr>
              <p:txBody>
                <a:bodyPr/>
                <a:lstStyle/>
                <a:p>
                  <a:endParaRPr lang="en-US"/>
                </a:p>
              </p:txBody>
            </p:sp>
            <p:grpSp>
              <p:nvGrpSpPr>
                <p:cNvPr id="17" name="Group 48"/>
                <p:cNvGrpSpPr>
                  <a:grpSpLocks/>
                </p:cNvGrpSpPr>
                <p:nvPr/>
              </p:nvGrpSpPr>
              <p:grpSpPr bwMode="auto">
                <a:xfrm>
                  <a:off x="192" y="3024"/>
                  <a:ext cx="390" cy="459"/>
                  <a:chOff x="2400" y="3408"/>
                  <a:chExt cx="113" cy="133"/>
                </a:xfrm>
              </p:grpSpPr>
              <p:sp>
                <p:nvSpPr>
                  <p:cNvPr id="501809" name="Rectangle 49"/>
                  <p:cNvSpPr>
                    <a:spLocks noChangeArrowheads="1"/>
                  </p:cNvSpPr>
                  <p:nvPr/>
                </p:nvSpPr>
                <p:spPr bwMode="auto">
                  <a:xfrm>
                    <a:off x="2400" y="3408"/>
                    <a:ext cx="113" cy="133"/>
                  </a:xfrm>
                  <a:prstGeom prst="rect">
                    <a:avLst/>
                  </a:prstGeom>
                  <a:solidFill>
                    <a:srgbClr val="669999"/>
                  </a:solidFill>
                  <a:ln w="3175">
                    <a:solidFill>
                      <a:srgbClr val="000000"/>
                    </a:solidFill>
                    <a:miter lim="800000"/>
                    <a:headEnd/>
                    <a:tailEnd/>
                  </a:ln>
                  <a:effectLst/>
                </p:spPr>
                <p:txBody>
                  <a:bodyPr/>
                  <a:lstStyle/>
                  <a:p>
                    <a:endParaRPr lang="en-US"/>
                  </a:p>
                </p:txBody>
              </p:sp>
              <p:sp>
                <p:nvSpPr>
                  <p:cNvPr id="501810" name="Rectangle 50"/>
                  <p:cNvSpPr>
                    <a:spLocks noChangeArrowheads="1"/>
                  </p:cNvSpPr>
                  <p:nvPr/>
                </p:nvSpPr>
                <p:spPr bwMode="auto">
                  <a:xfrm>
                    <a:off x="2404" y="3414"/>
                    <a:ext cx="104" cy="121"/>
                  </a:xfrm>
                  <a:prstGeom prst="rect">
                    <a:avLst/>
                  </a:prstGeom>
                  <a:solidFill>
                    <a:srgbClr val="99CCCC"/>
                  </a:solidFill>
                  <a:ln w="3175">
                    <a:solidFill>
                      <a:srgbClr val="000000"/>
                    </a:solidFill>
                    <a:miter lim="800000"/>
                    <a:headEnd/>
                    <a:tailEnd/>
                  </a:ln>
                  <a:effectLst/>
                </p:spPr>
                <p:txBody>
                  <a:bodyPr/>
                  <a:lstStyle/>
                  <a:p>
                    <a:endParaRPr lang="en-US"/>
                  </a:p>
                </p:txBody>
              </p:sp>
              <p:grpSp>
                <p:nvGrpSpPr>
                  <p:cNvPr id="18" name="Group 51"/>
                  <p:cNvGrpSpPr>
                    <a:grpSpLocks/>
                  </p:cNvGrpSpPr>
                  <p:nvPr/>
                </p:nvGrpSpPr>
                <p:grpSpPr bwMode="auto">
                  <a:xfrm>
                    <a:off x="2418" y="3422"/>
                    <a:ext cx="86" cy="106"/>
                    <a:chOff x="2418" y="3422"/>
                    <a:chExt cx="86" cy="106"/>
                  </a:xfrm>
                </p:grpSpPr>
                <p:sp>
                  <p:nvSpPr>
                    <p:cNvPr id="501812" name="Freeform 52"/>
                    <p:cNvSpPr>
                      <a:spLocks/>
                    </p:cNvSpPr>
                    <p:nvPr/>
                  </p:nvSpPr>
                  <p:spPr bwMode="auto">
                    <a:xfrm>
                      <a:off x="2466" y="3460"/>
                      <a:ext cx="38" cy="63"/>
                    </a:xfrm>
                    <a:custGeom>
                      <a:avLst/>
                      <a:gdLst/>
                      <a:ahLst/>
                      <a:cxnLst>
                        <a:cxn ang="0">
                          <a:pos x="6" y="9"/>
                        </a:cxn>
                        <a:cxn ang="0">
                          <a:pos x="0" y="53"/>
                        </a:cxn>
                        <a:cxn ang="0">
                          <a:pos x="9" y="60"/>
                        </a:cxn>
                        <a:cxn ang="0">
                          <a:pos x="9" y="57"/>
                        </a:cxn>
                        <a:cxn ang="0">
                          <a:pos x="13" y="57"/>
                        </a:cxn>
                        <a:cxn ang="0">
                          <a:pos x="13" y="38"/>
                        </a:cxn>
                        <a:cxn ang="0">
                          <a:pos x="25" y="63"/>
                        </a:cxn>
                        <a:cxn ang="0">
                          <a:pos x="28" y="63"/>
                        </a:cxn>
                        <a:cxn ang="0">
                          <a:pos x="28" y="53"/>
                        </a:cxn>
                        <a:cxn ang="0">
                          <a:pos x="16" y="28"/>
                        </a:cxn>
                        <a:cxn ang="0">
                          <a:pos x="38" y="15"/>
                        </a:cxn>
                        <a:cxn ang="0">
                          <a:pos x="35" y="6"/>
                        </a:cxn>
                        <a:cxn ang="0">
                          <a:pos x="13" y="19"/>
                        </a:cxn>
                        <a:cxn ang="0">
                          <a:pos x="16" y="6"/>
                        </a:cxn>
                        <a:cxn ang="0">
                          <a:pos x="9" y="0"/>
                        </a:cxn>
                        <a:cxn ang="0">
                          <a:pos x="6" y="9"/>
                        </a:cxn>
                      </a:cxnLst>
                      <a:rect l="0" t="0" r="r" b="b"/>
                      <a:pathLst>
                        <a:path w="38" h="63">
                          <a:moveTo>
                            <a:pt x="6" y="9"/>
                          </a:moveTo>
                          <a:lnTo>
                            <a:pt x="0" y="53"/>
                          </a:lnTo>
                          <a:lnTo>
                            <a:pt x="9" y="60"/>
                          </a:lnTo>
                          <a:lnTo>
                            <a:pt x="9" y="57"/>
                          </a:lnTo>
                          <a:lnTo>
                            <a:pt x="13" y="57"/>
                          </a:lnTo>
                          <a:lnTo>
                            <a:pt x="13" y="38"/>
                          </a:lnTo>
                          <a:lnTo>
                            <a:pt x="25" y="63"/>
                          </a:lnTo>
                          <a:lnTo>
                            <a:pt x="28" y="63"/>
                          </a:lnTo>
                          <a:lnTo>
                            <a:pt x="28" y="53"/>
                          </a:lnTo>
                          <a:lnTo>
                            <a:pt x="16" y="28"/>
                          </a:lnTo>
                          <a:lnTo>
                            <a:pt x="38" y="15"/>
                          </a:lnTo>
                          <a:lnTo>
                            <a:pt x="35" y="6"/>
                          </a:lnTo>
                          <a:lnTo>
                            <a:pt x="13" y="19"/>
                          </a:lnTo>
                          <a:lnTo>
                            <a:pt x="16" y="6"/>
                          </a:lnTo>
                          <a:lnTo>
                            <a:pt x="9" y="0"/>
                          </a:lnTo>
                          <a:lnTo>
                            <a:pt x="6" y="9"/>
                          </a:lnTo>
                          <a:close/>
                        </a:path>
                      </a:pathLst>
                    </a:custGeom>
                    <a:solidFill>
                      <a:srgbClr val="336666"/>
                    </a:solidFill>
                    <a:ln w="3175" cmpd="sng">
                      <a:solidFill>
                        <a:srgbClr val="000000"/>
                      </a:solidFill>
                      <a:round/>
                      <a:headEnd/>
                      <a:tailEnd/>
                    </a:ln>
                    <a:effectLst/>
                  </p:spPr>
                  <p:txBody>
                    <a:bodyPr/>
                    <a:lstStyle/>
                    <a:p>
                      <a:endParaRPr lang="en-US"/>
                    </a:p>
                  </p:txBody>
                </p:sp>
                <p:sp>
                  <p:nvSpPr>
                    <p:cNvPr id="501813" name="Freeform 53"/>
                    <p:cNvSpPr>
                      <a:spLocks/>
                    </p:cNvSpPr>
                    <p:nvPr/>
                  </p:nvSpPr>
                  <p:spPr bwMode="auto">
                    <a:xfrm>
                      <a:off x="2418" y="3422"/>
                      <a:ext cx="60" cy="53"/>
                    </a:xfrm>
                    <a:custGeom>
                      <a:avLst/>
                      <a:gdLst/>
                      <a:ahLst/>
                      <a:cxnLst>
                        <a:cxn ang="0">
                          <a:pos x="12" y="3"/>
                        </a:cxn>
                        <a:cxn ang="0">
                          <a:pos x="22" y="25"/>
                        </a:cxn>
                        <a:cxn ang="0">
                          <a:pos x="0" y="41"/>
                        </a:cxn>
                        <a:cxn ang="0">
                          <a:pos x="3" y="53"/>
                        </a:cxn>
                        <a:cxn ang="0">
                          <a:pos x="6" y="50"/>
                        </a:cxn>
                        <a:cxn ang="0">
                          <a:pos x="9" y="53"/>
                        </a:cxn>
                        <a:cxn ang="0">
                          <a:pos x="28" y="34"/>
                        </a:cxn>
                        <a:cxn ang="0">
                          <a:pos x="37" y="53"/>
                        </a:cxn>
                        <a:cxn ang="0">
                          <a:pos x="47" y="50"/>
                        </a:cxn>
                        <a:cxn ang="0">
                          <a:pos x="50" y="47"/>
                        </a:cxn>
                        <a:cxn ang="0">
                          <a:pos x="37" y="28"/>
                        </a:cxn>
                        <a:cxn ang="0">
                          <a:pos x="60" y="6"/>
                        </a:cxn>
                        <a:cxn ang="0">
                          <a:pos x="50" y="0"/>
                        </a:cxn>
                        <a:cxn ang="0">
                          <a:pos x="31" y="15"/>
                        </a:cxn>
                        <a:cxn ang="0">
                          <a:pos x="22" y="0"/>
                        </a:cxn>
                        <a:cxn ang="0">
                          <a:pos x="19" y="0"/>
                        </a:cxn>
                        <a:cxn ang="0">
                          <a:pos x="12" y="0"/>
                        </a:cxn>
                        <a:cxn ang="0">
                          <a:pos x="12" y="3"/>
                        </a:cxn>
                      </a:cxnLst>
                      <a:rect l="0" t="0" r="r" b="b"/>
                      <a:pathLst>
                        <a:path w="60" h="53">
                          <a:moveTo>
                            <a:pt x="12" y="3"/>
                          </a:moveTo>
                          <a:lnTo>
                            <a:pt x="22" y="25"/>
                          </a:lnTo>
                          <a:lnTo>
                            <a:pt x="0" y="41"/>
                          </a:lnTo>
                          <a:lnTo>
                            <a:pt x="3" y="53"/>
                          </a:lnTo>
                          <a:lnTo>
                            <a:pt x="6" y="50"/>
                          </a:lnTo>
                          <a:lnTo>
                            <a:pt x="9" y="53"/>
                          </a:lnTo>
                          <a:lnTo>
                            <a:pt x="28" y="34"/>
                          </a:lnTo>
                          <a:lnTo>
                            <a:pt x="37" y="53"/>
                          </a:lnTo>
                          <a:lnTo>
                            <a:pt x="47" y="50"/>
                          </a:lnTo>
                          <a:lnTo>
                            <a:pt x="50" y="47"/>
                          </a:lnTo>
                          <a:lnTo>
                            <a:pt x="37" y="28"/>
                          </a:lnTo>
                          <a:lnTo>
                            <a:pt x="60" y="6"/>
                          </a:lnTo>
                          <a:lnTo>
                            <a:pt x="50" y="0"/>
                          </a:lnTo>
                          <a:lnTo>
                            <a:pt x="31" y="15"/>
                          </a:lnTo>
                          <a:lnTo>
                            <a:pt x="22" y="0"/>
                          </a:lnTo>
                          <a:lnTo>
                            <a:pt x="19" y="0"/>
                          </a:lnTo>
                          <a:lnTo>
                            <a:pt x="12" y="0"/>
                          </a:lnTo>
                          <a:lnTo>
                            <a:pt x="12" y="3"/>
                          </a:lnTo>
                          <a:close/>
                        </a:path>
                      </a:pathLst>
                    </a:custGeom>
                    <a:solidFill>
                      <a:srgbClr val="FF6666"/>
                    </a:solidFill>
                    <a:ln w="3175" cmpd="sng">
                      <a:solidFill>
                        <a:srgbClr val="000000"/>
                      </a:solidFill>
                      <a:round/>
                      <a:headEnd/>
                      <a:tailEnd/>
                    </a:ln>
                    <a:effectLst/>
                  </p:spPr>
                  <p:txBody>
                    <a:bodyPr/>
                    <a:lstStyle/>
                    <a:p>
                      <a:endParaRPr lang="en-US"/>
                    </a:p>
                  </p:txBody>
                </p:sp>
                <p:grpSp>
                  <p:nvGrpSpPr>
                    <p:cNvPr id="19" name="Group 54"/>
                    <p:cNvGrpSpPr>
                      <a:grpSpLocks/>
                    </p:cNvGrpSpPr>
                    <p:nvPr/>
                  </p:nvGrpSpPr>
                  <p:grpSpPr bwMode="auto">
                    <a:xfrm>
                      <a:off x="2420" y="3474"/>
                      <a:ext cx="38" cy="54"/>
                      <a:chOff x="2420" y="3474"/>
                      <a:chExt cx="38" cy="54"/>
                    </a:xfrm>
                  </p:grpSpPr>
                  <p:sp>
                    <p:nvSpPr>
                      <p:cNvPr id="501815" name="Freeform 55"/>
                      <p:cNvSpPr>
                        <a:spLocks/>
                      </p:cNvSpPr>
                      <p:nvPr/>
                    </p:nvSpPr>
                    <p:spPr bwMode="auto">
                      <a:xfrm>
                        <a:off x="2420" y="3474"/>
                        <a:ext cx="38" cy="54"/>
                      </a:xfrm>
                      <a:custGeom>
                        <a:avLst/>
                        <a:gdLst/>
                        <a:ahLst/>
                        <a:cxnLst>
                          <a:cxn ang="0">
                            <a:pos x="22" y="0"/>
                          </a:cxn>
                          <a:cxn ang="0">
                            <a:pos x="25" y="3"/>
                          </a:cxn>
                          <a:cxn ang="0">
                            <a:pos x="28" y="3"/>
                          </a:cxn>
                          <a:cxn ang="0">
                            <a:pos x="31" y="7"/>
                          </a:cxn>
                          <a:cxn ang="0">
                            <a:pos x="34" y="10"/>
                          </a:cxn>
                          <a:cxn ang="0">
                            <a:pos x="34" y="16"/>
                          </a:cxn>
                          <a:cxn ang="0">
                            <a:pos x="38" y="19"/>
                          </a:cxn>
                          <a:cxn ang="0">
                            <a:pos x="38" y="26"/>
                          </a:cxn>
                          <a:cxn ang="0">
                            <a:pos x="38" y="29"/>
                          </a:cxn>
                          <a:cxn ang="0">
                            <a:pos x="34" y="35"/>
                          </a:cxn>
                          <a:cxn ang="0">
                            <a:pos x="34" y="41"/>
                          </a:cxn>
                          <a:cxn ang="0">
                            <a:pos x="31" y="45"/>
                          </a:cxn>
                          <a:cxn ang="0">
                            <a:pos x="28" y="48"/>
                          </a:cxn>
                          <a:cxn ang="0">
                            <a:pos x="25" y="51"/>
                          </a:cxn>
                          <a:cxn ang="0">
                            <a:pos x="22" y="51"/>
                          </a:cxn>
                          <a:cxn ang="0">
                            <a:pos x="19" y="54"/>
                          </a:cxn>
                          <a:cxn ang="0">
                            <a:pos x="12" y="54"/>
                          </a:cxn>
                          <a:cxn ang="0">
                            <a:pos x="9" y="51"/>
                          </a:cxn>
                          <a:cxn ang="0">
                            <a:pos x="6" y="51"/>
                          </a:cxn>
                          <a:cxn ang="0">
                            <a:pos x="6" y="48"/>
                          </a:cxn>
                          <a:cxn ang="0">
                            <a:pos x="3" y="45"/>
                          </a:cxn>
                          <a:cxn ang="0">
                            <a:pos x="0" y="38"/>
                          </a:cxn>
                          <a:cxn ang="0">
                            <a:pos x="0" y="35"/>
                          </a:cxn>
                          <a:cxn ang="0">
                            <a:pos x="0" y="29"/>
                          </a:cxn>
                          <a:cxn ang="0">
                            <a:pos x="0" y="26"/>
                          </a:cxn>
                          <a:cxn ang="0">
                            <a:pos x="3" y="19"/>
                          </a:cxn>
                          <a:cxn ang="0">
                            <a:pos x="3" y="13"/>
                          </a:cxn>
                          <a:cxn ang="0">
                            <a:pos x="6" y="10"/>
                          </a:cxn>
                          <a:cxn ang="0">
                            <a:pos x="9" y="7"/>
                          </a:cxn>
                          <a:cxn ang="0">
                            <a:pos x="12" y="3"/>
                          </a:cxn>
                          <a:cxn ang="0">
                            <a:pos x="16" y="3"/>
                          </a:cxn>
                          <a:cxn ang="0">
                            <a:pos x="19" y="0"/>
                          </a:cxn>
                          <a:cxn ang="0">
                            <a:pos x="22" y="0"/>
                          </a:cxn>
                        </a:cxnLst>
                        <a:rect l="0" t="0" r="r" b="b"/>
                        <a:pathLst>
                          <a:path w="38" h="54">
                            <a:moveTo>
                              <a:pt x="22" y="0"/>
                            </a:moveTo>
                            <a:lnTo>
                              <a:pt x="25" y="3"/>
                            </a:lnTo>
                            <a:lnTo>
                              <a:pt x="28" y="3"/>
                            </a:lnTo>
                            <a:lnTo>
                              <a:pt x="31" y="7"/>
                            </a:lnTo>
                            <a:lnTo>
                              <a:pt x="34" y="10"/>
                            </a:lnTo>
                            <a:lnTo>
                              <a:pt x="34" y="16"/>
                            </a:lnTo>
                            <a:lnTo>
                              <a:pt x="38" y="19"/>
                            </a:lnTo>
                            <a:lnTo>
                              <a:pt x="38" y="26"/>
                            </a:lnTo>
                            <a:lnTo>
                              <a:pt x="38" y="29"/>
                            </a:lnTo>
                            <a:lnTo>
                              <a:pt x="34" y="35"/>
                            </a:lnTo>
                            <a:lnTo>
                              <a:pt x="34" y="41"/>
                            </a:lnTo>
                            <a:lnTo>
                              <a:pt x="31" y="45"/>
                            </a:lnTo>
                            <a:lnTo>
                              <a:pt x="28" y="48"/>
                            </a:lnTo>
                            <a:lnTo>
                              <a:pt x="25" y="51"/>
                            </a:lnTo>
                            <a:lnTo>
                              <a:pt x="22" y="51"/>
                            </a:lnTo>
                            <a:lnTo>
                              <a:pt x="19" y="54"/>
                            </a:lnTo>
                            <a:lnTo>
                              <a:pt x="12" y="54"/>
                            </a:lnTo>
                            <a:lnTo>
                              <a:pt x="9" y="51"/>
                            </a:lnTo>
                            <a:lnTo>
                              <a:pt x="6" y="51"/>
                            </a:lnTo>
                            <a:lnTo>
                              <a:pt x="6" y="48"/>
                            </a:lnTo>
                            <a:lnTo>
                              <a:pt x="3" y="45"/>
                            </a:lnTo>
                            <a:lnTo>
                              <a:pt x="0" y="38"/>
                            </a:lnTo>
                            <a:lnTo>
                              <a:pt x="0" y="35"/>
                            </a:lnTo>
                            <a:lnTo>
                              <a:pt x="0" y="29"/>
                            </a:lnTo>
                            <a:lnTo>
                              <a:pt x="0" y="26"/>
                            </a:lnTo>
                            <a:lnTo>
                              <a:pt x="3" y="19"/>
                            </a:lnTo>
                            <a:lnTo>
                              <a:pt x="3" y="13"/>
                            </a:lnTo>
                            <a:lnTo>
                              <a:pt x="6" y="10"/>
                            </a:lnTo>
                            <a:lnTo>
                              <a:pt x="9" y="7"/>
                            </a:lnTo>
                            <a:lnTo>
                              <a:pt x="12" y="3"/>
                            </a:lnTo>
                            <a:lnTo>
                              <a:pt x="16" y="3"/>
                            </a:lnTo>
                            <a:lnTo>
                              <a:pt x="19" y="0"/>
                            </a:lnTo>
                            <a:lnTo>
                              <a:pt x="22" y="0"/>
                            </a:lnTo>
                            <a:close/>
                          </a:path>
                        </a:pathLst>
                      </a:custGeom>
                      <a:solidFill>
                        <a:srgbClr val="336666"/>
                      </a:solidFill>
                      <a:ln w="3175" cmpd="sng">
                        <a:solidFill>
                          <a:srgbClr val="000000"/>
                        </a:solidFill>
                        <a:round/>
                        <a:headEnd/>
                        <a:tailEnd/>
                      </a:ln>
                      <a:effectLst/>
                    </p:spPr>
                    <p:txBody>
                      <a:bodyPr/>
                      <a:lstStyle/>
                      <a:p>
                        <a:endParaRPr lang="en-US"/>
                      </a:p>
                    </p:txBody>
                  </p:sp>
                  <p:sp>
                    <p:nvSpPr>
                      <p:cNvPr id="501816" name="Freeform 56"/>
                      <p:cNvSpPr>
                        <a:spLocks/>
                      </p:cNvSpPr>
                      <p:nvPr/>
                    </p:nvSpPr>
                    <p:spPr bwMode="auto">
                      <a:xfrm>
                        <a:off x="2430" y="3488"/>
                        <a:ext cx="16" cy="28"/>
                      </a:xfrm>
                      <a:custGeom>
                        <a:avLst/>
                        <a:gdLst/>
                        <a:ahLst/>
                        <a:cxnLst>
                          <a:cxn ang="0">
                            <a:pos x="10" y="0"/>
                          </a:cxn>
                          <a:cxn ang="0">
                            <a:pos x="13" y="3"/>
                          </a:cxn>
                          <a:cxn ang="0">
                            <a:pos x="13" y="3"/>
                          </a:cxn>
                          <a:cxn ang="0">
                            <a:pos x="13" y="3"/>
                          </a:cxn>
                          <a:cxn ang="0">
                            <a:pos x="16" y="6"/>
                          </a:cxn>
                          <a:cxn ang="0">
                            <a:pos x="16" y="9"/>
                          </a:cxn>
                          <a:cxn ang="0">
                            <a:pos x="16" y="12"/>
                          </a:cxn>
                          <a:cxn ang="0">
                            <a:pos x="16" y="12"/>
                          </a:cxn>
                          <a:cxn ang="0">
                            <a:pos x="16" y="16"/>
                          </a:cxn>
                          <a:cxn ang="0">
                            <a:pos x="16" y="19"/>
                          </a:cxn>
                          <a:cxn ang="0">
                            <a:pos x="13" y="22"/>
                          </a:cxn>
                          <a:cxn ang="0">
                            <a:pos x="13" y="25"/>
                          </a:cxn>
                          <a:cxn ang="0">
                            <a:pos x="13" y="25"/>
                          </a:cxn>
                          <a:cxn ang="0">
                            <a:pos x="10" y="28"/>
                          </a:cxn>
                          <a:cxn ang="0">
                            <a:pos x="10" y="28"/>
                          </a:cxn>
                          <a:cxn ang="0">
                            <a:pos x="7" y="28"/>
                          </a:cxn>
                          <a:cxn ang="0">
                            <a:pos x="7" y="28"/>
                          </a:cxn>
                          <a:cxn ang="0">
                            <a:pos x="3" y="28"/>
                          </a:cxn>
                          <a:cxn ang="0">
                            <a:pos x="3" y="28"/>
                          </a:cxn>
                          <a:cxn ang="0">
                            <a:pos x="3" y="25"/>
                          </a:cxn>
                          <a:cxn ang="0">
                            <a:pos x="0" y="25"/>
                          </a:cxn>
                          <a:cxn ang="0">
                            <a:pos x="0" y="22"/>
                          </a:cxn>
                          <a:cxn ang="0">
                            <a:pos x="0" y="19"/>
                          </a:cxn>
                          <a:cxn ang="0">
                            <a:pos x="0" y="16"/>
                          </a:cxn>
                          <a:cxn ang="0">
                            <a:pos x="0" y="16"/>
                          </a:cxn>
                          <a:cxn ang="0">
                            <a:pos x="3" y="12"/>
                          </a:cxn>
                          <a:cxn ang="0">
                            <a:pos x="3" y="9"/>
                          </a:cxn>
                          <a:cxn ang="0">
                            <a:pos x="3" y="6"/>
                          </a:cxn>
                          <a:cxn ang="0">
                            <a:pos x="7" y="6"/>
                          </a:cxn>
                          <a:cxn ang="0">
                            <a:pos x="7" y="3"/>
                          </a:cxn>
                          <a:cxn ang="0">
                            <a:pos x="7" y="3"/>
                          </a:cxn>
                          <a:cxn ang="0">
                            <a:pos x="10" y="3"/>
                          </a:cxn>
                          <a:cxn ang="0">
                            <a:pos x="10" y="0"/>
                          </a:cxn>
                        </a:cxnLst>
                        <a:rect l="0" t="0" r="r" b="b"/>
                        <a:pathLst>
                          <a:path w="16" h="28">
                            <a:moveTo>
                              <a:pt x="10" y="0"/>
                            </a:moveTo>
                            <a:lnTo>
                              <a:pt x="13" y="3"/>
                            </a:lnTo>
                            <a:lnTo>
                              <a:pt x="13" y="3"/>
                            </a:lnTo>
                            <a:lnTo>
                              <a:pt x="13" y="3"/>
                            </a:lnTo>
                            <a:lnTo>
                              <a:pt x="16" y="6"/>
                            </a:lnTo>
                            <a:lnTo>
                              <a:pt x="16" y="9"/>
                            </a:lnTo>
                            <a:lnTo>
                              <a:pt x="16" y="12"/>
                            </a:lnTo>
                            <a:lnTo>
                              <a:pt x="16" y="12"/>
                            </a:lnTo>
                            <a:lnTo>
                              <a:pt x="16" y="16"/>
                            </a:lnTo>
                            <a:lnTo>
                              <a:pt x="16" y="19"/>
                            </a:lnTo>
                            <a:lnTo>
                              <a:pt x="13" y="22"/>
                            </a:lnTo>
                            <a:lnTo>
                              <a:pt x="13" y="25"/>
                            </a:lnTo>
                            <a:lnTo>
                              <a:pt x="13" y="25"/>
                            </a:lnTo>
                            <a:lnTo>
                              <a:pt x="10" y="28"/>
                            </a:lnTo>
                            <a:lnTo>
                              <a:pt x="10" y="28"/>
                            </a:lnTo>
                            <a:lnTo>
                              <a:pt x="7" y="28"/>
                            </a:lnTo>
                            <a:lnTo>
                              <a:pt x="7" y="28"/>
                            </a:lnTo>
                            <a:lnTo>
                              <a:pt x="3" y="28"/>
                            </a:lnTo>
                            <a:lnTo>
                              <a:pt x="3" y="28"/>
                            </a:lnTo>
                            <a:lnTo>
                              <a:pt x="3" y="25"/>
                            </a:lnTo>
                            <a:lnTo>
                              <a:pt x="0" y="25"/>
                            </a:lnTo>
                            <a:lnTo>
                              <a:pt x="0" y="22"/>
                            </a:lnTo>
                            <a:lnTo>
                              <a:pt x="0" y="19"/>
                            </a:lnTo>
                            <a:lnTo>
                              <a:pt x="0" y="16"/>
                            </a:lnTo>
                            <a:lnTo>
                              <a:pt x="0" y="16"/>
                            </a:lnTo>
                            <a:lnTo>
                              <a:pt x="3" y="12"/>
                            </a:lnTo>
                            <a:lnTo>
                              <a:pt x="3" y="9"/>
                            </a:lnTo>
                            <a:lnTo>
                              <a:pt x="3" y="6"/>
                            </a:lnTo>
                            <a:lnTo>
                              <a:pt x="7" y="6"/>
                            </a:lnTo>
                            <a:lnTo>
                              <a:pt x="7" y="3"/>
                            </a:lnTo>
                            <a:lnTo>
                              <a:pt x="7" y="3"/>
                            </a:lnTo>
                            <a:lnTo>
                              <a:pt x="10" y="3"/>
                            </a:lnTo>
                            <a:lnTo>
                              <a:pt x="10" y="0"/>
                            </a:lnTo>
                            <a:close/>
                          </a:path>
                        </a:pathLst>
                      </a:custGeom>
                      <a:solidFill>
                        <a:srgbClr val="99CCCC"/>
                      </a:solidFill>
                      <a:ln w="3175" cmpd="sng">
                        <a:solidFill>
                          <a:srgbClr val="000000"/>
                        </a:solidFill>
                        <a:round/>
                        <a:headEnd/>
                        <a:tailEnd/>
                      </a:ln>
                      <a:effectLst/>
                    </p:spPr>
                    <p:txBody>
                      <a:bodyPr/>
                      <a:lstStyle/>
                      <a:p>
                        <a:endParaRPr lang="en-US"/>
                      </a:p>
                    </p:txBody>
                  </p:sp>
                </p:grpSp>
              </p:grpSp>
            </p:grpSp>
          </p:grpSp>
          <p:sp>
            <p:nvSpPr>
              <p:cNvPr id="501817" name="Rectangle 57"/>
              <p:cNvSpPr>
                <a:spLocks noChangeArrowheads="1"/>
              </p:cNvSpPr>
              <p:nvPr/>
            </p:nvSpPr>
            <p:spPr bwMode="auto">
              <a:xfrm>
                <a:off x="1948" y="2832"/>
                <a:ext cx="452" cy="115"/>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 Case</a:t>
                </a:r>
              </a:p>
            </p:txBody>
          </p:sp>
        </p:grpSp>
        <p:grpSp>
          <p:nvGrpSpPr>
            <p:cNvPr id="20" name="Group 83"/>
            <p:cNvGrpSpPr>
              <a:grpSpLocks/>
            </p:cNvGrpSpPr>
            <p:nvPr/>
          </p:nvGrpSpPr>
          <p:grpSpPr bwMode="auto">
            <a:xfrm>
              <a:off x="2661" y="1888"/>
              <a:ext cx="699" cy="702"/>
              <a:chOff x="2701" y="2400"/>
              <a:chExt cx="699" cy="702"/>
            </a:xfrm>
          </p:grpSpPr>
          <p:pic>
            <p:nvPicPr>
              <p:cNvPr id="501818" name="Picture 58" descr="wrkloadm"/>
              <p:cNvPicPr>
                <a:picLocks noChangeAspect="1" noChangeArrowheads="1"/>
              </p:cNvPicPr>
              <p:nvPr/>
            </p:nvPicPr>
            <p:blipFill>
              <a:blip r:embed="rId3" cstate="print"/>
              <a:srcRect/>
              <a:stretch>
                <a:fillRect/>
              </a:stretch>
            </p:blipFill>
            <p:spPr bwMode="auto">
              <a:xfrm>
                <a:off x="2884" y="2400"/>
                <a:ext cx="332" cy="432"/>
              </a:xfrm>
              <a:prstGeom prst="rect">
                <a:avLst/>
              </a:prstGeom>
              <a:noFill/>
            </p:spPr>
          </p:pic>
          <p:sp>
            <p:nvSpPr>
              <p:cNvPr id="501819" name="Rectangle 59"/>
              <p:cNvSpPr>
                <a:spLocks noChangeArrowheads="1"/>
              </p:cNvSpPr>
              <p:nvPr/>
            </p:nvSpPr>
            <p:spPr bwMode="auto">
              <a:xfrm>
                <a:off x="2701" y="2872"/>
                <a:ext cx="699" cy="230"/>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Workload </a:t>
                </a:r>
              </a:p>
              <a:p>
                <a:pPr algn="ctr"/>
                <a:r>
                  <a:rPr lang="en-US" sz="1200" b="1">
                    <a:solidFill>
                      <a:schemeClr val="bg2"/>
                    </a:solidFill>
                  </a:rPr>
                  <a:t>Analysis Model</a:t>
                </a:r>
              </a:p>
            </p:txBody>
          </p:sp>
        </p:grpSp>
        <p:grpSp>
          <p:nvGrpSpPr>
            <p:cNvPr id="21" name="Group 70"/>
            <p:cNvGrpSpPr>
              <a:grpSpLocks/>
            </p:cNvGrpSpPr>
            <p:nvPr/>
          </p:nvGrpSpPr>
          <p:grpSpPr bwMode="auto">
            <a:xfrm>
              <a:off x="3649" y="1904"/>
              <a:ext cx="431" cy="547"/>
              <a:chOff x="3649" y="2400"/>
              <a:chExt cx="431" cy="547"/>
            </a:xfrm>
          </p:grpSpPr>
          <p:pic>
            <p:nvPicPr>
              <p:cNvPr id="501820" name="Picture 60" descr="ar_tstdta"/>
              <p:cNvPicPr>
                <a:picLocks noChangeAspect="1" noChangeArrowheads="1"/>
              </p:cNvPicPr>
              <p:nvPr/>
            </p:nvPicPr>
            <p:blipFill>
              <a:blip r:embed="rId4" cstate="print"/>
              <a:srcRect/>
              <a:stretch>
                <a:fillRect/>
              </a:stretch>
            </p:blipFill>
            <p:spPr bwMode="auto">
              <a:xfrm>
                <a:off x="3679" y="2400"/>
                <a:ext cx="353" cy="367"/>
              </a:xfrm>
              <a:prstGeom prst="rect">
                <a:avLst/>
              </a:prstGeom>
              <a:noFill/>
            </p:spPr>
          </p:pic>
          <p:sp>
            <p:nvSpPr>
              <p:cNvPr id="501821" name="Rectangle 61"/>
              <p:cNvSpPr>
                <a:spLocks noChangeArrowheads="1"/>
              </p:cNvSpPr>
              <p:nvPr/>
            </p:nvSpPr>
            <p:spPr bwMode="auto">
              <a:xfrm>
                <a:off x="3649" y="2832"/>
                <a:ext cx="431" cy="115"/>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 Data</a:t>
                </a:r>
              </a:p>
            </p:txBody>
          </p:sp>
        </p:grpSp>
        <p:grpSp>
          <p:nvGrpSpPr>
            <p:cNvPr id="22" name="Group 71"/>
            <p:cNvGrpSpPr>
              <a:grpSpLocks/>
            </p:cNvGrpSpPr>
            <p:nvPr/>
          </p:nvGrpSpPr>
          <p:grpSpPr bwMode="auto">
            <a:xfrm>
              <a:off x="4422" y="1904"/>
              <a:ext cx="570" cy="547"/>
              <a:chOff x="4470" y="2400"/>
              <a:chExt cx="570" cy="547"/>
            </a:xfrm>
          </p:grpSpPr>
          <p:pic>
            <p:nvPicPr>
              <p:cNvPr id="501822" name="Picture 62" descr="ar_tstrsl"/>
              <p:cNvPicPr>
                <a:picLocks noChangeAspect="1" noChangeArrowheads="1"/>
              </p:cNvPicPr>
              <p:nvPr/>
            </p:nvPicPr>
            <p:blipFill>
              <a:blip r:embed="rId5" cstate="print"/>
              <a:srcRect/>
              <a:stretch>
                <a:fillRect/>
              </a:stretch>
            </p:blipFill>
            <p:spPr bwMode="auto">
              <a:xfrm>
                <a:off x="4560" y="2400"/>
                <a:ext cx="389" cy="403"/>
              </a:xfrm>
              <a:prstGeom prst="rect">
                <a:avLst/>
              </a:prstGeom>
              <a:noFill/>
            </p:spPr>
          </p:pic>
          <p:sp>
            <p:nvSpPr>
              <p:cNvPr id="501823" name="Rectangle 63"/>
              <p:cNvSpPr>
                <a:spLocks noChangeArrowheads="1"/>
              </p:cNvSpPr>
              <p:nvPr/>
            </p:nvSpPr>
            <p:spPr bwMode="auto">
              <a:xfrm>
                <a:off x="4470" y="2832"/>
                <a:ext cx="570" cy="115"/>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 Results</a:t>
                </a:r>
              </a:p>
            </p:txBody>
          </p:sp>
        </p:grpSp>
      </p:grpSp>
      <p:sp>
        <p:nvSpPr>
          <p:cNvPr id="501948" name="Text Box 188"/>
          <p:cNvSpPr txBox="1">
            <a:spLocks noChangeArrowheads="1"/>
          </p:cNvSpPr>
          <p:nvPr/>
        </p:nvSpPr>
        <p:spPr bwMode="auto">
          <a:xfrm>
            <a:off x="523875" y="4876800"/>
            <a:ext cx="8077200" cy="1187450"/>
          </a:xfrm>
          <a:prstGeom prst="rect">
            <a:avLst/>
          </a:prstGeom>
          <a:noFill/>
          <a:ln w="12700">
            <a:noFill/>
            <a:miter lim="800000"/>
            <a:headEnd/>
            <a:tailEnd/>
          </a:ln>
          <a:effectLst/>
        </p:spPr>
        <p:txBody>
          <a:bodyPr>
            <a:spAutoFit/>
          </a:bodyPr>
          <a:lstStyle/>
          <a:p>
            <a:r>
              <a:rPr lang="en-US" sz="2400"/>
              <a:t>The </a:t>
            </a:r>
            <a:r>
              <a:rPr lang="en-US" sz="2400" b="1">
                <a:solidFill>
                  <a:schemeClr val="tx2"/>
                </a:solidFill>
              </a:rPr>
              <a:t>Test </a:t>
            </a:r>
            <a:r>
              <a:rPr lang="en-CA" sz="2400" b="1">
                <a:solidFill>
                  <a:schemeClr val="tx2"/>
                </a:solidFill>
              </a:rPr>
              <a:t>Analyst</a:t>
            </a:r>
            <a:r>
              <a:rPr lang="en-US" sz="2400"/>
              <a:t> role is responsible for initially identifying and defining the required tests, and subsequently evaluating the results of the test effort.</a:t>
            </a:r>
          </a:p>
        </p:txBody>
      </p:sp>
      <p:sp>
        <p:nvSpPr>
          <p:cNvPr id="501950" name="Text Box 190"/>
          <p:cNvSpPr txBox="1">
            <a:spLocks noChangeArrowheads="1"/>
          </p:cNvSpPr>
          <p:nvPr/>
        </p:nvSpPr>
        <p:spPr bwMode="auto">
          <a:xfrm>
            <a:off x="635000" y="914400"/>
            <a:ext cx="1073150" cy="352425"/>
          </a:xfrm>
          <a:prstGeom prst="rect">
            <a:avLst/>
          </a:prstGeom>
          <a:noFill/>
          <a:ln w="9525">
            <a:noFill/>
            <a:miter lim="800000"/>
            <a:headEnd/>
            <a:tailEnd/>
          </a:ln>
          <a:effectLst/>
        </p:spPr>
        <p:txBody>
          <a:bodyPr lIns="107950" tIns="53975" rIns="107950" bIns="53975">
            <a:spAutoFit/>
          </a:bodyPr>
          <a:lstStyle/>
          <a:p>
            <a:pPr>
              <a:spcBef>
                <a:spcPts val="500"/>
              </a:spcBef>
              <a:spcAft>
                <a:spcPts val="500"/>
              </a:spcAft>
            </a:pPr>
            <a:r>
              <a:rPr lang="en-CA" sz="1600"/>
              <a:t>Activities:</a:t>
            </a:r>
            <a:endParaRPr lang="en-US" sz="1400" i="1"/>
          </a:p>
        </p:txBody>
      </p:sp>
      <p:sp>
        <p:nvSpPr>
          <p:cNvPr id="501951" name="Text Box 191"/>
          <p:cNvSpPr txBox="1">
            <a:spLocks noChangeArrowheads="1"/>
          </p:cNvSpPr>
          <p:nvPr/>
        </p:nvSpPr>
        <p:spPr bwMode="auto">
          <a:xfrm>
            <a:off x="635000" y="2895600"/>
            <a:ext cx="1073150" cy="352425"/>
          </a:xfrm>
          <a:prstGeom prst="rect">
            <a:avLst/>
          </a:prstGeom>
          <a:noFill/>
          <a:ln w="9525">
            <a:noFill/>
            <a:miter lim="800000"/>
            <a:headEnd/>
            <a:tailEnd/>
          </a:ln>
          <a:effectLst/>
        </p:spPr>
        <p:txBody>
          <a:bodyPr lIns="107950" tIns="53975" rIns="107950" bIns="53975">
            <a:spAutoFit/>
          </a:bodyPr>
          <a:lstStyle/>
          <a:p>
            <a:pPr>
              <a:spcBef>
                <a:spcPts val="500"/>
              </a:spcBef>
              <a:spcAft>
                <a:spcPts val="500"/>
              </a:spcAft>
            </a:pPr>
            <a:r>
              <a:rPr lang="en-CA" sz="1600"/>
              <a:t>Artifacts:</a:t>
            </a:r>
            <a:endParaRPr lang="en-US" sz="1400" i="1"/>
          </a:p>
        </p:txBody>
      </p:sp>
      <p:sp>
        <p:nvSpPr>
          <p:cNvPr id="78" name="Date Placeholder 77"/>
          <p:cNvSpPr>
            <a:spLocks noGrp="1"/>
          </p:cNvSpPr>
          <p:nvPr>
            <p:ph type="dt" sz="half" idx="10"/>
          </p:nvPr>
        </p:nvSpPr>
        <p:spPr/>
        <p:txBody>
          <a:bodyPr/>
          <a:lstStyle/>
          <a:p>
            <a:fld id="{FC5C00CE-6988-4052-809D-F613EDD0DDD1}" type="datetime1">
              <a:rPr lang="en-US" smtClean="0"/>
              <a:pPr/>
              <a:t>11/15/2009</a:t>
            </a:fld>
            <a:endParaRPr lang="en-US"/>
          </a:p>
        </p:txBody>
      </p:sp>
      <p:sp>
        <p:nvSpPr>
          <p:cNvPr id="79" name="Slide Number Placeholder 78"/>
          <p:cNvSpPr>
            <a:spLocks noGrp="1"/>
          </p:cNvSpPr>
          <p:nvPr>
            <p:ph type="sldNum" sz="quarter" idx="12"/>
          </p:nvPr>
        </p:nvSpPr>
        <p:spPr/>
        <p:txBody>
          <a:bodyPr/>
          <a:lstStyle/>
          <a:p>
            <a:fld id="{10369235-5C97-4BA1-B44C-A5DF7822806F}" type="slidenum">
              <a:rPr lang="en-US" smtClean="0"/>
              <a:pPr/>
              <a:t>21</a:t>
            </a:fld>
            <a:endParaRPr lang="en-US"/>
          </a:p>
        </p:txBody>
      </p:sp>
      <p:sp>
        <p:nvSpPr>
          <p:cNvPr id="80" name="Footer Placeholder 79"/>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normAutofit/>
          </a:bodyPr>
          <a:lstStyle/>
          <a:p>
            <a:r>
              <a:rPr lang="en-CA" dirty="0" smtClean="0"/>
              <a:t>Test Designer</a:t>
            </a:r>
            <a:endParaRPr lang="en-US" dirty="0"/>
          </a:p>
        </p:txBody>
      </p:sp>
      <p:grpSp>
        <p:nvGrpSpPr>
          <p:cNvPr id="2" name="Group 200"/>
          <p:cNvGrpSpPr>
            <a:grpSpLocks/>
          </p:cNvGrpSpPr>
          <p:nvPr/>
        </p:nvGrpSpPr>
        <p:grpSpPr bwMode="auto">
          <a:xfrm>
            <a:off x="482600" y="1295400"/>
            <a:ext cx="8153400" cy="1371600"/>
            <a:chOff x="240" y="768"/>
            <a:chExt cx="5136" cy="864"/>
          </a:xfrm>
        </p:grpSpPr>
        <p:sp>
          <p:nvSpPr>
            <p:cNvPr id="503812" name="AutoShape 4"/>
            <p:cNvSpPr>
              <a:spLocks noChangeArrowheads="1"/>
            </p:cNvSpPr>
            <p:nvPr/>
          </p:nvSpPr>
          <p:spPr bwMode="auto">
            <a:xfrm>
              <a:off x="240" y="768"/>
              <a:ext cx="5136" cy="864"/>
            </a:xfrm>
            <a:prstGeom prst="roundRect">
              <a:avLst>
                <a:gd name="adj" fmla="val 16667"/>
              </a:avLst>
            </a:prstGeom>
            <a:solidFill>
              <a:schemeClr val="tx1"/>
            </a:solidFill>
            <a:ln w="9525">
              <a:noFill/>
              <a:round/>
              <a:headEnd/>
              <a:tailEnd/>
            </a:ln>
            <a:effectLst/>
          </p:spPr>
          <p:txBody>
            <a:bodyPr wrap="none" lIns="107950" tIns="53975" rIns="107950" bIns="53975" anchor="ctr"/>
            <a:lstStyle/>
            <a:p>
              <a:endParaRPr lang="en-US"/>
            </a:p>
          </p:txBody>
        </p:sp>
        <p:grpSp>
          <p:nvGrpSpPr>
            <p:cNvPr id="3" name="Group 187"/>
            <p:cNvGrpSpPr>
              <a:grpSpLocks/>
            </p:cNvGrpSpPr>
            <p:nvPr/>
          </p:nvGrpSpPr>
          <p:grpSpPr bwMode="auto">
            <a:xfrm>
              <a:off x="265" y="896"/>
              <a:ext cx="815" cy="591"/>
              <a:chOff x="265" y="896"/>
              <a:chExt cx="815" cy="591"/>
            </a:xfrm>
          </p:grpSpPr>
          <p:grpSp>
            <p:nvGrpSpPr>
              <p:cNvPr id="4" name="Group 5"/>
              <p:cNvGrpSpPr>
                <a:grpSpLocks/>
              </p:cNvGrpSpPr>
              <p:nvPr/>
            </p:nvGrpSpPr>
            <p:grpSpPr bwMode="auto">
              <a:xfrm>
                <a:off x="490" y="896"/>
                <a:ext cx="388" cy="408"/>
                <a:chOff x="1488" y="675"/>
                <a:chExt cx="795" cy="647"/>
              </a:xfrm>
            </p:grpSpPr>
            <p:sp>
              <p:nvSpPr>
                <p:cNvPr id="503814" name="Freeform 6"/>
                <p:cNvSpPr>
                  <a:spLocks/>
                </p:cNvSpPr>
                <p:nvPr/>
              </p:nvSpPr>
              <p:spPr bwMode="auto">
                <a:xfrm>
                  <a:off x="1825" y="675"/>
                  <a:ext cx="408" cy="236"/>
                </a:xfrm>
                <a:custGeom>
                  <a:avLst/>
                  <a:gdLst/>
                  <a:ahLst/>
                  <a:cxnLst>
                    <a:cxn ang="0">
                      <a:pos x="62" y="0"/>
                    </a:cxn>
                    <a:cxn ang="0">
                      <a:pos x="75" y="0"/>
                    </a:cxn>
                    <a:cxn ang="0">
                      <a:pos x="87" y="3"/>
                    </a:cxn>
                    <a:cxn ang="0">
                      <a:pos x="96" y="7"/>
                    </a:cxn>
                    <a:cxn ang="0">
                      <a:pos x="106" y="12"/>
                    </a:cxn>
                    <a:cxn ang="0">
                      <a:pos x="114" y="19"/>
                    </a:cxn>
                    <a:cxn ang="0">
                      <a:pos x="119" y="26"/>
                    </a:cxn>
                    <a:cxn ang="0">
                      <a:pos x="123" y="35"/>
                    </a:cxn>
                    <a:cxn ang="0">
                      <a:pos x="123" y="45"/>
                    </a:cxn>
                    <a:cxn ang="0">
                      <a:pos x="123" y="53"/>
                    </a:cxn>
                    <a:cxn ang="0">
                      <a:pos x="119" y="61"/>
                    </a:cxn>
                    <a:cxn ang="0">
                      <a:pos x="114" y="70"/>
                    </a:cxn>
                    <a:cxn ang="0">
                      <a:pos x="106" y="75"/>
                    </a:cxn>
                    <a:cxn ang="0">
                      <a:pos x="96" y="81"/>
                    </a:cxn>
                    <a:cxn ang="0">
                      <a:pos x="87" y="85"/>
                    </a:cxn>
                    <a:cxn ang="0">
                      <a:pos x="75" y="88"/>
                    </a:cxn>
                    <a:cxn ang="0">
                      <a:pos x="62" y="89"/>
                    </a:cxn>
                    <a:cxn ang="0">
                      <a:pos x="50" y="88"/>
                    </a:cxn>
                    <a:cxn ang="0">
                      <a:pos x="39" y="85"/>
                    </a:cxn>
                    <a:cxn ang="0">
                      <a:pos x="27" y="81"/>
                    </a:cxn>
                    <a:cxn ang="0">
                      <a:pos x="20" y="75"/>
                    </a:cxn>
                    <a:cxn ang="0">
                      <a:pos x="12" y="70"/>
                    </a:cxn>
                    <a:cxn ang="0">
                      <a:pos x="6" y="61"/>
                    </a:cxn>
                    <a:cxn ang="0">
                      <a:pos x="2" y="53"/>
                    </a:cxn>
                    <a:cxn ang="0">
                      <a:pos x="0" y="45"/>
                    </a:cxn>
                    <a:cxn ang="0">
                      <a:pos x="2" y="35"/>
                    </a:cxn>
                    <a:cxn ang="0">
                      <a:pos x="6" y="26"/>
                    </a:cxn>
                    <a:cxn ang="0">
                      <a:pos x="12" y="19"/>
                    </a:cxn>
                    <a:cxn ang="0">
                      <a:pos x="20" y="12"/>
                    </a:cxn>
                    <a:cxn ang="0">
                      <a:pos x="27" y="7"/>
                    </a:cxn>
                    <a:cxn ang="0">
                      <a:pos x="39" y="3"/>
                    </a:cxn>
                    <a:cxn ang="0">
                      <a:pos x="50" y="0"/>
                    </a:cxn>
                    <a:cxn ang="0">
                      <a:pos x="62" y="0"/>
                    </a:cxn>
                  </a:cxnLst>
                  <a:rect l="0" t="0" r="r" b="b"/>
                  <a:pathLst>
                    <a:path w="123" h="89">
                      <a:moveTo>
                        <a:pt x="62" y="0"/>
                      </a:moveTo>
                      <a:lnTo>
                        <a:pt x="75" y="0"/>
                      </a:lnTo>
                      <a:lnTo>
                        <a:pt x="87" y="3"/>
                      </a:lnTo>
                      <a:lnTo>
                        <a:pt x="96" y="7"/>
                      </a:lnTo>
                      <a:lnTo>
                        <a:pt x="106" y="12"/>
                      </a:lnTo>
                      <a:lnTo>
                        <a:pt x="114" y="19"/>
                      </a:lnTo>
                      <a:lnTo>
                        <a:pt x="119" y="26"/>
                      </a:lnTo>
                      <a:lnTo>
                        <a:pt x="123" y="35"/>
                      </a:lnTo>
                      <a:lnTo>
                        <a:pt x="123" y="45"/>
                      </a:lnTo>
                      <a:lnTo>
                        <a:pt x="123" y="53"/>
                      </a:lnTo>
                      <a:lnTo>
                        <a:pt x="119" y="61"/>
                      </a:lnTo>
                      <a:lnTo>
                        <a:pt x="114" y="70"/>
                      </a:lnTo>
                      <a:lnTo>
                        <a:pt x="106" y="75"/>
                      </a:lnTo>
                      <a:lnTo>
                        <a:pt x="96" y="81"/>
                      </a:lnTo>
                      <a:lnTo>
                        <a:pt x="87" y="85"/>
                      </a:lnTo>
                      <a:lnTo>
                        <a:pt x="75" y="88"/>
                      </a:lnTo>
                      <a:lnTo>
                        <a:pt x="62" y="89"/>
                      </a:lnTo>
                      <a:lnTo>
                        <a:pt x="50" y="88"/>
                      </a:lnTo>
                      <a:lnTo>
                        <a:pt x="39" y="85"/>
                      </a:lnTo>
                      <a:lnTo>
                        <a:pt x="27" y="81"/>
                      </a:lnTo>
                      <a:lnTo>
                        <a:pt x="20" y="75"/>
                      </a:lnTo>
                      <a:lnTo>
                        <a:pt x="12" y="70"/>
                      </a:lnTo>
                      <a:lnTo>
                        <a:pt x="6" y="61"/>
                      </a:lnTo>
                      <a:lnTo>
                        <a:pt x="2" y="53"/>
                      </a:lnTo>
                      <a:lnTo>
                        <a:pt x="0" y="45"/>
                      </a:lnTo>
                      <a:lnTo>
                        <a:pt x="2" y="35"/>
                      </a:lnTo>
                      <a:lnTo>
                        <a:pt x="6" y="26"/>
                      </a:lnTo>
                      <a:lnTo>
                        <a:pt x="12" y="19"/>
                      </a:lnTo>
                      <a:lnTo>
                        <a:pt x="20" y="12"/>
                      </a:lnTo>
                      <a:lnTo>
                        <a:pt x="27" y="7"/>
                      </a:lnTo>
                      <a:lnTo>
                        <a:pt x="39" y="3"/>
                      </a:lnTo>
                      <a:lnTo>
                        <a:pt x="50" y="0"/>
                      </a:lnTo>
                      <a:lnTo>
                        <a:pt x="62"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sp>
              <p:nvSpPr>
                <p:cNvPr id="503815" name="Freeform 7"/>
                <p:cNvSpPr>
                  <a:spLocks/>
                </p:cNvSpPr>
                <p:nvPr/>
              </p:nvSpPr>
              <p:spPr bwMode="auto">
                <a:xfrm>
                  <a:off x="1488" y="960"/>
                  <a:ext cx="795" cy="362"/>
                </a:xfrm>
                <a:custGeom>
                  <a:avLst/>
                  <a:gdLst/>
                  <a:ahLst/>
                  <a:cxnLst>
                    <a:cxn ang="0">
                      <a:pos x="59" y="0"/>
                    </a:cxn>
                    <a:cxn ang="0">
                      <a:pos x="240" y="0"/>
                    </a:cxn>
                    <a:cxn ang="0">
                      <a:pos x="178" y="137"/>
                    </a:cxn>
                    <a:cxn ang="0">
                      <a:pos x="0" y="137"/>
                    </a:cxn>
                    <a:cxn ang="0">
                      <a:pos x="59" y="0"/>
                    </a:cxn>
                  </a:cxnLst>
                  <a:rect l="0" t="0" r="r" b="b"/>
                  <a:pathLst>
                    <a:path w="240" h="137">
                      <a:moveTo>
                        <a:pt x="59" y="0"/>
                      </a:moveTo>
                      <a:lnTo>
                        <a:pt x="240" y="0"/>
                      </a:lnTo>
                      <a:lnTo>
                        <a:pt x="178" y="137"/>
                      </a:lnTo>
                      <a:lnTo>
                        <a:pt x="0" y="137"/>
                      </a:lnTo>
                      <a:lnTo>
                        <a:pt x="59"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grpSp>
          <p:sp>
            <p:nvSpPr>
              <p:cNvPr id="503816" name="Text Box 8"/>
              <p:cNvSpPr txBox="1">
                <a:spLocks noChangeArrowheads="1"/>
              </p:cNvSpPr>
              <p:nvPr/>
            </p:nvSpPr>
            <p:spPr bwMode="auto">
              <a:xfrm>
                <a:off x="265" y="1304"/>
                <a:ext cx="815" cy="18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Test Designer</a:t>
                </a:r>
              </a:p>
            </p:txBody>
          </p:sp>
        </p:grpSp>
        <p:grpSp>
          <p:nvGrpSpPr>
            <p:cNvPr id="5" name="Group 81"/>
            <p:cNvGrpSpPr>
              <a:grpSpLocks/>
            </p:cNvGrpSpPr>
            <p:nvPr/>
          </p:nvGrpSpPr>
          <p:grpSpPr bwMode="auto">
            <a:xfrm>
              <a:off x="1056" y="896"/>
              <a:ext cx="816" cy="586"/>
              <a:chOff x="1152" y="1248"/>
              <a:chExt cx="816" cy="586"/>
            </a:xfrm>
          </p:grpSpPr>
          <p:sp>
            <p:nvSpPr>
              <p:cNvPr id="503817" name="AutoShape 9"/>
              <p:cNvSpPr>
                <a:spLocks noChangeArrowheads="1"/>
              </p:cNvSpPr>
              <p:nvPr/>
            </p:nvSpPr>
            <p:spPr bwMode="auto">
              <a:xfrm>
                <a:off x="1344" y="1248"/>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3823" name="Text Box 15"/>
              <p:cNvSpPr txBox="1">
                <a:spLocks noChangeArrowheads="1"/>
              </p:cNvSpPr>
              <p:nvPr/>
            </p:nvSpPr>
            <p:spPr bwMode="auto">
              <a:xfrm>
                <a:off x="1152" y="1536"/>
                <a:ext cx="816"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Define Test Approach</a:t>
                </a:r>
              </a:p>
            </p:txBody>
          </p:sp>
        </p:grpSp>
        <p:grpSp>
          <p:nvGrpSpPr>
            <p:cNvPr id="6" name="Group 82"/>
            <p:cNvGrpSpPr>
              <a:grpSpLocks/>
            </p:cNvGrpSpPr>
            <p:nvPr/>
          </p:nvGrpSpPr>
          <p:grpSpPr bwMode="auto">
            <a:xfrm>
              <a:off x="1776" y="896"/>
              <a:ext cx="864" cy="701"/>
              <a:chOff x="1872" y="1248"/>
              <a:chExt cx="864" cy="701"/>
            </a:xfrm>
          </p:grpSpPr>
          <p:sp>
            <p:nvSpPr>
              <p:cNvPr id="503818" name="AutoShape 10"/>
              <p:cNvSpPr>
                <a:spLocks noChangeArrowheads="1"/>
              </p:cNvSpPr>
              <p:nvPr/>
            </p:nvSpPr>
            <p:spPr bwMode="auto">
              <a:xfrm>
                <a:off x="2064" y="1248"/>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3824" name="Text Box 16"/>
              <p:cNvSpPr txBox="1">
                <a:spLocks noChangeArrowheads="1"/>
              </p:cNvSpPr>
              <p:nvPr/>
            </p:nvSpPr>
            <p:spPr bwMode="auto">
              <a:xfrm>
                <a:off x="1872" y="1536"/>
                <a:ext cx="864" cy="41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Define Test Environment Configurations</a:t>
                </a:r>
              </a:p>
            </p:txBody>
          </p:sp>
        </p:grpSp>
        <p:grpSp>
          <p:nvGrpSpPr>
            <p:cNvPr id="7" name="Group 83"/>
            <p:cNvGrpSpPr>
              <a:grpSpLocks/>
            </p:cNvGrpSpPr>
            <p:nvPr/>
          </p:nvGrpSpPr>
          <p:grpSpPr bwMode="auto">
            <a:xfrm>
              <a:off x="2512" y="896"/>
              <a:ext cx="816" cy="701"/>
              <a:chOff x="2544" y="1248"/>
              <a:chExt cx="816" cy="701"/>
            </a:xfrm>
          </p:grpSpPr>
          <p:sp>
            <p:nvSpPr>
              <p:cNvPr id="503819" name="AutoShape 11"/>
              <p:cNvSpPr>
                <a:spLocks noChangeArrowheads="1"/>
              </p:cNvSpPr>
              <p:nvPr/>
            </p:nvSpPr>
            <p:spPr bwMode="auto">
              <a:xfrm>
                <a:off x="2736" y="1248"/>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3825" name="Text Box 17"/>
              <p:cNvSpPr txBox="1">
                <a:spLocks noChangeArrowheads="1"/>
              </p:cNvSpPr>
              <p:nvPr/>
            </p:nvSpPr>
            <p:spPr bwMode="auto">
              <a:xfrm>
                <a:off x="2544" y="1536"/>
                <a:ext cx="816" cy="41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Identify Testability Mechanisms</a:t>
                </a:r>
              </a:p>
            </p:txBody>
          </p:sp>
        </p:grpSp>
        <p:grpSp>
          <p:nvGrpSpPr>
            <p:cNvPr id="8" name="Group 84"/>
            <p:cNvGrpSpPr>
              <a:grpSpLocks/>
            </p:cNvGrpSpPr>
            <p:nvPr/>
          </p:nvGrpSpPr>
          <p:grpSpPr bwMode="auto">
            <a:xfrm>
              <a:off x="3216" y="896"/>
              <a:ext cx="864" cy="701"/>
              <a:chOff x="3264" y="1248"/>
              <a:chExt cx="864" cy="701"/>
            </a:xfrm>
          </p:grpSpPr>
          <p:sp>
            <p:nvSpPr>
              <p:cNvPr id="503820" name="AutoShape 12"/>
              <p:cNvSpPr>
                <a:spLocks noChangeArrowheads="1"/>
              </p:cNvSpPr>
              <p:nvPr/>
            </p:nvSpPr>
            <p:spPr bwMode="auto">
              <a:xfrm>
                <a:off x="3456" y="1248"/>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3826" name="Text Box 18"/>
              <p:cNvSpPr txBox="1">
                <a:spLocks noChangeArrowheads="1"/>
              </p:cNvSpPr>
              <p:nvPr/>
            </p:nvSpPr>
            <p:spPr bwMode="auto">
              <a:xfrm>
                <a:off x="3264" y="1536"/>
                <a:ext cx="864" cy="41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Structure the Test Implementation</a:t>
                </a:r>
              </a:p>
            </p:txBody>
          </p:sp>
        </p:grpSp>
        <p:grpSp>
          <p:nvGrpSpPr>
            <p:cNvPr id="9" name="Group 85"/>
            <p:cNvGrpSpPr>
              <a:grpSpLocks/>
            </p:cNvGrpSpPr>
            <p:nvPr/>
          </p:nvGrpSpPr>
          <p:grpSpPr bwMode="auto">
            <a:xfrm>
              <a:off x="3968" y="896"/>
              <a:ext cx="672" cy="701"/>
              <a:chOff x="4048" y="1248"/>
              <a:chExt cx="672" cy="701"/>
            </a:xfrm>
          </p:grpSpPr>
          <p:sp>
            <p:nvSpPr>
              <p:cNvPr id="503821" name="AutoShape 13"/>
              <p:cNvSpPr>
                <a:spLocks noChangeArrowheads="1"/>
              </p:cNvSpPr>
              <p:nvPr/>
            </p:nvSpPr>
            <p:spPr bwMode="auto">
              <a:xfrm>
                <a:off x="4176" y="1248"/>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3827" name="Text Box 19"/>
              <p:cNvSpPr txBox="1">
                <a:spLocks noChangeArrowheads="1"/>
              </p:cNvSpPr>
              <p:nvPr/>
            </p:nvSpPr>
            <p:spPr bwMode="auto">
              <a:xfrm>
                <a:off x="4048" y="1536"/>
                <a:ext cx="672" cy="41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Define Testability Elements</a:t>
                </a:r>
              </a:p>
            </p:txBody>
          </p:sp>
        </p:grpSp>
        <p:grpSp>
          <p:nvGrpSpPr>
            <p:cNvPr id="10" name="Group 86"/>
            <p:cNvGrpSpPr>
              <a:grpSpLocks/>
            </p:cNvGrpSpPr>
            <p:nvPr/>
          </p:nvGrpSpPr>
          <p:grpSpPr bwMode="auto">
            <a:xfrm>
              <a:off x="4520" y="896"/>
              <a:ext cx="816" cy="586"/>
              <a:chOff x="4664" y="1248"/>
              <a:chExt cx="816" cy="586"/>
            </a:xfrm>
          </p:grpSpPr>
          <p:sp>
            <p:nvSpPr>
              <p:cNvPr id="503822" name="AutoShape 14"/>
              <p:cNvSpPr>
                <a:spLocks noChangeArrowheads="1"/>
              </p:cNvSpPr>
              <p:nvPr/>
            </p:nvSpPr>
            <p:spPr bwMode="auto">
              <a:xfrm>
                <a:off x="4848" y="1248"/>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3828" name="Text Box 20"/>
              <p:cNvSpPr txBox="1">
                <a:spLocks noChangeArrowheads="1"/>
              </p:cNvSpPr>
              <p:nvPr/>
            </p:nvSpPr>
            <p:spPr bwMode="auto">
              <a:xfrm>
                <a:off x="4664" y="1536"/>
                <a:ext cx="816"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Develop Test Guidelines</a:t>
                </a:r>
              </a:p>
            </p:txBody>
          </p:sp>
        </p:grpSp>
      </p:grpSp>
      <p:grpSp>
        <p:nvGrpSpPr>
          <p:cNvPr id="11" name="Group 201"/>
          <p:cNvGrpSpPr>
            <a:grpSpLocks/>
          </p:cNvGrpSpPr>
          <p:nvPr/>
        </p:nvGrpSpPr>
        <p:grpSpPr bwMode="auto">
          <a:xfrm>
            <a:off x="482600" y="3276600"/>
            <a:ext cx="8077200" cy="1371600"/>
            <a:chOff x="240" y="1824"/>
            <a:chExt cx="5088" cy="864"/>
          </a:xfrm>
        </p:grpSpPr>
        <p:sp>
          <p:nvSpPr>
            <p:cNvPr id="503830" name="AutoShape 22"/>
            <p:cNvSpPr>
              <a:spLocks noChangeArrowheads="1"/>
            </p:cNvSpPr>
            <p:nvPr/>
          </p:nvSpPr>
          <p:spPr bwMode="auto">
            <a:xfrm>
              <a:off x="240" y="1824"/>
              <a:ext cx="5088" cy="864"/>
            </a:xfrm>
            <a:prstGeom prst="roundRect">
              <a:avLst>
                <a:gd name="adj" fmla="val 16667"/>
              </a:avLst>
            </a:prstGeom>
            <a:solidFill>
              <a:schemeClr val="tx1"/>
            </a:solidFill>
            <a:ln w="9525">
              <a:noFill/>
              <a:round/>
              <a:headEnd/>
              <a:tailEnd/>
            </a:ln>
            <a:effectLst/>
          </p:spPr>
          <p:txBody>
            <a:bodyPr wrap="none" lIns="107950" tIns="53975" rIns="107950" bIns="53975" anchor="ctr"/>
            <a:lstStyle/>
            <a:p>
              <a:endParaRPr lang="en-US"/>
            </a:p>
          </p:txBody>
        </p:sp>
        <p:grpSp>
          <p:nvGrpSpPr>
            <p:cNvPr id="12" name="Group 27"/>
            <p:cNvGrpSpPr>
              <a:grpSpLocks/>
            </p:cNvGrpSpPr>
            <p:nvPr/>
          </p:nvGrpSpPr>
          <p:grpSpPr bwMode="auto">
            <a:xfrm>
              <a:off x="1062" y="1928"/>
              <a:ext cx="834" cy="614"/>
              <a:chOff x="1038" y="2448"/>
              <a:chExt cx="834" cy="614"/>
            </a:xfrm>
          </p:grpSpPr>
          <p:sp>
            <p:nvSpPr>
              <p:cNvPr id="503836" name="Rectangle 28"/>
              <p:cNvSpPr>
                <a:spLocks noChangeArrowheads="1"/>
              </p:cNvSpPr>
              <p:nvPr/>
            </p:nvSpPr>
            <p:spPr bwMode="auto">
              <a:xfrm>
                <a:off x="1038" y="2832"/>
                <a:ext cx="834" cy="230"/>
              </a:xfrm>
              <a:prstGeom prst="rect">
                <a:avLst/>
              </a:prstGeom>
              <a:noFill/>
              <a:ln w="9525">
                <a:noFill/>
                <a:miter lim="800000"/>
                <a:headEnd/>
                <a:tailEnd/>
              </a:ln>
            </p:spPr>
            <p:txBody>
              <a:bodyPr lIns="0" tIns="0" rIns="0" bIns="0">
                <a:spAutoFit/>
              </a:bodyPr>
              <a:lstStyle/>
              <a:p>
                <a:pPr algn="ctr"/>
                <a:r>
                  <a:rPr lang="en-US" sz="1200" b="1">
                    <a:solidFill>
                      <a:schemeClr val="bg2"/>
                    </a:solidFill>
                  </a:rPr>
                  <a:t>Test Automation Architecture</a:t>
                </a:r>
              </a:p>
            </p:txBody>
          </p:sp>
          <p:sp>
            <p:nvSpPr>
              <p:cNvPr id="503837" name="Freeform 29"/>
              <p:cNvSpPr>
                <a:spLocks/>
              </p:cNvSpPr>
              <p:nvPr/>
            </p:nvSpPr>
            <p:spPr bwMode="auto">
              <a:xfrm>
                <a:off x="1351" y="2460"/>
                <a:ext cx="250" cy="321"/>
              </a:xfrm>
              <a:custGeom>
                <a:avLst/>
                <a:gdLst/>
                <a:ahLst/>
                <a:cxnLst>
                  <a:cxn ang="0">
                    <a:pos x="0" y="0"/>
                  </a:cxn>
                  <a:cxn ang="0">
                    <a:pos x="0" y="1197"/>
                  </a:cxn>
                  <a:cxn ang="0">
                    <a:pos x="913" y="1197"/>
                  </a:cxn>
                  <a:cxn ang="0">
                    <a:pos x="913" y="200"/>
                  </a:cxn>
                  <a:cxn ang="0">
                    <a:pos x="714" y="0"/>
                  </a:cxn>
                  <a:cxn ang="0">
                    <a:pos x="0" y="0"/>
                  </a:cxn>
                </a:cxnLst>
                <a:rect l="0" t="0" r="r" b="b"/>
                <a:pathLst>
                  <a:path w="913" h="1197">
                    <a:moveTo>
                      <a:pt x="0" y="0"/>
                    </a:moveTo>
                    <a:lnTo>
                      <a:pt x="0" y="1197"/>
                    </a:lnTo>
                    <a:lnTo>
                      <a:pt x="913" y="1197"/>
                    </a:lnTo>
                    <a:lnTo>
                      <a:pt x="913" y="200"/>
                    </a:lnTo>
                    <a:lnTo>
                      <a:pt x="714" y="0"/>
                    </a:lnTo>
                    <a:lnTo>
                      <a:pt x="0" y="0"/>
                    </a:lnTo>
                    <a:close/>
                  </a:path>
                </a:pathLst>
              </a:custGeom>
              <a:solidFill>
                <a:srgbClr val="A9A9A8"/>
              </a:solidFill>
              <a:ln w="9525">
                <a:noFill/>
                <a:round/>
                <a:headEnd/>
                <a:tailEnd/>
              </a:ln>
            </p:spPr>
            <p:txBody>
              <a:bodyPr/>
              <a:lstStyle/>
              <a:p>
                <a:endParaRPr lang="en-US"/>
              </a:p>
            </p:txBody>
          </p:sp>
          <p:sp>
            <p:nvSpPr>
              <p:cNvPr id="503838" name="Freeform 30"/>
              <p:cNvSpPr>
                <a:spLocks/>
              </p:cNvSpPr>
              <p:nvPr/>
            </p:nvSpPr>
            <p:spPr bwMode="auto">
              <a:xfrm>
                <a:off x="1351" y="2460"/>
                <a:ext cx="250" cy="321"/>
              </a:xfrm>
              <a:custGeom>
                <a:avLst/>
                <a:gdLst/>
                <a:ahLst/>
                <a:cxnLst>
                  <a:cxn ang="0">
                    <a:pos x="0" y="0"/>
                  </a:cxn>
                  <a:cxn ang="0">
                    <a:pos x="0" y="1197"/>
                  </a:cxn>
                  <a:cxn ang="0">
                    <a:pos x="913" y="1197"/>
                  </a:cxn>
                  <a:cxn ang="0">
                    <a:pos x="913" y="200"/>
                  </a:cxn>
                  <a:cxn ang="0">
                    <a:pos x="714" y="0"/>
                  </a:cxn>
                  <a:cxn ang="0">
                    <a:pos x="0" y="0"/>
                  </a:cxn>
                </a:cxnLst>
                <a:rect l="0" t="0" r="r" b="b"/>
                <a:pathLst>
                  <a:path w="913" h="1197">
                    <a:moveTo>
                      <a:pt x="0" y="0"/>
                    </a:moveTo>
                    <a:lnTo>
                      <a:pt x="0" y="1197"/>
                    </a:lnTo>
                    <a:lnTo>
                      <a:pt x="913" y="1197"/>
                    </a:lnTo>
                    <a:lnTo>
                      <a:pt x="913" y="200"/>
                    </a:lnTo>
                    <a:lnTo>
                      <a:pt x="714" y="0"/>
                    </a:lnTo>
                    <a:lnTo>
                      <a:pt x="0" y="0"/>
                    </a:lnTo>
                  </a:path>
                </a:pathLst>
              </a:custGeom>
              <a:noFill/>
              <a:ln w="3175">
                <a:solidFill>
                  <a:srgbClr val="C2C2C1"/>
                </a:solidFill>
                <a:prstDash val="solid"/>
                <a:round/>
                <a:headEnd/>
                <a:tailEnd/>
              </a:ln>
            </p:spPr>
            <p:txBody>
              <a:bodyPr/>
              <a:lstStyle/>
              <a:p>
                <a:endParaRPr lang="en-US"/>
              </a:p>
            </p:txBody>
          </p:sp>
          <p:sp>
            <p:nvSpPr>
              <p:cNvPr id="503839" name="Freeform 31"/>
              <p:cNvSpPr>
                <a:spLocks/>
              </p:cNvSpPr>
              <p:nvPr/>
            </p:nvSpPr>
            <p:spPr bwMode="auto">
              <a:xfrm>
                <a:off x="1339" y="2448"/>
                <a:ext cx="251" cy="322"/>
              </a:xfrm>
              <a:custGeom>
                <a:avLst/>
                <a:gdLst/>
                <a:ahLst/>
                <a:cxnLst>
                  <a:cxn ang="0">
                    <a:pos x="0" y="0"/>
                  </a:cxn>
                  <a:cxn ang="0">
                    <a:pos x="0" y="1197"/>
                  </a:cxn>
                  <a:cxn ang="0">
                    <a:pos x="913" y="1197"/>
                  </a:cxn>
                  <a:cxn ang="0">
                    <a:pos x="913" y="201"/>
                  </a:cxn>
                  <a:cxn ang="0">
                    <a:pos x="714" y="0"/>
                  </a:cxn>
                  <a:cxn ang="0">
                    <a:pos x="0" y="0"/>
                  </a:cxn>
                </a:cxnLst>
                <a:rect l="0" t="0" r="r" b="b"/>
                <a:pathLst>
                  <a:path w="913" h="1197">
                    <a:moveTo>
                      <a:pt x="0" y="0"/>
                    </a:moveTo>
                    <a:lnTo>
                      <a:pt x="0" y="1197"/>
                    </a:lnTo>
                    <a:lnTo>
                      <a:pt x="913" y="1197"/>
                    </a:lnTo>
                    <a:lnTo>
                      <a:pt x="913" y="201"/>
                    </a:lnTo>
                    <a:lnTo>
                      <a:pt x="714" y="0"/>
                    </a:lnTo>
                    <a:lnTo>
                      <a:pt x="0" y="0"/>
                    </a:lnTo>
                    <a:close/>
                  </a:path>
                </a:pathLst>
              </a:custGeom>
              <a:solidFill>
                <a:srgbClr val="EE9C84"/>
              </a:solidFill>
              <a:ln w="9525">
                <a:noFill/>
                <a:round/>
                <a:headEnd/>
                <a:tailEnd/>
              </a:ln>
            </p:spPr>
            <p:txBody>
              <a:bodyPr/>
              <a:lstStyle/>
              <a:p>
                <a:endParaRPr lang="en-US"/>
              </a:p>
            </p:txBody>
          </p:sp>
          <p:sp>
            <p:nvSpPr>
              <p:cNvPr id="503840" name="Freeform 32"/>
              <p:cNvSpPr>
                <a:spLocks/>
              </p:cNvSpPr>
              <p:nvPr/>
            </p:nvSpPr>
            <p:spPr bwMode="auto">
              <a:xfrm>
                <a:off x="1339" y="2448"/>
                <a:ext cx="251" cy="322"/>
              </a:xfrm>
              <a:custGeom>
                <a:avLst/>
                <a:gdLst/>
                <a:ahLst/>
                <a:cxnLst>
                  <a:cxn ang="0">
                    <a:pos x="0" y="0"/>
                  </a:cxn>
                  <a:cxn ang="0">
                    <a:pos x="0" y="1197"/>
                  </a:cxn>
                  <a:cxn ang="0">
                    <a:pos x="913" y="1197"/>
                  </a:cxn>
                  <a:cxn ang="0">
                    <a:pos x="913" y="201"/>
                  </a:cxn>
                  <a:cxn ang="0">
                    <a:pos x="714" y="0"/>
                  </a:cxn>
                  <a:cxn ang="0">
                    <a:pos x="0" y="0"/>
                  </a:cxn>
                </a:cxnLst>
                <a:rect l="0" t="0" r="r" b="b"/>
                <a:pathLst>
                  <a:path w="913" h="1197">
                    <a:moveTo>
                      <a:pt x="0" y="0"/>
                    </a:moveTo>
                    <a:lnTo>
                      <a:pt x="0" y="1197"/>
                    </a:lnTo>
                    <a:lnTo>
                      <a:pt x="913" y="1197"/>
                    </a:lnTo>
                    <a:lnTo>
                      <a:pt x="913" y="201"/>
                    </a:lnTo>
                    <a:lnTo>
                      <a:pt x="714" y="0"/>
                    </a:lnTo>
                    <a:lnTo>
                      <a:pt x="0" y="0"/>
                    </a:lnTo>
                  </a:path>
                </a:pathLst>
              </a:custGeom>
              <a:noFill/>
              <a:ln w="3175">
                <a:solidFill>
                  <a:srgbClr val="1F1A17"/>
                </a:solidFill>
                <a:prstDash val="solid"/>
                <a:round/>
                <a:headEnd/>
                <a:tailEnd/>
              </a:ln>
            </p:spPr>
            <p:txBody>
              <a:bodyPr/>
              <a:lstStyle/>
              <a:p>
                <a:endParaRPr lang="en-US"/>
              </a:p>
            </p:txBody>
          </p:sp>
          <p:sp>
            <p:nvSpPr>
              <p:cNvPr id="503841" name="Freeform 33"/>
              <p:cNvSpPr>
                <a:spLocks/>
              </p:cNvSpPr>
              <p:nvPr/>
            </p:nvSpPr>
            <p:spPr bwMode="auto">
              <a:xfrm>
                <a:off x="1534" y="2448"/>
                <a:ext cx="56" cy="55"/>
              </a:xfrm>
              <a:custGeom>
                <a:avLst/>
                <a:gdLst/>
                <a:ahLst/>
                <a:cxnLst>
                  <a:cxn ang="0">
                    <a:pos x="0" y="0"/>
                  </a:cxn>
                  <a:cxn ang="0">
                    <a:pos x="0" y="204"/>
                  </a:cxn>
                  <a:cxn ang="0">
                    <a:pos x="205" y="203"/>
                  </a:cxn>
                </a:cxnLst>
                <a:rect l="0" t="0" r="r" b="b"/>
                <a:pathLst>
                  <a:path w="205" h="204">
                    <a:moveTo>
                      <a:pt x="0" y="0"/>
                    </a:moveTo>
                    <a:lnTo>
                      <a:pt x="0" y="204"/>
                    </a:lnTo>
                    <a:lnTo>
                      <a:pt x="205" y="203"/>
                    </a:lnTo>
                  </a:path>
                </a:pathLst>
              </a:custGeom>
              <a:noFill/>
              <a:ln w="3175">
                <a:solidFill>
                  <a:srgbClr val="1F1A17"/>
                </a:solidFill>
                <a:prstDash val="solid"/>
                <a:round/>
                <a:headEnd/>
                <a:tailEnd/>
              </a:ln>
            </p:spPr>
            <p:txBody>
              <a:bodyPr/>
              <a:lstStyle/>
              <a:p>
                <a:endParaRPr lang="en-US"/>
              </a:p>
            </p:txBody>
          </p:sp>
          <p:sp>
            <p:nvSpPr>
              <p:cNvPr id="503842" name="Line 34"/>
              <p:cNvSpPr>
                <a:spLocks noChangeShapeType="1"/>
              </p:cNvSpPr>
              <p:nvPr/>
            </p:nvSpPr>
            <p:spPr bwMode="auto">
              <a:xfrm>
                <a:off x="1361" y="2506"/>
                <a:ext cx="142" cy="1"/>
              </a:xfrm>
              <a:prstGeom prst="line">
                <a:avLst/>
              </a:prstGeom>
              <a:noFill/>
              <a:ln w="4763">
                <a:solidFill>
                  <a:srgbClr val="1F1A17"/>
                </a:solidFill>
                <a:round/>
                <a:headEnd/>
                <a:tailEnd/>
              </a:ln>
            </p:spPr>
            <p:txBody>
              <a:bodyPr/>
              <a:lstStyle/>
              <a:p>
                <a:endParaRPr lang="en-US"/>
              </a:p>
            </p:txBody>
          </p:sp>
          <p:sp>
            <p:nvSpPr>
              <p:cNvPr id="503843" name="Line 35"/>
              <p:cNvSpPr>
                <a:spLocks noChangeShapeType="1"/>
              </p:cNvSpPr>
              <p:nvPr/>
            </p:nvSpPr>
            <p:spPr bwMode="auto">
              <a:xfrm>
                <a:off x="1361" y="2535"/>
                <a:ext cx="193" cy="2"/>
              </a:xfrm>
              <a:prstGeom prst="line">
                <a:avLst/>
              </a:prstGeom>
              <a:noFill/>
              <a:ln w="4763">
                <a:solidFill>
                  <a:srgbClr val="1F1A17"/>
                </a:solidFill>
                <a:round/>
                <a:headEnd/>
                <a:tailEnd/>
              </a:ln>
            </p:spPr>
            <p:txBody>
              <a:bodyPr/>
              <a:lstStyle/>
              <a:p>
                <a:endParaRPr lang="en-US"/>
              </a:p>
            </p:txBody>
          </p:sp>
          <p:sp>
            <p:nvSpPr>
              <p:cNvPr id="503844" name="Line 36"/>
              <p:cNvSpPr>
                <a:spLocks noChangeShapeType="1"/>
              </p:cNvSpPr>
              <p:nvPr/>
            </p:nvSpPr>
            <p:spPr bwMode="auto">
              <a:xfrm>
                <a:off x="1361" y="2553"/>
                <a:ext cx="193" cy="1"/>
              </a:xfrm>
              <a:prstGeom prst="line">
                <a:avLst/>
              </a:prstGeom>
              <a:noFill/>
              <a:ln w="4763">
                <a:solidFill>
                  <a:srgbClr val="1F1A17"/>
                </a:solidFill>
                <a:round/>
                <a:headEnd/>
                <a:tailEnd/>
              </a:ln>
            </p:spPr>
            <p:txBody>
              <a:bodyPr/>
              <a:lstStyle/>
              <a:p>
                <a:endParaRPr lang="en-US"/>
              </a:p>
            </p:txBody>
          </p:sp>
          <p:sp>
            <p:nvSpPr>
              <p:cNvPr id="503845" name="Line 37"/>
              <p:cNvSpPr>
                <a:spLocks noChangeShapeType="1"/>
              </p:cNvSpPr>
              <p:nvPr/>
            </p:nvSpPr>
            <p:spPr bwMode="auto">
              <a:xfrm>
                <a:off x="1361" y="2571"/>
                <a:ext cx="193" cy="2"/>
              </a:xfrm>
              <a:prstGeom prst="line">
                <a:avLst/>
              </a:prstGeom>
              <a:noFill/>
              <a:ln w="4763">
                <a:solidFill>
                  <a:srgbClr val="1F1A17"/>
                </a:solidFill>
                <a:round/>
                <a:headEnd/>
                <a:tailEnd/>
              </a:ln>
            </p:spPr>
            <p:txBody>
              <a:bodyPr/>
              <a:lstStyle/>
              <a:p>
                <a:endParaRPr lang="en-US"/>
              </a:p>
            </p:txBody>
          </p:sp>
          <p:sp>
            <p:nvSpPr>
              <p:cNvPr id="503846" name="Line 38"/>
              <p:cNvSpPr>
                <a:spLocks noChangeShapeType="1"/>
              </p:cNvSpPr>
              <p:nvPr/>
            </p:nvSpPr>
            <p:spPr bwMode="auto">
              <a:xfrm>
                <a:off x="1361" y="2590"/>
                <a:ext cx="193" cy="2"/>
              </a:xfrm>
              <a:prstGeom prst="line">
                <a:avLst/>
              </a:prstGeom>
              <a:noFill/>
              <a:ln w="4763">
                <a:solidFill>
                  <a:srgbClr val="1F1A17"/>
                </a:solidFill>
                <a:round/>
                <a:headEnd/>
                <a:tailEnd/>
              </a:ln>
            </p:spPr>
            <p:txBody>
              <a:bodyPr/>
              <a:lstStyle/>
              <a:p>
                <a:endParaRPr lang="en-US"/>
              </a:p>
            </p:txBody>
          </p:sp>
          <p:sp>
            <p:nvSpPr>
              <p:cNvPr id="503847" name="Line 39"/>
              <p:cNvSpPr>
                <a:spLocks noChangeShapeType="1"/>
              </p:cNvSpPr>
              <p:nvPr/>
            </p:nvSpPr>
            <p:spPr bwMode="auto">
              <a:xfrm>
                <a:off x="1361" y="2609"/>
                <a:ext cx="193" cy="1"/>
              </a:xfrm>
              <a:prstGeom prst="line">
                <a:avLst/>
              </a:prstGeom>
              <a:noFill/>
              <a:ln w="4763">
                <a:solidFill>
                  <a:srgbClr val="1F1A17"/>
                </a:solidFill>
                <a:round/>
                <a:headEnd/>
                <a:tailEnd/>
              </a:ln>
            </p:spPr>
            <p:txBody>
              <a:bodyPr/>
              <a:lstStyle/>
              <a:p>
                <a:endParaRPr lang="en-US"/>
              </a:p>
            </p:txBody>
          </p:sp>
          <p:sp>
            <p:nvSpPr>
              <p:cNvPr id="503848" name="Line 40"/>
              <p:cNvSpPr>
                <a:spLocks noChangeShapeType="1"/>
              </p:cNvSpPr>
              <p:nvPr/>
            </p:nvSpPr>
            <p:spPr bwMode="auto">
              <a:xfrm>
                <a:off x="1361" y="2626"/>
                <a:ext cx="193" cy="2"/>
              </a:xfrm>
              <a:prstGeom prst="line">
                <a:avLst/>
              </a:prstGeom>
              <a:noFill/>
              <a:ln w="4763">
                <a:solidFill>
                  <a:srgbClr val="1F1A17"/>
                </a:solidFill>
                <a:round/>
                <a:headEnd/>
                <a:tailEnd/>
              </a:ln>
            </p:spPr>
            <p:txBody>
              <a:bodyPr/>
              <a:lstStyle/>
              <a:p>
                <a:endParaRPr lang="en-US"/>
              </a:p>
            </p:txBody>
          </p:sp>
          <p:sp>
            <p:nvSpPr>
              <p:cNvPr id="503849" name="Line 41"/>
              <p:cNvSpPr>
                <a:spLocks noChangeShapeType="1"/>
              </p:cNvSpPr>
              <p:nvPr/>
            </p:nvSpPr>
            <p:spPr bwMode="auto">
              <a:xfrm>
                <a:off x="1361" y="2645"/>
                <a:ext cx="193" cy="2"/>
              </a:xfrm>
              <a:prstGeom prst="line">
                <a:avLst/>
              </a:prstGeom>
              <a:noFill/>
              <a:ln w="4763">
                <a:solidFill>
                  <a:srgbClr val="1F1A17"/>
                </a:solidFill>
                <a:round/>
                <a:headEnd/>
                <a:tailEnd/>
              </a:ln>
            </p:spPr>
            <p:txBody>
              <a:bodyPr/>
              <a:lstStyle/>
              <a:p>
                <a:endParaRPr lang="en-US"/>
              </a:p>
            </p:txBody>
          </p:sp>
          <p:sp>
            <p:nvSpPr>
              <p:cNvPr id="503850" name="Line 42"/>
              <p:cNvSpPr>
                <a:spLocks noChangeShapeType="1"/>
              </p:cNvSpPr>
              <p:nvPr/>
            </p:nvSpPr>
            <p:spPr bwMode="auto">
              <a:xfrm>
                <a:off x="1361" y="2664"/>
                <a:ext cx="193" cy="2"/>
              </a:xfrm>
              <a:prstGeom prst="line">
                <a:avLst/>
              </a:prstGeom>
              <a:noFill/>
              <a:ln w="4763">
                <a:solidFill>
                  <a:srgbClr val="1F1A17"/>
                </a:solidFill>
                <a:round/>
                <a:headEnd/>
                <a:tailEnd/>
              </a:ln>
            </p:spPr>
            <p:txBody>
              <a:bodyPr/>
              <a:lstStyle/>
              <a:p>
                <a:endParaRPr lang="en-US"/>
              </a:p>
            </p:txBody>
          </p:sp>
          <p:sp>
            <p:nvSpPr>
              <p:cNvPr id="503851" name="Line 43"/>
              <p:cNvSpPr>
                <a:spLocks noChangeShapeType="1"/>
              </p:cNvSpPr>
              <p:nvPr/>
            </p:nvSpPr>
            <p:spPr bwMode="auto">
              <a:xfrm>
                <a:off x="1361" y="2681"/>
                <a:ext cx="193" cy="2"/>
              </a:xfrm>
              <a:prstGeom prst="line">
                <a:avLst/>
              </a:prstGeom>
              <a:noFill/>
              <a:ln w="4763">
                <a:solidFill>
                  <a:srgbClr val="1F1A17"/>
                </a:solidFill>
                <a:round/>
                <a:headEnd/>
                <a:tailEnd/>
              </a:ln>
            </p:spPr>
            <p:txBody>
              <a:bodyPr/>
              <a:lstStyle/>
              <a:p>
                <a:endParaRPr lang="en-US"/>
              </a:p>
            </p:txBody>
          </p:sp>
          <p:sp>
            <p:nvSpPr>
              <p:cNvPr id="503852" name="Line 44"/>
              <p:cNvSpPr>
                <a:spLocks noChangeShapeType="1"/>
              </p:cNvSpPr>
              <p:nvPr/>
            </p:nvSpPr>
            <p:spPr bwMode="auto">
              <a:xfrm>
                <a:off x="1361" y="2700"/>
                <a:ext cx="193" cy="2"/>
              </a:xfrm>
              <a:prstGeom prst="line">
                <a:avLst/>
              </a:prstGeom>
              <a:noFill/>
              <a:ln w="4763">
                <a:solidFill>
                  <a:srgbClr val="1F1A17"/>
                </a:solidFill>
                <a:round/>
                <a:headEnd/>
                <a:tailEnd/>
              </a:ln>
            </p:spPr>
            <p:txBody>
              <a:bodyPr/>
              <a:lstStyle/>
              <a:p>
                <a:endParaRPr lang="en-US"/>
              </a:p>
            </p:txBody>
          </p:sp>
          <p:sp>
            <p:nvSpPr>
              <p:cNvPr id="503853" name="Line 45"/>
              <p:cNvSpPr>
                <a:spLocks noChangeShapeType="1"/>
              </p:cNvSpPr>
              <p:nvPr/>
            </p:nvSpPr>
            <p:spPr bwMode="auto">
              <a:xfrm>
                <a:off x="1361" y="2719"/>
                <a:ext cx="193" cy="2"/>
              </a:xfrm>
              <a:prstGeom prst="line">
                <a:avLst/>
              </a:prstGeom>
              <a:noFill/>
              <a:ln w="4763">
                <a:solidFill>
                  <a:srgbClr val="1F1A17"/>
                </a:solidFill>
                <a:round/>
                <a:headEnd/>
                <a:tailEnd/>
              </a:ln>
            </p:spPr>
            <p:txBody>
              <a:bodyPr/>
              <a:lstStyle/>
              <a:p>
                <a:endParaRPr lang="en-US"/>
              </a:p>
            </p:txBody>
          </p:sp>
          <p:sp>
            <p:nvSpPr>
              <p:cNvPr id="503854" name="Line 46"/>
              <p:cNvSpPr>
                <a:spLocks noChangeShapeType="1"/>
              </p:cNvSpPr>
              <p:nvPr/>
            </p:nvSpPr>
            <p:spPr bwMode="auto">
              <a:xfrm>
                <a:off x="1361" y="2738"/>
                <a:ext cx="193" cy="1"/>
              </a:xfrm>
              <a:prstGeom prst="line">
                <a:avLst/>
              </a:prstGeom>
              <a:noFill/>
              <a:ln w="4763">
                <a:solidFill>
                  <a:srgbClr val="1F1A17"/>
                </a:solidFill>
                <a:round/>
                <a:headEnd/>
                <a:tailEnd/>
              </a:ln>
            </p:spPr>
            <p:txBody>
              <a:bodyPr/>
              <a:lstStyle/>
              <a:p>
                <a:endParaRPr lang="en-US"/>
              </a:p>
            </p:txBody>
          </p:sp>
        </p:grpSp>
        <p:grpSp>
          <p:nvGrpSpPr>
            <p:cNvPr id="13" name="Group 47"/>
            <p:cNvGrpSpPr>
              <a:grpSpLocks/>
            </p:cNvGrpSpPr>
            <p:nvPr/>
          </p:nvGrpSpPr>
          <p:grpSpPr bwMode="auto">
            <a:xfrm>
              <a:off x="4580" y="1936"/>
              <a:ext cx="492" cy="614"/>
              <a:chOff x="1172" y="672"/>
              <a:chExt cx="492" cy="614"/>
            </a:xfrm>
          </p:grpSpPr>
          <p:sp>
            <p:nvSpPr>
              <p:cNvPr id="503856" name="Rectangle 48"/>
              <p:cNvSpPr>
                <a:spLocks noChangeArrowheads="1"/>
              </p:cNvSpPr>
              <p:nvPr/>
            </p:nvSpPr>
            <p:spPr bwMode="auto">
              <a:xfrm>
                <a:off x="1172" y="1056"/>
                <a:ext cx="492" cy="230"/>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 </a:t>
                </a:r>
                <a:br>
                  <a:rPr lang="en-US" sz="1200" b="1">
                    <a:solidFill>
                      <a:schemeClr val="bg2"/>
                    </a:solidFill>
                  </a:rPr>
                </a:br>
                <a:r>
                  <a:rPr lang="en-US" sz="1200" b="1">
                    <a:solidFill>
                      <a:schemeClr val="bg2"/>
                    </a:solidFill>
                  </a:rPr>
                  <a:t>Guidelines</a:t>
                </a:r>
              </a:p>
            </p:txBody>
          </p:sp>
          <p:sp>
            <p:nvSpPr>
              <p:cNvPr id="503857" name="Freeform 49"/>
              <p:cNvSpPr>
                <a:spLocks/>
              </p:cNvSpPr>
              <p:nvPr/>
            </p:nvSpPr>
            <p:spPr bwMode="auto">
              <a:xfrm>
                <a:off x="1303" y="684"/>
                <a:ext cx="250" cy="321"/>
              </a:xfrm>
              <a:custGeom>
                <a:avLst/>
                <a:gdLst/>
                <a:ahLst/>
                <a:cxnLst>
                  <a:cxn ang="0">
                    <a:pos x="0" y="0"/>
                  </a:cxn>
                  <a:cxn ang="0">
                    <a:pos x="0" y="1197"/>
                  </a:cxn>
                  <a:cxn ang="0">
                    <a:pos x="913" y="1197"/>
                  </a:cxn>
                  <a:cxn ang="0">
                    <a:pos x="913" y="200"/>
                  </a:cxn>
                  <a:cxn ang="0">
                    <a:pos x="714" y="0"/>
                  </a:cxn>
                  <a:cxn ang="0">
                    <a:pos x="0" y="0"/>
                  </a:cxn>
                </a:cxnLst>
                <a:rect l="0" t="0" r="r" b="b"/>
                <a:pathLst>
                  <a:path w="913" h="1197">
                    <a:moveTo>
                      <a:pt x="0" y="0"/>
                    </a:moveTo>
                    <a:lnTo>
                      <a:pt x="0" y="1197"/>
                    </a:lnTo>
                    <a:lnTo>
                      <a:pt x="913" y="1197"/>
                    </a:lnTo>
                    <a:lnTo>
                      <a:pt x="913" y="200"/>
                    </a:lnTo>
                    <a:lnTo>
                      <a:pt x="714" y="0"/>
                    </a:lnTo>
                    <a:lnTo>
                      <a:pt x="0" y="0"/>
                    </a:lnTo>
                    <a:close/>
                  </a:path>
                </a:pathLst>
              </a:custGeom>
              <a:solidFill>
                <a:srgbClr val="A9A9A8"/>
              </a:solidFill>
              <a:ln w="9525">
                <a:noFill/>
                <a:round/>
                <a:headEnd/>
                <a:tailEnd/>
              </a:ln>
            </p:spPr>
            <p:txBody>
              <a:bodyPr/>
              <a:lstStyle/>
              <a:p>
                <a:endParaRPr lang="en-US"/>
              </a:p>
            </p:txBody>
          </p:sp>
          <p:sp>
            <p:nvSpPr>
              <p:cNvPr id="503858" name="Freeform 50"/>
              <p:cNvSpPr>
                <a:spLocks/>
              </p:cNvSpPr>
              <p:nvPr/>
            </p:nvSpPr>
            <p:spPr bwMode="auto">
              <a:xfrm>
                <a:off x="1303" y="684"/>
                <a:ext cx="250" cy="321"/>
              </a:xfrm>
              <a:custGeom>
                <a:avLst/>
                <a:gdLst/>
                <a:ahLst/>
                <a:cxnLst>
                  <a:cxn ang="0">
                    <a:pos x="0" y="0"/>
                  </a:cxn>
                  <a:cxn ang="0">
                    <a:pos x="0" y="1197"/>
                  </a:cxn>
                  <a:cxn ang="0">
                    <a:pos x="913" y="1197"/>
                  </a:cxn>
                  <a:cxn ang="0">
                    <a:pos x="913" y="200"/>
                  </a:cxn>
                  <a:cxn ang="0">
                    <a:pos x="714" y="0"/>
                  </a:cxn>
                  <a:cxn ang="0">
                    <a:pos x="0" y="0"/>
                  </a:cxn>
                </a:cxnLst>
                <a:rect l="0" t="0" r="r" b="b"/>
                <a:pathLst>
                  <a:path w="913" h="1197">
                    <a:moveTo>
                      <a:pt x="0" y="0"/>
                    </a:moveTo>
                    <a:lnTo>
                      <a:pt x="0" y="1197"/>
                    </a:lnTo>
                    <a:lnTo>
                      <a:pt x="913" y="1197"/>
                    </a:lnTo>
                    <a:lnTo>
                      <a:pt x="913" y="200"/>
                    </a:lnTo>
                    <a:lnTo>
                      <a:pt x="714" y="0"/>
                    </a:lnTo>
                    <a:lnTo>
                      <a:pt x="0" y="0"/>
                    </a:lnTo>
                  </a:path>
                </a:pathLst>
              </a:custGeom>
              <a:noFill/>
              <a:ln w="3175">
                <a:solidFill>
                  <a:srgbClr val="C2C2C1"/>
                </a:solidFill>
                <a:prstDash val="solid"/>
                <a:round/>
                <a:headEnd/>
                <a:tailEnd/>
              </a:ln>
            </p:spPr>
            <p:txBody>
              <a:bodyPr/>
              <a:lstStyle/>
              <a:p>
                <a:endParaRPr lang="en-US"/>
              </a:p>
            </p:txBody>
          </p:sp>
          <p:sp>
            <p:nvSpPr>
              <p:cNvPr id="503859" name="Freeform 51"/>
              <p:cNvSpPr>
                <a:spLocks/>
              </p:cNvSpPr>
              <p:nvPr/>
            </p:nvSpPr>
            <p:spPr bwMode="auto">
              <a:xfrm>
                <a:off x="1291" y="672"/>
                <a:ext cx="251" cy="322"/>
              </a:xfrm>
              <a:custGeom>
                <a:avLst/>
                <a:gdLst/>
                <a:ahLst/>
                <a:cxnLst>
                  <a:cxn ang="0">
                    <a:pos x="0" y="0"/>
                  </a:cxn>
                  <a:cxn ang="0">
                    <a:pos x="0" y="1197"/>
                  </a:cxn>
                  <a:cxn ang="0">
                    <a:pos x="913" y="1197"/>
                  </a:cxn>
                  <a:cxn ang="0">
                    <a:pos x="913" y="201"/>
                  </a:cxn>
                  <a:cxn ang="0">
                    <a:pos x="714" y="0"/>
                  </a:cxn>
                  <a:cxn ang="0">
                    <a:pos x="0" y="0"/>
                  </a:cxn>
                </a:cxnLst>
                <a:rect l="0" t="0" r="r" b="b"/>
                <a:pathLst>
                  <a:path w="913" h="1197">
                    <a:moveTo>
                      <a:pt x="0" y="0"/>
                    </a:moveTo>
                    <a:lnTo>
                      <a:pt x="0" y="1197"/>
                    </a:lnTo>
                    <a:lnTo>
                      <a:pt x="913" y="1197"/>
                    </a:lnTo>
                    <a:lnTo>
                      <a:pt x="913" y="201"/>
                    </a:lnTo>
                    <a:lnTo>
                      <a:pt x="714" y="0"/>
                    </a:lnTo>
                    <a:lnTo>
                      <a:pt x="0" y="0"/>
                    </a:lnTo>
                    <a:close/>
                  </a:path>
                </a:pathLst>
              </a:custGeom>
              <a:solidFill>
                <a:srgbClr val="EE9C84"/>
              </a:solidFill>
              <a:ln w="9525">
                <a:noFill/>
                <a:round/>
                <a:headEnd/>
                <a:tailEnd/>
              </a:ln>
            </p:spPr>
            <p:txBody>
              <a:bodyPr/>
              <a:lstStyle/>
              <a:p>
                <a:endParaRPr lang="en-US"/>
              </a:p>
            </p:txBody>
          </p:sp>
          <p:sp>
            <p:nvSpPr>
              <p:cNvPr id="503860" name="Freeform 52"/>
              <p:cNvSpPr>
                <a:spLocks/>
              </p:cNvSpPr>
              <p:nvPr/>
            </p:nvSpPr>
            <p:spPr bwMode="auto">
              <a:xfrm>
                <a:off x="1291" y="672"/>
                <a:ext cx="251" cy="322"/>
              </a:xfrm>
              <a:custGeom>
                <a:avLst/>
                <a:gdLst/>
                <a:ahLst/>
                <a:cxnLst>
                  <a:cxn ang="0">
                    <a:pos x="0" y="0"/>
                  </a:cxn>
                  <a:cxn ang="0">
                    <a:pos x="0" y="1197"/>
                  </a:cxn>
                  <a:cxn ang="0">
                    <a:pos x="913" y="1197"/>
                  </a:cxn>
                  <a:cxn ang="0">
                    <a:pos x="913" y="201"/>
                  </a:cxn>
                  <a:cxn ang="0">
                    <a:pos x="714" y="0"/>
                  </a:cxn>
                  <a:cxn ang="0">
                    <a:pos x="0" y="0"/>
                  </a:cxn>
                </a:cxnLst>
                <a:rect l="0" t="0" r="r" b="b"/>
                <a:pathLst>
                  <a:path w="913" h="1197">
                    <a:moveTo>
                      <a:pt x="0" y="0"/>
                    </a:moveTo>
                    <a:lnTo>
                      <a:pt x="0" y="1197"/>
                    </a:lnTo>
                    <a:lnTo>
                      <a:pt x="913" y="1197"/>
                    </a:lnTo>
                    <a:lnTo>
                      <a:pt x="913" y="201"/>
                    </a:lnTo>
                    <a:lnTo>
                      <a:pt x="714" y="0"/>
                    </a:lnTo>
                    <a:lnTo>
                      <a:pt x="0" y="0"/>
                    </a:lnTo>
                  </a:path>
                </a:pathLst>
              </a:custGeom>
              <a:noFill/>
              <a:ln w="3175">
                <a:solidFill>
                  <a:srgbClr val="1F1A17"/>
                </a:solidFill>
                <a:prstDash val="solid"/>
                <a:round/>
                <a:headEnd/>
                <a:tailEnd/>
              </a:ln>
            </p:spPr>
            <p:txBody>
              <a:bodyPr/>
              <a:lstStyle/>
              <a:p>
                <a:endParaRPr lang="en-US"/>
              </a:p>
            </p:txBody>
          </p:sp>
          <p:sp>
            <p:nvSpPr>
              <p:cNvPr id="503861" name="Freeform 53"/>
              <p:cNvSpPr>
                <a:spLocks/>
              </p:cNvSpPr>
              <p:nvPr/>
            </p:nvSpPr>
            <p:spPr bwMode="auto">
              <a:xfrm>
                <a:off x="1486" y="672"/>
                <a:ext cx="56" cy="55"/>
              </a:xfrm>
              <a:custGeom>
                <a:avLst/>
                <a:gdLst/>
                <a:ahLst/>
                <a:cxnLst>
                  <a:cxn ang="0">
                    <a:pos x="0" y="0"/>
                  </a:cxn>
                  <a:cxn ang="0">
                    <a:pos x="0" y="204"/>
                  </a:cxn>
                  <a:cxn ang="0">
                    <a:pos x="205" y="203"/>
                  </a:cxn>
                </a:cxnLst>
                <a:rect l="0" t="0" r="r" b="b"/>
                <a:pathLst>
                  <a:path w="205" h="204">
                    <a:moveTo>
                      <a:pt x="0" y="0"/>
                    </a:moveTo>
                    <a:lnTo>
                      <a:pt x="0" y="204"/>
                    </a:lnTo>
                    <a:lnTo>
                      <a:pt x="205" y="203"/>
                    </a:lnTo>
                  </a:path>
                </a:pathLst>
              </a:custGeom>
              <a:noFill/>
              <a:ln w="3175">
                <a:solidFill>
                  <a:srgbClr val="1F1A17"/>
                </a:solidFill>
                <a:prstDash val="solid"/>
                <a:round/>
                <a:headEnd/>
                <a:tailEnd/>
              </a:ln>
            </p:spPr>
            <p:txBody>
              <a:bodyPr/>
              <a:lstStyle/>
              <a:p>
                <a:endParaRPr lang="en-US"/>
              </a:p>
            </p:txBody>
          </p:sp>
          <p:sp>
            <p:nvSpPr>
              <p:cNvPr id="503862" name="Line 54"/>
              <p:cNvSpPr>
                <a:spLocks noChangeShapeType="1"/>
              </p:cNvSpPr>
              <p:nvPr/>
            </p:nvSpPr>
            <p:spPr bwMode="auto">
              <a:xfrm>
                <a:off x="1313" y="730"/>
                <a:ext cx="142" cy="1"/>
              </a:xfrm>
              <a:prstGeom prst="line">
                <a:avLst/>
              </a:prstGeom>
              <a:noFill/>
              <a:ln w="4763">
                <a:solidFill>
                  <a:srgbClr val="1F1A17"/>
                </a:solidFill>
                <a:round/>
                <a:headEnd/>
                <a:tailEnd/>
              </a:ln>
            </p:spPr>
            <p:txBody>
              <a:bodyPr/>
              <a:lstStyle/>
              <a:p>
                <a:endParaRPr lang="en-US"/>
              </a:p>
            </p:txBody>
          </p:sp>
          <p:sp>
            <p:nvSpPr>
              <p:cNvPr id="503863" name="Line 55"/>
              <p:cNvSpPr>
                <a:spLocks noChangeShapeType="1"/>
              </p:cNvSpPr>
              <p:nvPr/>
            </p:nvSpPr>
            <p:spPr bwMode="auto">
              <a:xfrm>
                <a:off x="1313" y="759"/>
                <a:ext cx="193" cy="2"/>
              </a:xfrm>
              <a:prstGeom prst="line">
                <a:avLst/>
              </a:prstGeom>
              <a:noFill/>
              <a:ln w="4763">
                <a:solidFill>
                  <a:srgbClr val="1F1A17"/>
                </a:solidFill>
                <a:round/>
                <a:headEnd/>
                <a:tailEnd/>
              </a:ln>
            </p:spPr>
            <p:txBody>
              <a:bodyPr/>
              <a:lstStyle/>
              <a:p>
                <a:endParaRPr lang="en-US"/>
              </a:p>
            </p:txBody>
          </p:sp>
          <p:sp>
            <p:nvSpPr>
              <p:cNvPr id="503864" name="Line 56"/>
              <p:cNvSpPr>
                <a:spLocks noChangeShapeType="1"/>
              </p:cNvSpPr>
              <p:nvPr/>
            </p:nvSpPr>
            <p:spPr bwMode="auto">
              <a:xfrm>
                <a:off x="1313" y="777"/>
                <a:ext cx="193" cy="1"/>
              </a:xfrm>
              <a:prstGeom prst="line">
                <a:avLst/>
              </a:prstGeom>
              <a:noFill/>
              <a:ln w="4763">
                <a:solidFill>
                  <a:srgbClr val="1F1A17"/>
                </a:solidFill>
                <a:round/>
                <a:headEnd/>
                <a:tailEnd/>
              </a:ln>
            </p:spPr>
            <p:txBody>
              <a:bodyPr/>
              <a:lstStyle/>
              <a:p>
                <a:endParaRPr lang="en-US"/>
              </a:p>
            </p:txBody>
          </p:sp>
          <p:sp>
            <p:nvSpPr>
              <p:cNvPr id="503865" name="Line 57"/>
              <p:cNvSpPr>
                <a:spLocks noChangeShapeType="1"/>
              </p:cNvSpPr>
              <p:nvPr/>
            </p:nvSpPr>
            <p:spPr bwMode="auto">
              <a:xfrm>
                <a:off x="1313" y="795"/>
                <a:ext cx="193" cy="2"/>
              </a:xfrm>
              <a:prstGeom prst="line">
                <a:avLst/>
              </a:prstGeom>
              <a:noFill/>
              <a:ln w="4763">
                <a:solidFill>
                  <a:srgbClr val="1F1A17"/>
                </a:solidFill>
                <a:round/>
                <a:headEnd/>
                <a:tailEnd/>
              </a:ln>
            </p:spPr>
            <p:txBody>
              <a:bodyPr/>
              <a:lstStyle/>
              <a:p>
                <a:endParaRPr lang="en-US"/>
              </a:p>
            </p:txBody>
          </p:sp>
          <p:sp>
            <p:nvSpPr>
              <p:cNvPr id="503866" name="Line 58"/>
              <p:cNvSpPr>
                <a:spLocks noChangeShapeType="1"/>
              </p:cNvSpPr>
              <p:nvPr/>
            </p:nvSpPr>
            <p:spPr bwMode="auto">
              <a:xfrm>
                <a:off x="1313" y="814"/>
                <a:ext cx="193" cy="2"/>
              </a:xfrm>
              <a:prstGeom prst="line">
                <a:avLst/>
              </a:prstGeom>
              <a:noFill/>
              <a:ln w="4763">
                <a:solidFill>
                  <a:srgbClr val="1F1A17"/>
                </a:solidFill>
                <a:round/>
                <a:headEnd/>
                <a:tailEnd/>
              </a:ln>
            </p:spPr>
            <p:txBody>
              <a:bodyPr/>
              <a:lstStyle/>
              <a:p>
                <a:endParaRPr lang="en-US"/>
              </a:p>
            </p:txBody>
          </p:sp>
          <p:sp>
            <p:nvSpPr>
              <p:cNvPr id="503867" name="Line 59"/>
              <p:cNvSpPr>
                <a:spLocks noChangeShapeType="1"/>
              </p:cNvSpPr>
              <p:nvPr/>
            </p:nvSpPr>
            <p:spPr bwMode="auto">
              <a:xfrm>
                <a:off x="1313" y="833"/>
                <a:ext cx="193" cy="1"/>
              </a:xfrm>
              <a:prstGeom prst="line">
                <a:avLst/>
              </a:prstGeom>
              <a:noFill/>
              <a:ln w="4763">
                <a:solidFill>
                  <a:srgbClr val="1F1A17"/>
                </a:solidFill>
                <a:round/>
                <a:headEnd/>
                <a:tailEnd/>
              </a:ln>
            </p:spPr>
            <p:txBody>
              <a:bodyPr/>
              <a:lstStyle/>
              <a:p>
                <a:endParaRPr lang="en-US"/>
              </a:p>
            </p:txBody>
          </p:sp>
          <p:sp>
            <p:nvSpPr>
              <p:cNvPr id="503868" name="Line 60"/>
              <p:cNvSpPr>
                <a:spLocks noChangeShapeType="1"/>
              </p:cNvSpPr>
              <p:nvPr/>
            </p:nvSpPr>
            <p:spPr bwMode="auto">
              <a:xfrm>
                <a:off x="1313" y="850"/>
                <a:ext cx="193" cy="2"/>
              </a:xfrm>
              <a:prstGeom prst="line">
                <a:avLst/>
              </a:prstGeom>
              <a:noFill/>
              <a:ln w="4763">
                <a:solidFill>
                  <a:srgbClr val="1F1A17"/>
                </a:solidFill>
                <a:round/>
                <a:headEnd/>
                <a:tailEnd/>
              </a:ln>
            </p:spPr>
            <p:txBody>
              <a:bodyPr/>
              <a:lstStyle/>
              <a:p>
                <a:endParaRPr lang="en-US"/>
              </a:p>
            </p:txBody>
          </p:sp>
          <p:sp>
            <p:nvSpPr>
              <p:cNvPr id="503869" name="Line 61"/>
              <p:cNvSpPr>
                <a:spLocks noChangeShapeType="1"/>
              </p:cNvSpPr>
              <p:nvPr/>
            </p:nvSpPr>
            <p:spPr bwMode="auto">
              <a:xfrm>
                <a:off x="1313" y="869"/>
                <a:ext cx="193" cy="2"/>
              </a:xfrm>
              <a:prstGeom prst="line">
                <a:avLst/>
              </a:prstGeom>
              <a:noFill/>
              <a:ln w="4763">
                <a:solidFill>
                  <a:srgbClr val="1F1A17"/>
                </a:solidFill>
                <a:round/>
                <a:headEnd/>
                <a:tailEnd/>
              </a:ln>
            </p:spPr>
            <p:txBody>
              <a:bodyPr/>
              <a:lstStyle/>
              <a:p>
                <a:endParaRPr lang="en-US"/>
              </a:p>
            </p:txBody>
          </p:sp>
          <p:sp>
            <p:nvSpPr>
              <p:cNvPr id="503870" name="Line 62"/>
              <p:cNvSpPr>
                <a:spLocks noChangeShapeType="1"/>
              </p:cNvSpPr>
              <p:nvPr/>
            </p:nvSpPr>
            <p:spPr bwMode="auto">
              <a:xfrm>
                <a:off x="1313" y="888"/>
                <a:ext cx="193" cy="2"/>
              </a:xfrm>
              <a:prstGeom prst="line">
                <a:avLst/>
              </a:prstGeom>
              <a:noFill/>
              <a:ln w="4763">
                <a:solidFill>
                  <a:srgbClr val="1F1A17"/>
                </a:solidFill>
                <a:round/>
                <a:headEnd/>
                <a:tailEnd/>
              </a:ln>
            </p:spPr>
            <p:txBody>
              <a:bodyPr/>
              <a:lstStyle/>
              <a:p>
                <a:endParaRPr lang="en-US"/>
              </a:p>
            </p:txBody>
          </p:sp>
          <p:sp>
            <p:nvSpPr>
              <p:cNvPr id="503871" name="Line 63"/>
              <p:cNvSpPr>
                <a:spLocks noChangeShapeType="1"/>
              </p:cNvSpPr>
              <p:nvPr/>
            </p:nvSpPr>
            <p:spPr bwMode="auto">
              <a:xfrm>
                <a:off x="1313" y="905"/>
                <a:ext cx="193" cy="2"/>
              </a:xfrm>
              <a:prstGeom prst="line">
                <a:avLst/>
              </a:prstGeom>
              <a:noFill/>
              <a:ln w="4763">
                <a:solidFill>
                  <a:srgbClr val="1F1A17"/>
                </a:solidFill>
                <a:round/>
                <a:headEnd/>
                <a:tailEnd/>
              </a:ln>
            </p:spPr>
            <p:txBody>
              <a:bodyPr/>
              <a:lstStyle/>
              <a:p>
                <a:endParaRPr lang="en-US"/>
              </a:p>
            </p:txBody>
          </p:sp>
          <p:sp>
            <p:nvSpPr>
              <p:cNvPr id="503872" name="Line 64"/>
              <p:cNvSpPr>
                <a:spLocks noChangeShapeType="1"/>
              </p:cNvSpPr>
              <p:nvPr/>
            </p:nvSpPr>
            <p:spPr bwMode="auto">
              <a:xfrm>
                <a:off x="1313" y="924"/>
                <a:ext cx="193" cy="2"/>
              </a:xfrm>
              <a:prstGeom prst="line">
                <a:avLst/>
              </a:prstGeom>
              <a:noFill/>
              <a:ln w="4763">
                <a:solidFill>
                  <a:srgbClr val="1F1A17"/>
                </a:solidFill>
                <a:round/>
                <a:headEnd/>
                <a:tailEnd/>
              </a:ln>
            </p:spPr>
            <p:txBody>
              <a:bodyPr/>
              <a:lstStyle/>
              <a:p>
                <a:endParaRPr lang="en-US"/>
              </a:p>
            </p:txBody>
          </p:sp>
          <p:sp>
            <p:nvSpPr>
              <p:cNvPr id="503873" name="Line 65"/>
              <p:cNvSpPr>
                <a:spLocks noChangeShapeType="1"/>
              </p:cNvSpPr>
              <p:nvPr/>
            </p:nvSpPr>
            <p:spPr bwMode="auto">
              <a:xfrm>
                <a:off x="1313" y="943"/>
                <a:ext cx="193" cy="2"/>
              </a:xfrm>
              <a:prstGeom prst="line">
                <a:avLst/>
              </a:prstGeom>
              <a:noFill/>
              <a:ln w="4763">
                <a:solidFill>
                  <a:srgbClr val="1F1A17"/>
                </a:solidFill>
                <a:round/>
                <a:headEnd/>
                <a:tailEnd/>
              </a:ln>
            </p:spPr>
            <p:txBody>
              <a:bodyPr/>
              <a:lstStyle/>
              <a:p>
                <a:endParaRPr lang="en-US"/>
              </a:p>
            </p:txBody>
          </p:sp>
          <p:sp>
            <p:nvSpPr>
              <p:cNvPr id="503874" name="Line 66"/>
              <p:cNvSpPr>
                <a:spLocks noChangeShapeType="1"/>
              </p:cNvSpPr>
              <p:nvPr/>
            </p:nvSpPr>
            <p:spPr bwMode="auto">
              <a:xfrm>
                <a:off x="1313" y="962"/>
                <a:ext cx="193" cy="1"/>
              </a:xfrm>
              <a:prstGeom prst="line">
                <a:avLst/>
              </a:prstGeom>
              <a:noFill/>
              <a:ln w="4763">
                <a:solidFill>
                  <a:srgbClr val="1F1A17"/>
                </a:solidFill>
                <a:round/>
                <a:headEnd/>
                <a:tailEnd/>
              </a:ln>
            </p:spPr>
            <p:txBody>
              <a:bodyPr/>
              <a:lstStyle/>
              <a:p>
                <a:endParaRPr lang="en-US"/>
              </a:p>
            </p:txBody>
          </p:sp>
        </p:grpSp>
        <p:grpSp>
          <p:nvGrpSpPr>
            <p:cNvPr id="14" name="Group 77"/>
            <p:cNvGrpSpPr>
              <a:grpSpLocks/>
            </p:cNvGrpSpPr>
            <p:nvPr/>
          </p:nvGrpSpPr>
          <p:grpSpPr bwMode="auto">
            <a:xfrm>
              <a:off x="2064" y="1928"/>
              <a:ext cx="650" cy="614"/>
              <a:chOff x="2056" y="2352"/>
              <a:chExt cx="650" cy="614"/>
            </a:xfrm>
          </p:grpSpPr>
          <p:pic>
            <p:nvPicPr>
              <p:cNvPr id="503875" name="Picture 67" descr="ar_tstintspc"/>
              <p:cNvPicPr>
                <a:picLocks noChangeAspect="1" noChangeArrowheads="1"/>
              </p:cNvPicPr>
              <p:nvPr/>
            </p:nvPicPr>
            <p:blipFill>
              <a:blip r:embed="rId3" cstate="print"/>
              <a:srcRect/>
              <a:stretch>
                <a:fillRect/>
              </a:stretch>
            </p:blipFill>
            <p:spPr bwMode="auto">
              <a:xfrm>
                <a:off x="2256" y="2352"/>
                <a:ext cx="258" cy="336"/>
              </a:xfrm>
              <a:prstGeom prst="rect">
                <a:avLst/>
              </a:prstGeom>
              <a:noFill/>
            </p:spPr>
          </p:pic>
          <p:sp>
            <p:nvSpPr>
              <p:cNvPr id="503876" name="Rectangle 68"/>
              <p:cNvSpPr>
                <a:spLocks noChangeArrowheads="1"/>
              </p:cNvSpPr>
              <p:nvPr/>
            </p:nvSpPr>
            <p:spPr bwMode="auto">
              <a:xfrm>
                <a:off x="2056" y="2736"/>
                <a:ext cx="650" cy="230"/>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 Interface </a:t>
                </a:r>
              </a:p>
              <a:p>
                <a:pPr algn="ctr"/>
                <a:r>
                  <a:rPr lang="en-US" sz="1200" b="1">
                    <a:solidFill>
                      <a:schemeClr val="bg2"/>
                    </a:solidFill>
                  </a:rPr>
                  <a:t>Specification</a:t>
                </a:r>
              </a:p>
            </p:txBody>
          </p:sp>
        </p:grpSp>
        <p:grpSp>
          <p:nvGrpSpPr>
            <p:cNvPr id="15" name="Group 75"/>
            <p:cNvGrpSpPr>
              <a:grpSpLocks/>
            </p:cNvGrpSpPr>
            <p:nvPr/>
          </p:nvGrpSpPr>
          <p:grpSpPr bwMode="auto">
            <a:xfrm>
              <a:off x="2901" y="1928"/>
              <a:ext cx="811" cy="662"/>
              <a:chOff x="2997" y="2352"/>
              <a:chExt cx="811" cy="662"/>
            </a:xfrm>
          </p:grpSpPr>
          <p:pic>
            <p:nvPicPr>
              <p:cNvPr id="503877" name="Picture 69" descr="ar_tstenv"/>
              <p:cNvPicPr>
                <a:picLocks noChangeAspect="1" noChangeArrowheads="1"/>
              </p:cNvPicPr>
              <p:nvPr/>
            </p:nvPicPr>
            <p:blipFill>
              <a:blip r:embed="rId4" cstate="print"/>
              <a:srcRect/>
              <a:stretch>
                <a:fillRect/>
              </a:stretch>
            </p:blipFill>
            <p:spPr bwMode="auto">
              <a:xfrm>
                <a:off x="3168" y="2352"/>
                <a:ext cx="468" cy="418"/>
              </a:xfrm>
              <a:prstGeom prst="rect">
                <a:avLst/>
              </a:prstGeom>
              <a:noFill/>
            </p:spPr>
          </p:pic>
          <p:sp>
            <p:nvSpPr>
              <p:cNvPr id="503878" name="Rectangle 70"/>
              <p:cNvSpPr>
                <a:spLocks noChangeArrowheads="1"/>
              </p:cNvSpPr>
              <p:nvPr/>
            </p:nvSpPr>
            <p:spPr bwMode="auto">
              <a:xfrm>
                <a:off x="2997" y="2784"/>
                <a:ext cx="811" cy="230"/>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 Environment</a:t>
                </a:r>
              </a:p>
              <a:p>
                <a:pPr algn="ctr"/>
                <a:r>
                  <a:rPr lang="en-US" sz="1200" b="1">
                    <a:solidFill>
                      <a:schemeClr val="bg2"/>
                    </a:solidFill>
                  </a:rPr>
                  <a:t>Configuration</a:t>
                </a:r>
              </a:p>
            </p:txBody>
          </p:sp>
        </p:grpSp>
        <p:grpSp>
          <p:nvGrpSpPr>
            <p:cNvPr id="16" name="Group 76"/>
            <p:cNvGrpSpPr>
              <a:grpSpLocks/>
            </p:cNvGrpSpPr>
            <p:nvPr/>
          </p:nvGrpSpPr>
          <p:grpSpPr bwMode="auto">
            <a:xfrm>
              <a:off x="3888" y="1928"/>
              <a:ext cx="410" cy="624"/>
              <a:chOff x="3984" y="2352"/>
              <a:chExt cx="410" cy="624"/>
            </a:xfrm>
          </p:grpSpPr>
          <p:pic>
            <p:nvPicPr>
              <p:cNvPr id="503879" name="Picture 71" descr="ar_tstste"/>
              <p:cNvPicPr>
                <a:picLocks noChangeAspect="1" noChangeArrowheads="1"/>
              </p:cNvPicPr>
              <p:nvPr/>
            </p:nvPicPr>
            <p:blipFill>
              <a:blip r:embed="rId5" cstate="print"/>
              <a:srcRect/>
              <a:stretch>
                <a:fillRect/>
              </a:stretch>
            </p:blipFill>
            <p:spPr bwMode="auto">
              <a:xfrm>
                <a:off x="3984" y="2352"/>
                <a:ext cx="410" cy="363"/>
              </a:xfrm>
              <a:prstGeom prst="rect">
                <a:avLst/>
              </a:prstGeom>
              <a:noFill/>
            </p:spPr>
          </p:pic>
          <p:sp>
            <p:nvSpPr>
              <p:cNvPr id="503880" name="Rectangle 72"/>
              <p:cNvSpPr>
                <a:spLocks noChangeArrowheads="1"/>
              </p:cNvSpPr>
              <p:nvPr/>
            </p:nvSpPr>
            <p:spPr bwMode="auto">
              <a:xfrm>
                <a:off x="4085" y="2746"/>
                <a:ext cx="235" cy="230"/>
              </a:xfrm>
              <a:prstGeom prst="rect">
                <a:avLst/>
              </a:prstGeom>
              <a:noFill/>
              <a:ln w="9525">
                <a:noFill/>
                <a:miter lim="800000"/>
                <a:headEnd/>
                <a:tailEnd/>
              </a:ln>
            </p:spPr>
            <p:txBody>
              <a:bodyPr wrap="none" lIns="0" tIns="0" rIns="0" bIns="0">
                <a:spAutoFit/>
              </a:bodyPr>
              <a:lstStyle/>
              <a:p>
                <a:pPr algn="ctr"/>
                <a:r>
                  <a:rPr lang="en-US" sz="1200" b="1">
                    <a:solidFill>
                      <a:schemeClr val="bg2"/>
                    </a:solidFill>
                  </a:rPr>
                  <a:t>Test</a:t>
                </a:r>
              </a:p>
              <a:p>
                <a:pPr algn="ctr"/>
                <a:r>
                  <a:rPr lang="en-US" sz="1200" b="1">
                    <a:solidFill>
                      <a:schemeClr val="bg2"/>
                    </a:solidFill>
                  </a:rPr>
                  <a:t>Suite</a:t>
                </a:r>
              </a:p>
            </p:txBody>
          </p:sp>
        </p:grpSp>
        <p:grpSp>
          <p:nvGrpSpPr>
            <p:cNvPr id="17" name="Group 191"/>
            <p:cNvGrpSpPr>
              <a:grpSpLocks/>
            </p:cNvGrpSpPr>
            <p:nvPr/>
          </p:nvGrpSpPr>
          <p:grpSpPr bwMode="auto">
            <a:xfrm>
              <a:off x="265" y="1936"/>
              <a:ext cx="815" cy="591"/>
              <a:chOff x="265" y="896"/>
              <a:chExt cx="815" cy="591"/>
            </a:xfrm>
          </p:grpSpPr>
          <p:grpSp>
            <p:nvGrpSpPr>
              <p:cNvPr id="18" name="Group 192"/>
              <p:cNvGrpSpPr>
                <a:grpSpLocks/>
              </p:cNvGrpSpPr>
              <p:nvPr/>
            </p:nvGrpSpPr>
            <p:grpSpPr bwMode="auto">
              <a:xfrm>
                <a:off x="490" y="896"/>
                <a:ext cx="388" cy="408"/>
                <a:chOff x="1488" y="675"/>
                <a:chExt cx="795" cy="647"/>
              </a:xfrm>
            </p:grpSpPr>
            <p:sp>
              <p:nvSpPr>
                <p:cNvPr id="504001" name="Freeform 193"/>
                <p:cNvSpPr>
                  <a:spLocks/>
                </p:cNvSpPr>
                <p:nvPr/>
              </p:nvSpPr>
              <p:spPr bwMode="auto">
                <a:xfrm>
                  <a:off x="1825" y="675"/>
                  <a:ext cx="408" cy="236"/>
                </a:xfrm>
                <a:custGeom>
                  <a:avLst/>
                  <a:gdLst/>
                  <a:ahLst/>
                  <a:cxnLst>
                    <a:cxn ang="0">
                      <a:pos x="62" y="0"/>
                    </a:cxn>
                    <a:cxn ang="0">
                      <a:pos x="75" y="0"/>
                    </a:cxn>
                    <a:cxn ang="0">
                      <a:pos x="87" y="3"/>
                    </a:cxn>
                    <a:cxn ang="0">
                      <a:pos x="96" y="7"/>
                    </a:cxn>
                    <a:cxn ang="0">
                      <a:pos x="106" y="12"/>
                    </a:cxn>
                    <a:cxn ang="0">
                      <a:pos x="114" y="19"/>
                    </a:cxn>
                    <a:cxn ang="0">
                      <a:pos x="119" y="26"/>
                    </a:cxn>
                    <a:cxn ang="0">
                      <a:pos x="123" y="35"/>
                    </a:cxn>
                    <a:cxn ang="0">
                      <a:pos x="123" y="45"/>
                    </a:cxn>
                    <a:cxn ang="0">
                      <a:pos x="123" y="53"/>
                    </a:cxn>
                    <a:cxn ang="0">
                      <a:pos x="119" y="61"/>
                    </a:cxn>
                    <a:cxn ang="0">
                      <a:pos x="114" y="70"/>
                    </a:cxn>
                    <a:cxn ang="0">
                      <a:pos x="106" y="75"/>
                    </a:cxn>
                    <a:cxn ang="0">
                      <a:pos x="96" y="81"/>
                    </a:cxn>
                    <a:cxn ang="0">
                      <a:pos x="87" y="85"/>
                    </a:cxn>
                    <a:cxn ang="0">
                      <a:pos x="75" y="88"/>
                    </a:cxn>
                    <a:cxn ang="0">
                      <a:pos x="62" y="89"/>
                    </a:cxn>
                    <a:cxn ang="0">
                      <a:pos x="50" y="88"/>
                    </a:cxn>
                    <a:cxn ang="0">
                      <a:pos x="39" y="85"/>
                    </a:cxn>
                    <a:cxn ang="0">
                      <a:pos x="27" y="81"/>
                    </a:cxn>
                    <a:cxn ang="0">
                      <a:pos x="20" y="75"/>
                    </a:cxn>
                    <a:cxn ang="0">
                      <a:pos x="12" y="70"/>
                    </a:cxn>
                    <a:cxn ang="0">
                      <a:pos x="6" y="61"/>
                    </a:cxn>
                    <a:cxn ang="0">
                      <a:pos x="2" y="53"/>
                    </a:cxn>
                    <a:cxn ang="0">
                      <a:pos x="0" y="45"/>
                    </a:cxn>
                    <a:cxn ang="0">
                      <a:pos x="2" y="35"/>
                    </a:cxn>
                    <a:cxn ang="0">
                      <a:pos x="6" y="26"/>
                    </a:cxn>
                    <a:cxn ang="0">
                      <a:pos x="12" y="19"/>
                    </a:cxn>
                    <a:cxn ang="0">
                      <a:pos x="20" y="12"/>
                    </a:cxn>
                    <a:cxn ang="0">
                      <a:pos x="27" y="7"/>
                    </a:cxn>
                    <a:cxn ang="0">
                      <a:pos x="39" y="3"/>
                    </a:cxn>
                    <a:cxn ang="0">
                      <a:pos x="50" y="0"/>
                    </a:cxn>
                    <a:cxn ang="0">
                      <a:pos x="62" y="0"/>
                    </a:cxn>
                  </a:cxnLst>
                  <a:rect l="0" t="0" r="r" b="b"/>
                  <a:pathLst>
                    <a:path w="123" h="89">
                      <a:moveTo>
                        <a:pt x="62" y="0"/>
                      </a:moveTo>
                      <a:lnTo>
                        <a:pt x="75" y="0"/>
                      </a:lnTo>
                      <a:lnTo>
                        <a:pt x="87" y="3"/>
                      </a:lnTo>
                      <a:lnTo>
                        <a:pt x="96" y="7"/>
                      </a:lnTo>
                      <a:lnTo>
                        <a:pt x="106" y="12"/>
                      </a:lnTo>
                      <a:lnTo>
                        <a:pt x="114" y="19"/>
                      </a:lnTo>
                      <a:lnTo>
                        <a:pt x="119" y="26"/>
                      </a:lnTo>
                      <a:lnTo>
                        <a:pt x="123" y="35"/>
                      </a:lnTo>
                      <a:lnTo>
                        <a:pt x="123" y="45"/>
                      </a:lnTo>
                      <a:lnTo>
                        <a:pt x="123" y="53"/>
                      </a:lnTo>
                      <a:lnTo>
                        <a:pt x="119" y="61"/>
                      </a:lnTo>
                      <a:lnTo>
                        <a:pt x="114" y="70"/>
                      </a:lnTo>
                      <a:lnTo>
                        <a:pt x="106" y="75"/>
                      </a:lnTo>
                      <a:lnTo>
                        <a:pt x="96" y="81"/>
                      </a:lnTo>
                      <a:lnTo>
                        <a:pt x="87" y="85"/>
                      </a:lnTo>
                      <a:lnTo>
                        <a:pt x="75" y="88"/>
                      </a:lnTo>
                      <a:lnTo>
                        <a:pt x="62" y="89"/>
                      </a:lnTo>
                      <a:lnTo>
                        <a:pt x="50" y="88"/>
                      </a:lnTo>
                      <a:lnTo>
                        <a:pt x="39" y="85"/>
                      </a:lnTo>
                      <a:lnTo>
                        <a:pt x="27" y="81"/>
                      </a:lnTo>
                      <a:lnTo>
                        <a:pt x="20" y="75"/>
                      </a:lnTo>
                      <a:lnTo>
                        <a:pt x="12" y="70"/>
                      </a:lnTo>
                      <a:lnTo>
                        <a:pt x="6" y="61"/>
                      </a:lnTo>
                      <a:lnTo>
                        <a:pt x="2" y="53"/>
                      </a:lnTo>
                      <a:lnTo>
                        <a:pt x="0" y="45"/>
                      </a:lnTo>
                      <a:lnTo>
                        <a:pt x="2" y="35"/>
                      </a:lnTo>
                      <a:lnTo>
                        <a:pt x="6" y="26"/>
                      </a:lnTo>
                      <a:lnTo>
                        <a:pt x="12" y="19"/>
                      </a:lnTo>
                      <a:lnTo>
                        <a:pt x="20" y="12"/>
                      </a:lnTo>
                      <a:lnTo>
                        <a:pt x="27" y="7"/>
                      </a:lnTo>
                      <a:lnTo>
                        <a:pt x="39" y="3"/>
                      </a:lnTo>
                      <a:lnTo>
                        <a:pt x="50" y="0"/>
                      </a:lnTo>
                      <a:lnTo>
                        <a:pt x="62"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sp>
              <p:nvSpPr>
                <p:cNvPr id="504002" name="Freeform 194"/>
                <p:cNvSpPr>
                  <a:spLocks/>
                </p:cNvSpPr>
                <p:nvPr/>
              </p:nvSpPr>
              <p:spPr bwMode="auto">
                <a:xfrm>
                  <a:off x="1488" y="960"/>
                  <a:ext cx="795" cy="362"/>
                </a:xfrm>
                <a:custGeom>
                  <a:avLst/>
                  <a:gdLst/>
                  <a:ahLst/>
                  <a:cxnLst>
                    <a:cxn ang="0">
                      <a:pos x="59" y="0"/>
                    </a:cxn>
                    <a:cxn ang="0">
                      <a:pos x="240" y="0"/>
                    </a:cxn>
                    <a:cxn ang="0">
                      <a:pos x="178" y="137"/>
                    </a:cxn>
                    <a:cxn ang="0">
                      <a:pos x="0" y="137"/>
                    </a:cxn>
                    <a:cxn ang="0">
                      <a:pos x="59" y="0"/>
                    </a:cxn>
                  </a:cxnLst>
                  <a:rect l="0" t="0" r="r" b="b"/>
                  <a:pathLst>
                    <a:path w="240" h="137">
                      <a:moveTo>
                        <a:pt x="59" y="0"/>
                      </a:moveTo>
                      <a:lnTo>
                        <a:pt x="240" y="0"/>
                      </a:lnTo>
                      <a:lnTo>
                        <a:pt x="178" y="137"/>
                      </a:lnTo>
                      <a:lnTo>
                        <a:pt x="0" y="137"/>
                      </a:lnTo>
                      <a:lnTo>
                        <a:pt x="59"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grpSp>
          <p:sp>
            <p:nvSpPr>
              <p:cNvPr id="504003" name="Text Box 195"/>
              <p:cNvSpPr txBox="1">
                <a:spLocks noChangeArrowheads="1"/>
              </p:cNvSpPr>
              <p:nvPr/>
            </p:nvSpPr>
            <p:spPr bwMode="auto">
              <a:xfrm>
                <a:off x="265" y="1304"/>
                <a:ext cx="815" cy="18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Test Designer</a:t>
                </a:r>
              </a:p>
            </p:txBody>
          </p:sp>
        </p:grpSp>
      </p:grpSp>
      <p:sp>
        <p:nvSpPr>
          <p:cNvPr id="504007" name="Text Box 199"/>
          <p:cNvSpPr txBox="1">
            <a:spLocks noChangeArrowheads="1"/>
          </p:cNvSpPr>
          <p:nvPr/>
        </p:nvSpPr>
        <p:spPr bwMode="auto">
          <a:xfrm>
            <a:off x="523875" y="4876800"/>
            <a:ext cx="8077200" cy="822325"/>
          </a:xfrm>
          <a:prstGeom prst="rect">
            <a:avLst/>
          </a:prstGeom>
          <a:noFill/>
          <a:ln w="12700">
            <a:noFill/>
            <a:miter lim="800000"/>
            <a:headEnd/>
            <a:tailEnd/>
          </a:ln>
          <a:effectLst/>
        </p:spPr>
        <p:txBody>
          <a:bodyPr>
            <a:spAutoFit/>
          </a:bodyPr>
          <a:lstStyle/>
          <a:p>
            <a:r>
              <a:rPr lang="en-US" sz="2400"/>
              <a:t>The </a:t>
            </a:r>
            <a:r>
              <a:rPr lang="en-US" sz="2400" b="1">
                <a:solidFill>
                  <a:schemeClr val="tx2"/>
                </a:solidFill>
              </a:rPr>
              <a:t>Test </a:t>
            </a:r>
            <a:r>
              <a:rPr lang="en-CA" sz="2400" b="1">
                <a:solidFill>
                  <a:schemeClr val="tx2"/>
                </a:solidFill>
              </a:rPr>
              <a:t>Designer</a:t>
            </a:r>
            <a:r>
              <a:rPr lang="en-US" sz="2400"/>
              <a:t> role is responsible for defining the test approach and ensuring its successful implementation.</a:t>
            </a:r>
          </a:p>
        </p:txBody>
      </p:sp>
      <p:sp>
        <p:nvSpPr>
          <p:cNvPr id="504061" name="Text Box 253"/>
          <p:cNvSpPr txBox="1">
            <a:spLocks noChangeArrowheads="1"/>
          </p:cNvSpPr>
          <p:nvPr/>
        </p:nvSpPr>
        <p:spPr bwMode="auto">
          <a:xfrm>
            <a:off x="635000" y="914400"/>
            <a:ext cx="1073150" cy="352425"/>
          </a:xfrm>
          <a:prstGeom prst="rect">
            <a:avLst/>
          </a:prstGeom>
          <a:noFill/>
          <a:ln w="9525">
            <a:noFill/>
            <a:miter lim="800000"/>
            <a:headEnd/>
            <a:tailEnd/>
          </a:ln>
          <a:effectLst/>
        </p:spPr>
        <p:txBody>
          <a:bodyPr lIns="107950" tIns="53975" rIns="107950" bIns="53975">
            <a:spAutoFit/>
          </a:bodyPr>
          <a:lstStyle/>
          <a:p>
            <a:pPr>
              <a:spcBef>
                <a:spcPts val="500"/>
              </a:spcBef>
              <a:spcAft>
                <a:spcPts val="500"/>
              </a:spcAft>
            </a:pPr>
            <a:r>
              <a:rPr lang="en-CA" sz="1600"/>
              <a:t>Activities:</a:t>
            </a:r>
            <a:endParaRPr lang="en-US" sz="1400" i="1"/>
          </a:p>
        </p:txBody>
      </p:sp>
      <p:sp>
        <p:nvSpPr>
          <p:cNvPr id="504062" name="Text Box 254"/>
          <p:cNvSpPr txBox="1">
            <a:spLocks noChangeArrowheads="1"/>
          </p:cNvSpPr>
          <p:nvPr/>
        </p:nvSpPr>
        <p:spPr bwMode="auto">
          <a:xfrm>
            <a:off x="635000" y="2895600"/>
            <a:ext cx="1073150" cy="352425"/>
          </a:xfrm>
          <a:prstGeom prst="rect">
            <a:avLst/>
          </a:prstGeom>
          <a:noFill/>
          <a:ln w="9525">
            <a:noFill/>
            <a:miter lim="800000"/>
            <a:headEnd/>
            <a:tailEnd/>
          </a:ln>
          <a:effectLst/>
        </p:spPr>
        <p:txBody>
          <a:bodyPr lIns="107950" tIns="53975" rIns="107950" bIns="53975">
            <a:spAutoFit/>
          </a:bodyPr>
          <a:lstStyle/>
          <a:p>
            <a:pPr>
              <a:spcBef>
                <a:spcPts val="500"/>
              </a:spcBef>
              <a:spcAft>
                <a:spcPts val="500"/>
              </a:spcAft>
            </a:pPr>
            <a:r>
              <a:rPr lang="en-CA" sz="1600"/>
              <a:t>Artifacts:</a:t>
            </a:r>
            <a:endParaRPr lang="en-US" sz="1400" i="1"/>
          </a:p>
        </p:txBody>
      </p:sp>
      <p:sp>
        <p:nvSpPr>
          <p:cNvPr id="87" name="Date Placeholder 86"/>
          <p:cNvSpPr>
            <a:spLocks noGrp="1"/>
          </p:cNvSpPr>
          <p:nvPr>
            <p:ph type="dt" sz="half" idx="10"/>
          </p:nvPr>
        </p:nvSpPr>
        <p:spPr/>
        <p:txBody>
          <a:bodyPr/>
          <a:lstStyle/>
          <a:p>
            <a:fld id="{8994F848-5D35-44F7-AC87-73D2D458FCCE}" type="datetime1">
              <a:rPr lang="en-US" smtClean="0"/>
              <a:pPr/>
              <a:t>11/15/2009</a:t>
            </a:fld>
            <a:endParaRPr lang="en-US"/>
          </a:p>
        </p:txBody>
      </p:sp>
      <p:sp>
        <p:nvSpPr>
          <p:cNvPr id="88" name="Slide Number Placeholder 87"/>
          <p:cNvSpPr>
            <a:spLocks noGrp="1"/>
          </p:cNvSpPr>
          <p:nvPr>
            <p:ph type="sldNum" sz="quarter" idx="12"/>
          </p:nvPr>
        </p:nvSpPr>
        <p:spPr/>
        <p:txBody>
          <a:bodyPr/>
          <a:lstStyle/>
          <a:p>
            <a:fld id="{10369235-5C97-4BA1-B44C-A5DF7822806F}" type="slidenum">
              <a:rPr lang="en-US" smtClean="0"/>
              <a:pPr/>
              <a:t>22</a:t>
            </a:fld>
            <a:endParaRPr lang="en-US"/>
          </a:p>
        </p:txBody>
      </p:sp>
      <p:sp>
        <p:nvSpPr>
          <p:cNvPr id="89" name="Footer Placeholder 88"/>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a:bodyPr>
          <a:lstStyle/>
          <a:p>
            <a:r>
              <a:rPr lang="en-CA" dirty="0" smtClean="0"/>
              <a:t>Tester</a:t>
            </a:r>
            <a:endParaRPr lang="en-US" dirty="0"/>
          </a:p>
        </p:txBody>
      </p:sp>
      <p:grpSp>
        <p:nvGrpSpPr>
          <p:cNvPr id="2" name="Group 291"/>
          <p:cNvGrpSpPr>
            <a:grpSpLocks/>
          </p:cNvGrpSpPr>
          <p:nvPr/>
        </p:nvGrpSpPr>
        <p:grpSpPr bwMode="auto">
          <a:xfrm>
            <a:off x="482600" y="1295400"/>
            <a:ext cx="8153400" cy="1371600"/>
            <a:chOff x="240" y="768"/>
            <a:chExt cx="5136" cy="864"/>
          </a:xfrm>
        </p:grpSpPr>
        <p:sp>
          <p:nvSpPr>
            <p:cNvPr id="505860" name="AutoShape 4"/>
            <p:cNvSpPr>
              <a:spLocks noChangeArrowheads="1"/>
            </p:cNvSpPr>
            <p:nvPr/>
          </p:nvSpPr>
          <p:spPr bwMode="auto">
            <a:xfrm>
              <a:off x="240" y="768"/>
              <a:ext cx="5136" cy="864"/>
            </a:xfrm>
            <a:prstGeom prst="roundRect">
              <a:avLst>
                <a:gd name="adj" fmla="val 16667"/>
              </a:avLst>
            </a:prstGeom>
            <a:solidFill>
              <a:schemeClr val="tx1"/>
            </a:solidFill>
            <a:ln w="9525">
              <a:noFill/>
              <a:round/>
              <a:headEnd/>
              <a:tailEnd/>
            </a:ln>
            <a:effectLst/>
          </p:spPr>
          <p:txBody>
            <a:bodyPr wrap="none" lIns="107950" tIns="53975" rIns="107950" bIns="53975" anchor="ctr"/>
            <a:lstStyle/>
            <a:p>
              <a:endParaRPr lang="en-US"/>
            </a:p>
          </p:txBody>
        </p:sp>
        <p:grpSp>
          <p:nvGrpSpPr>
            <p:cNvPr id="3" name="Group 46"/>
            <p:cNvGrpSpPr>
              <a:grpSpLocks/>
            </p:cNvGrpSpPr>
            <p:nvPr/>
          </p:nvGrpSpPr>
          <p:grpSpPr bwMode="auto">
            <a:xfrm>
              <a:off x="1000" y="896"/>
              <a:ext cx="912" cy="471"/>
              <a:chOff x="1192" y="1200"/>
              <a:chExt cx="912" cy="471"/>
            </a:xfrm>
          </p:grpSpPr>
          <p:sp>
            <p:nvSpPr>
              <p:cNvPr id="505865" name="AutoShape 9"/>
              <p:cNvSpPr>
                <a:spLocks noChangeArrowheads="1"/>
              </p:cNvSpPr>
              <p:nvPr/>
            </p:nvSpPr>
            <p:spPr bwMode="auto">
              <a:xfrm>
                <a:off x="1440"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5869" name="Text Box 13"/>
              <p:cNvSpPr txBox="1">
                <a:spLocks noChangeArrowheads="1"/>
              </p:cNvSpPr>
              <p:nvPr/>
            </p:nvSpPr>
            <p:spPr bwMode="auto">
              <a:xfrm>
                <a:off x="1192" y="1488"/>
                <a:ext cx="912" cy="18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Implement Test</a:t>
                </a:r>
              </a:p>
            </p:txBody>
          </p:sp>
        </p:grpSp>
        <p:grpSp>
          <p:nvGrpSpPr>
            <p:cNvPr id="4" name="Group 45"/>
            <p:cNvGrpSpPr>
              <a:grpSpLocks/>
            </p:cNvGrpSpPr>
            <p:nvPr/>
          </p:nvGrpSpPr>
          <p:grpSpPr bwMode="auto">
            <a:xfrm>
              <a:off x="2112" y="896"/>
              <a:ext cx="912" cy="586"/>
              <a:chOff x="2208" y="1200"/>
              <a:chExt cx="912" cy="586"/>
            </a:xfrm>
          </p:grpSpPr>
          <p:sp>
            <p:nvSpPr>
              <p:cNvPr id="505866" name="AutoShape 10"/>
              <p:cNvSpPr>
                <a:spLocks noChangeArrowheads="1"/>
              </p:cNvSpPr>
              <p:nvPr/>
            </p:nvSpPr>
            <p:spPr bwMode="auto">
              <a:xfrm>
                <a:off x="2448"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5870" name="Text Box 14"/>
              <p:cNvSpPr txBox="1">
                <a:spLocks noChangeArrowheads="1"/>
              </p:cNvSpPr>
              <p:nvPr/>
            </p:nvSpPr>
            <p:spPr bwMode="auto">
              <a:xfrm>
                <a:off x="2208" y="1488"/>
                <a:ext cx="912"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Implement Test Suite</a:t>
                </a:r>
              </a:p>
            </p:txBody>
          </p:sp>
        </p:grpSp>
        <p:grpSp>
          <p:nvGrpSpPr>
            <p:cNvPr id="5" name="Group 44"/>
            <p:cNvGrpSpPr>
              <a:grpSpLocks/>
            </p:cNvGrpSpPr>
            <p:nvPr/>
          </p:nvGrpSpPr>
          <p:grpSpPr bwMode="auto">
            <a:xfrm>
              <a:off x="3184" y="896"/>
              <a:ext cx="912" cy="586"/>
              <a:chOff x="3264" y="1200"/>
              <a:chExt cx="912" cy="586"/>
            </a:xfrm>
          </p:grpSpPr>
          <p:sp>
            <p:nvSpPr>
              <p:cNvPr id="505867" name="AutoShape 11"/>
              <p:cNvSpPr>
                <a:spLocks noChangeArrowheads="1"/>
              </p:cNvSpPr>
              <p:nvPr/>
            </p:nvSpPr>
            <p:spPr bwMode="auto">
              <a:xfrm>
                <a:off x="3504"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5871" name="Text Box 15"/>
              <p:cNvSpPr txBox="1">
                <a:spLocks noChangeArrowheads="1"/>
              </p:cNvSpPr>
              <p:nvPr/>
            </p:nvSpPr>
            <p:spPr bwMode="auto">
              <a:xfrm>
                <a:off x="3264" y="1488"/>
                <a:ext cx="912"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Execute Test Suite</a:t>
                </a:r>
              </a:p>
            </p:txBody>
          </p:sp>
        </p:grpSp>
        <p:grpSp>
          <p:nvGrpSpPr>
            <p:cNvPr id="6" name="Group 43"/>
            <p:cNvGrpSpPr>
              <a:grpSpLocks/>
            </p:cNvGrpSpPr>
            <p:nvPr/>
          </p:nvGrpSpPr>
          <p:grpSpPr bwMode="auto">
            <a:xfrm>
              <a:off x="4272" y="896"/>
              <a:ext cx="912" cy="586"/>
              <a:chOff x="4320" y="1200"/>
              <a:chExt cx="912" cy="586"/>
            </a:xfrm>
          </p:grpSpPr>
          <p:sp>
            <p:nvSpPr>
              <p:cNvPr id="505868" name="AutoShape 12"/>
              <p:cNvSpPr>
                <a:spLocks noChangeArrowheads="1"/>
              </p:cNvSpPr>
              <p:nvPr/>
            </p:nvSpPr>
            <p:spPr bwMode="auto">
              <a:xfrm>
                <a:off x="4560" y="1200"/>
                <a:ext cx="480" cy="288"/>
              </a:xfrm>
              <a:prstGeom prst="homePlate">
                <a:avLst>
                  <a:gd name="adj" fmla="val 41667"/>
                </a:avLst>
              </a:prstGeom>
              <a:solidFill>
                <a:srgbClr val="FFFF99"/>
              </a:solidFill>
              <a:ln w="9525">
                <a:solidFill>
                  <a:schemeClr val="bg2"/>
                </a:solidFill>
                <a:miter lim="800000"/>
                <a:headEnd/>
                <a:tailEnd/>
              </a:ln>
              <a:effectLst/>
            </p:spPr>
            <p:txBody>
              <a:bodyPr wrap="none" lIns="107950" tIns="53975" rIns="107950" bIns="53975" anchor="ctr"/>
              <a:lstStyle/>
              <a:p>
                <a:endParaRPr lang="en-US"/>
              </a:p>
            </p:txBody>
          </p:sp>
          <p:sp>
            <p:nvSpPr>
              <p:cNvPr id="505872" name="Text Box 16"/>
              <p:cNvSpPr txBox="1">
                <a:spLocks noChangeArrowheads="1"/>
              </p:cNvSpPr>
              <p:nvPr/>
            </p:nvSpPr>
            <p:spPr bwMode="auto">
              <a:xfrm>
                <a:off x="4320" y="1488"/>
                <a:ext cx="912" cy="298"/>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Analyze Test Failure</a:t>
                </a:r>
              </a:p>
            </p:txBody>
          </p:sp>
        </p:grpSp>
        <p:grpSp>
          <p:nvGrpSpPr>
            <p:cNvPr id="7" name="Group 117"/>
            <p:cNvGrpSpPr>
              <a:grpSpLocks/>
            </p:cNvGrpSpPr>
            <p:nvPr/>
          </p:nvGrpSpPr>
          <p:grpSpPr bwMode="auto">
            <a:xfrm>
              <a:off x="416" y="896"/>
              <a:ext cx="480" cy="591"/>
              <a:chOff x="416" y="896"/>
              <a:chExt cx="480" cy="591"/>
            </a:xfrm>
          </p:grpSpPr>
          <p:grpSp>
            <p:nvGrpSpPr>
              <p:cNvPr id="8" name="Group 48"/>
              <p:cNvGrpSpPr>
                <a:grpSpLocks/>
              </p:cNvGrpSpPr>
              <p:nvPr/>
            </p:nvGrpSpPr>
            <p:grpSpPr bwMode="auto">
              <a:xfrm>
                <a:off x="488" y="896"/>
                <a:ext cx="388" cy="408"/>
                <a:chOff x="1488" y="675"/>
                <a:chExt cx="795" cy="647"/>
              </a:xfrm>
            </p:grpSpPr>
            <p:sp>
              <p:nvSpPr>
                <p:cNvPr id="505905" name="Freeform 49"/>
                <p:cNvSpPr>
                  <a:spLocks/>
                </p:cNvSpPr>
                <p:nvPr/>
              </p:nvSpPr>
              <p:spPr bwMode="auto">
                <a:xfrm>
                  <a:off x="1825" y="675"/>
                  <a:ext cx="408" cy="236"/>
                </a:xfrm>
                <a:custGeom>
                  <a:avLst/>
                  <a:gdLst/>
                  <a:ahLst/>
                  <a:cxnLst>
                    <a:cxn ang="0">
                      <a:pos x="62" y="0"/>
                    </a:cxn>
                    <a:cxn ang="0">
                      <a:pos x="75" y="0"/>
                    </a:cxn>
                    <a:cxn ang="0">
                      <a:pos x="87" y="3"/>
                    </a:cxn>
                    <a:cxn ang="0">
                      <a:pos x="96" y="7"/>
                    </a:cxn>
                    <a:cxn ang="0">
                      <a:pos x="106" y="12"/>
                    </a:cxn>
                    <a:cxn ang="0">
                      <a:pos x="114" y="19"/>
                    </a:cxn>
                    <a:cxn ang="0">
                      <a:pos x="119" y="26"/>
                    </a:cxn>
                    <a:cxn ang="0">
                      <a:pos x="123" y="35"/>
                    </a:cxn>
                    <a:cxn ang="0">
                      <a:pos x="123" y="45"/>
                    </a:cxn>
                    <a:cxn ang="0">
                      <a:pos x="123" y="53"/>
                    </a:cxn>
                    <a:cxn ang="0">
                      <a:pos x="119" y="61"/>
                    </a:cxn>
                    <a:cxn ang="0">
                      <a:pos x="114" y="70"/>
                    </a:cxn>
                    <a:cxn ang="0">
                      <a:pos x="106" y="75"/>
                    </a:cxn>
                    <a:cxn ang="0">
                      <a:pos x="96" y="81"/>
                    </a:cxn>
                    <a:cxn ang="0">
                      <a:pos x="87" y="85"/>
                    </a:cxn>
                    <a:cxn ang="0">
                      <a:pos x="75" y="88"/>
                    </a:cxn>
                    <a:cxn ang="0">
                      <a:pos x="62" y="89"/>
                    </a:cxn>
                    <a:cxn ang="0">
                      <a:pos x="50" y="88"/>
                    </a:cxn>
                    <a:cxn ang="0">
                      <a:pos x="39" y="85"/>
                    </a:cxn>
                    <a:cxn ang="0">
                      <a:pos x="27" y="81"/>
                    </a:cxn>
                    <a:cxn ang="0">
                      <a:pos x="20" y="75"/>
                    </a:cxn>
                    <a:cxn ang="0">
                      <a:pos x="12" y="70"/>
                    </a:cxn>
                    <a:cxn ang="0">
                      <a:pos x="6" y="61"/>
                    </a:cxn>
                    <a:cxn ang="0">
                      <a:pos x="2" y="53"/>
                    </a:cxn>
                    <a:cxn ang="0">
                      <a:pos x="0" y="45"/>
                    </a:cxn>
                    <a:cxn ang="0">
                      <a:pos x="2" y="35"/>
                    </a:cxn>
                    <a:cxn ang="0">
                      <a:pos x="6" y="26"/>
                    </a:cxn>
                    <a:cxn ang="0">
                      <a:pos x="12" y="19"/>
                    </a:cxn>
                    <a:cxn ang="0">
                      <a:pos x="20" y="12"/>
                    </a:cxn>
                    <a:cxn ang="0">
                      <a:pos x="27" y="7"/>
                    </a:cxn>
                    <a:cxn ang="0">
                      <a:pos x="39" y="3"/>
                    </a:cxn>
                    <a:cxn ang="0">
                      <a:pos x="50" y="0"/>
                    </a:cxn>
                    <a:cxn ang="0">
                      <a:pos x="62" y="0"/>
                    </a:cxn>
                  </a:cxnLst>
                  <a:rect l="0" t="0" r="r" b="b"/>
                  <a:pathLst>
                    <a:path w="123" h="89">
                      <a:moveTo>
                        <a:pt x="62" y="0"/>
                      </a:moveTo>
                      <a:lnTo>
                        <a:pt x="75" y="0"/>
                      </a:lnTo>
                      <a:lnTo>
                        <a:pt x="87" y="3"/>
                      </a:lnTo>
                      <a:lnTo>
                        <a:pt x="96" y="7"/>
                      </a:lnTo>
                      <a:lnTo>
                        <a:pt x="106" y="12"/>
                      </a:lnTo>
                      <a:lnTo>
                        <a:pt x="114" y="19"/>
                      </a:lnTo>
                      <a:lnTo>
                        <a:pt x="119" y="26"/>
                      </a:lnTo>
                      <a:lnTo>
                        <a:pt x="123" y="35"/>
                      </a:lnTo>
                      <a:lnTo>
                        <a:pt x="123" y="45"/>
                      </a:lnTo>
                      <a:lnTo>
                        <a:pt x="123" y="53"/>
                      </a:lnTo>
                      <a:lnTo>
                        <a:pt x="119" y="61"/>
                      </a:lnTo>
                      <a:lnTo>
                        <a:pt x="114" y="70"/>
                      </a:lnTo>
                      <a:lnTo>
                        <a:pt x="106" y="75"/>
                      </a:lnTo>
                      <a:lnTo>
                        <a:pt x="96" y="81"/>
                      </a:lnTo>
                      <a:lnTo>
                        <a:pt x="87" y="85"/>
                      </a:lnTo>
                      <a:lnTo>
                        <a:pt x="75" y="88"/>
                      </a:lnTo>
                      <a:lnTo>
                        <a:pt x="62" y="89"/>
                      </a:lnTo>
                      <a:lnTo>
                        <a:pt x="50" y="88"/>
                      </a:lnTo>
                      <a:lnTo>
                        <a:pt x="39" y="85"/>
                      </a:lnTo>
                      <a:lnTo>
                        <a:pt x="27" y="81"/>
                      </a:lnTo>
                      <a:lnTo>
                        <a:pt x="20" y="75"/>
                      </a:lnTo>
                      <a:lnTo>
                        <a:pt x="12" y="70"/>
                      </a:lnTo>
                      <a:lnTo>
                        <a:pt x="6" y="61"/>
                      </a:lnTo>
                      <a:lnTo>
                        <a:pt x="2" y="53"/>
                      </a:lnTo>
                      <a:lnTo>
                        <a:pt x="0" y="45"/>
                      </a:lnTo>
                      <a:lnTo>
                        <a:pt x="2" y="35"/>
                      </a:lnTo>
                      <a:lnTo>
                        <a:pt x="6" y="26"/>
                      </a:lnTo>
                      <a:lnTo>
                        <a:pt x="12" y="19"/>
                      </a:lnTo>
                      <a:lnTo>
                        <a:pt x="20" y="12"/>
                      </a:lnTo>
                      <a:lnTo>
                        <a:pt x="27" y="7"/>
                      </a:lnTo>
                      <a:lnTo>
                        <a:pt x="39" y="3"/>
                      </a:lnTo>
                      <a:lnTo>
                        <a:pt x="50" y="0"/>
                      </a:lnTo>
                      <a:lnTo>
                        <a:pt x="62"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sp>
              <p:nvSpPr>
                <p:cNvPr id="505906" name="Freeform 50"/>
                <p:cNvSpPr>
                  <a:spLocks/>
                </p:cNvSpPr>
                <p:nvPr/>
              </p:nvSpPr>
              <p:spPr bwMode="auto">
                <a:xfrm>
                  <a:off x="1488" y="960"/>
                  <a:ext cx="795" cy="362"/>
                </a:xfrm>
                <a:custGeom>
                  <a:avLst/>
                  <a:gdLst/>
                  <a:ahLst/>
                  <a:cxnLst>
                    <a:cxn ang="0">
                      <a:pos x="59" y="0"/>
                    </a:cxn>
                    <a:cxn ang="0">
                      <a:pos x="240" y="0"/>
                    </a:cxn>
                    <a:cxn ang="0">
                      <a:pos x="178" y="137"/>
                    </a:cxn>
                    <a:cxn ang="0">
                      <a:pos x="0" y="137"/>
                    </a:cxn>
                    <a:cxn ang="0">
                      <a:pos x="59" y="0"/>
                    </a:cxn>
                  </a:cxnLst>
                  <a:rect l="0" t="0" r="r" b="b"/>
                  <a:pathLst>
                    <a:path w="240" h="137">
                      <a:moveTo>
                        <a:pt x="59" y="0"/>
                      </a:moveTo>
                      <a:lnTo>
                        <a:pt x="240" y="0"/>
                      </a:lnTo>
                      <a:lnTo>
                        <a:pt x="178" y="137"/>
                      </a:lnTo>
                      <a:lnTo>
                        <a:pt x="0" y="137"/>
                      </a:lnTo>
                      <a:lnTo>
                        <a:pt x="59"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grpSp>
          <p:sp>
            <p:nvSpPr>
              <p:cNvPr id="505907" name="Text Box 51"/>
              <p:cNvSpPr txBox="1">
                <a:spLocks noChangeArrowheads="1"/>
              </p:cNvSpPr>
              <p:nvPr/>
            </p:nvSpPr>
            <p:spPr bwMode="auto">
              <a:xfrm>
                <a:off x="416" y="1304"/>
                <a:ext cx="480" cy="18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Tester</a:t>
                </a:r>
              </a:p>
            </p:txBody>
          </p:sp>
        </p:grpSp>
      </p:grpSp>
      <p:grpSp>
        <p:nvGrpSpPr>
          <p:cNvPr id="9" name="Group 292"/>
          <p:cNvGrpSpPr>
            <a:grpSpLocks/>
          </p:cNvGrpSpPr>
          <p:nvPr/>
        </p:nvGrpSpPr>
        <p:grpSpPr bwMode="auto">
          <a:xfrm>
            <a:off x="482600" y="3276600"/>
            <a:ext cx="4114800" cy="1371600"/>
            <a:chOff x="304" y="1824"/>
            <a:chExt cx="2592" cy="864"/>
          </a:xfrm>
        </p:grpSpPr>
        <p:grpSp>
          <p:nvGrpSpPr>
            <p:cNvPr id="10" name="Group 288"/>
            <p:cNvGrpSpPr>
              <a:grpSpLocks/>
            </p:cNvGrpSpPr>
            <p:nvPr/>
          </p:nvGrpSpPr>
          <p:grpSpPr bwMode="auto">
            <a:xfrm>
              <a:off x="304" y="1824"/>
              <a:ext cx="2592" cy="864"/>
              <a:chOff x="240" y="1824"/>
              <a:chExt cx="2592" cy="864"/>
            </a:xfrm>
          </p:grpSpPr>
          <p:sp>
            <p:nvSpPr>
              <p:cNvPr id="505874" name="AutoShape 18"/>
              <p:cNvSpPr>
                <a:spLocks noChangeArrowheads="1"/>
              </p:cNvSpPr>
              <p:nvPr/>
            </p:nvSpPr>
            <p:spPr bwMode="auto">
              <a:xfrm>
                <a:off x="240" y="1824"/>
                <a:ext cx="2592" cy="864"/>
              </a:xfrm>
              <a:prstGeom prst="roundRect">
                <a:avLst>
                  <a:gd name="adj" fmla="val 16667"/>
                </a:avLst>
              </a:prstGeom>
              <a:solidFill>
                <a:schemeClr val="tx1"/>
              </a:solidFill>
              <a:ln w="9525">
                <a:noFill/>
                <a:round/>
                <a:headEnd/>
                <a:tailEnd/>
              </a:ln>
              <a:effectLst/>
            </p:spPr>
            <p:txBody>
              <a:bodyPr wrap="none" lIns="107950" tIns="53975" rIns="107950" bIns="53975" anchor="ctr"/>
              <a:lstStyle/>
              <a:p>
                <a:endParaRPr lang="en-US"/>
              </a:p>
            </p:txBody>
          </p:sp>
          <p:grpSp>
            <p:nvGrpSpPr>
              <p:cNvPr id="11" name="Group 63"/>
              <p:cNvGrpSpPr>
                <a:grpSpLocks/>
              </p:cNvGrpSpPr>
              <p:nvPr/>
            </p:nvGrpSpPr>
            <p:grpSpPr bwMode="auto">
              <a:xfrm>
                <a:off x="1271" y="1920"/>
                <a:ext cx="441" cy="624"/>
                <a:chOff x="2471" y="2208"/>
                <a:chExt cx="441" cy="624"/>
              </a:xfrm>
            </p:grpSpPr>
            <p:grpSp>
              <p:nvGrpSpPr>
                <p:cNvPr id="12" name="Group 23"/>
                <p:cNvGrpSpPr>
                  <a:grpSpLocks/>
                </p:cNvGrpSpPr>
                <p:nvPr/>
              </p:nvGrpSpPr>
              <p:grpSpPr bwMode="auto">
                <a:xfrm>
                  <a:off x="2497" y="2208"/>
                  <a:ext cx="335" cy="329"/>
                  <a:chOff x="768" y="2736"/>
                  <a:chExt cx="685" cy="528"/>
                </a:xfrm>
              </p:grpSpPr>
              <p:sp>
                <p:nvSpPr>
                  <p:cNvPr id="505880" name="Freeform 24"/>
                  <p:cNvSpPr>
                    <a:spLocks/>
                  </p:cNvSpPr>
                  <p:nvPr/>
                </p:nvSpPr>
                <p:spPr bwMode="auto">
                  <a:xfrm>
                    <a:off x="803" y="2813"/>
                    <a:ext cx="257" cy="257"/>
                  </a:xfrm>
                  <a:custGeom>
                    <a:avLst/>
                    <a:gdLst/>
                    <a:ahLst/>
                    <a:cxnLst>
                      <a:cxn ang="0">
                        <a:pos x="6" y="54"/>
                      </a:cxn>
                      <a:cxn ang="0">
                        <a:pos x="6" y="57"/>
                      </a:cxn>
                      <a:cxn ang="0">
                        <a:pos x="6" y="57"/>
                      </a:cxn>
                      <a:cxn ang="0">
                        <a:pos x="9" y="60"/>
                      </a:cxn>
                      <a:cxn ang="0">
                        <a:pos x="19" y="63"/>
                      </a:cxn>
                      <a:cxn ang="0">
                        <a:pos x="19" y="67"/>
                      </a:cxn>
                      <a:cxn ang="0">
                        <a:pos x="19" y="67"/>
                      </a:cxn>
                      <a:cxn ang="0">
                        <a:pos x="19" y="70"/>
                      </a:cxn>
                      <a:cxn ang="0">
                        <a:pos x="25" y="70"/>
                      </a:cxn>
                      <a:cxn ang="0">
                        <a:pos x="35" y="67"/>
                      </a:cxn>
                      <a:cxn ang="0">
                        <a:pos x="35" y="70"/>
                      </a:cxn>
                      <a:cxn ang="0">
                        <a:pos x="38" y="73"/>
                      </a:cxn>
                      <a:cxn ang="0">
                        <a:pos x="38" y="73"/>
                      </a:cxn>
                      <a:cxn ang="0">
                        <a:pos x="41" y="70"/>
                      </a:cxn>
                      <a:cxn ang="0">
                        <a:pos x="47" y="63"/>
                      </a:cxn>
                      <a:cxn ang="0">
                        <a:pos x="50" y="67"/>
                      </a:cxn>
                      <a:cxn ang="0">
                        <a:pos x="54" y="67"/>
                      </a:cxn>
                      <a:cxn ang="0">
                        <a:pos x="54" y="67"/>
                      </a:cxn>
                      <a:cxn ang="0">
                        <a:pos x="57" y="63"/>
                      </a:cxn>
                      <a:cxn ang="0">
                        <a:pos x="60" y="54"/>
                      </a:cxn>
                      <a:cxn ang="0">
                        <a:pos x="63" y="57"/>
                      </a:cxn>
                      <a:cxn ang="0">
                        <a:pos x="66" y="57"/>
                      </a:cxn>
                      <a:cxn ang="0">
                        <a:pos x="66" y="54"/>
                      </a:cxn>
                      <a:cxn ang="0">
                        <a:pos x="66" y="51"/>
                      </a:cxn>
                      <a:cxn ang="0">
                        <a:pos x="66" y="41"/>
                      </a:cxn>
                      <a:cxn ang="0">
                        <a:pos x="69" y="41"/>
                      </a:cxn>
                      <a:cxn ang="0">
                        <a:pos x="73" y="38"/>
                      </a:cxn>
                      <a:cxn ang="0">
                        <a:pos x="73" y="35"/>
                      </a:cxn>
                      <a:cxn ang="0">
                        <a:pos x="69" y="35"/>
                      </a:cxn>
                      <a:cxn ang="0">
                        <a:pos x="66" y="26"/>
                      </a:cxn>
                      <a:cxn ang="0">
                        <a:pos x="69" y="22"/>
                      </a:cxn>
                      <a:cxn ang="0">
                        <a:pos x="69" y="22"/>
                      </a:cxn>
                      <a:cxn ang="0">
                        <a:pos x="66" y="19"/>
                      </a:cxn>
                      <a:cxn ang="0">
                        <a:pos x="60" y="19"/>
                      </a:cxn>
                      <a:cxn ang="0">
                        <a:pos x="57" y="13"/>
                      </a:cxn>
                      <a:cxn ang="0">
                        <a:pos x="60" y="10"/>
                      </a:cxn>
                      <a:cxn ang="0">
                        <a:pos x="57" y="10"/>
                      </a:cxn>
                      <a:cxn ang="0">
                        <a:pos x="54" y="7"/>
                      </a:cxn>
                      <a:cxn ang="0">
                        <a:pos x="44" y="7"/>
                      </a:cxn>
                      <a:cxn ang="0">
                        <a:pos x="44" y="3"/>
                      </a:cxn>
                      <a:cxn ang="0">
                        <a:pos x="44" y="0"/>
                      </a:cxn>
                      <a:cxn ang="0">
                        <a:pos x="41" y="0"/>
                      </a:cxn>
                      <a:cxn ang="0">
                        <a:pos x="38" y="0"/>
                      </a:cxn>
                      <a:cxn ang="0">
                        <a:pos x="31" y="7"/>
                      </a:cxn>
                      <a:cxn ang="0">
                        <a:pos x="28" y="3"/>
                      </a:cxn>
                      <a:cxn ang="0">
                        <a:pos x="25" y="3"/>
                      </a:cxn>
                      <a:cxn ang="0">
                        <a:pos x="25" y="3"/>
                      </a:cxn>
                      <a:cxn ang="0">
                        <a:pos x="22" y="3"/>
                      </a:cxn>
                      <a:cxn ang="0">
                        <a:pos x="16" y="13"/>
                      </a:cxn>
                      <a:cxn ang="0">
                        <a:pos x="13" y="10"/>
                      </a:cxn>
                      <a:cxn ang="0">
                        <a:pos x="13" y="10"/>
                      </a:cxn>
                      <a:cxn ang="0">
                        <a:pos x="9" y="13"/>
                      </a:cxn>
                      <a:cxn ang="0">
                        <a:pos x="9" y="16"/>
                      </a:cxn>
                      <a:cxn ang="0">
                        <a:pos x="6" y="22"/>
                      </a:cxn>
                      <a:cxn ang="0">
                        <a:pos x="3" y="22"/>
                      </a:cxn>
                      <a:cxn ang="0">
                        <a:pos x="3" y="26"/>
                      </a:cxn>
                      <a:cxn ang="0">
                        <a:pos x="0" y="26"/>
                      </a:cxn>
                      <a:cxn ang="0">
                        <a:pos x="3" y="29"/>
                      </a:cxn>
                      <a:cxn ang="0">
                        <a:pos x="3" y="38"/>
                      </a:cxn>
                      <a:cxn ang="0">
                        <a:pos x="0" y="41"/>
                      </a:cxn>
                      <a:cxn ang="0">
                        <a:pos x="0" y="41"/>
                      </a:cxn>
                      <a:cxn ang="0">
                        <a:pos x="0" y="44"/>
                      </a:cxn>
                      <a:cxn ang="0">
                        <a:pos x="3" y="44"/>
                      </a:cxn>
                    </a:cxnLst>
                    <a:rect l="0" t="0" r="r" b="b"/>
                    <a:pathLst>
                      <a:path w="73" h="73">
                        <a:moveTo>
                          <a:pt x="9" y="51"/>
                        </a:moveTo>
                        <a:lnTo>
                          <a:pt x="9" y="51"/>
                        </a:lnTo>
                        <a:lnTo>
                          <a:pt x="9" y="51"/>
                        </a:lnTo>
                        <a:lnTo>
                          <a:pt x="9" y="54"/>
                        </a:lnTo>
                        <a:lnTo>
                          <a:pt x="9" y="54"/>
                        </a:lnTo>
                        <a:lnTo>
                          <a:pt x="9" y="54"/>
                        </a:lnTo>
                        <a:lnTo>
                          <a:pt x="6" y="54"/>
                        </a:lnTo>
                        <a:lnTo>
                          <a:pt x="6" y="54"/>
                        </a:lnTo>
                        <a:lnTo>
                          <a:pt x="6" y="54"/>
                        </a:lnTo>
                        <a:lnTo>
                          <a:pt x="6" y="54"/>
                        </a:lnTo>
                        <a:lnTo>
                          <a:pt x="6" y="57"/>
                        </a:lnTo>
                        <a:lnTo>
                          <a:pt x="6" y="57"/>
                        </a:lnTo>
                        <a:lnTo>
                          <a:pt x="6" y="57"/>
                        </a:lnTo>
                        <a:lnTo>
                          <a:pt x="6" y="57"/>
                        </a:lnTo>
                        <a:lnTo>
                          <a:pt x="6" y="57"/>
                        </a:lnTo>
                        <a:lnTo>
                          <a:pt x="6" y="57"/>
                        </a:lnTo>
                        <a:lnTo>
                          <a:pt x="6" y="57"/>
                        </a:lnTo>
                        <a:lnTo>
                          <a:pt x="6" y="57"/>
                        </a:lnTo>
                        <a:lnTo>
                          <a:pt x="6" y="57"/>
                        </a:lnTo>
                        <a:lnTo>
                          <a:pt x="6" y="57"/>
                        </a:lnTo>
                        <a:lnTo>
                          <a:pt x="6" y="57"/>
                        </a:lnTo>
                        <a:lnTo>
                          <a:pt x="6" y="57"/>
                        </a:lnTo>
                        <a:lnTo>
                          <a:pt x="6" y="57"/>
                        </a:lnTo>
                        <a:lnTo>
                          <a:pt x="6" y="57"/>
                        </a:lnTo>
                        <a:lnTo>
                          <a:pt x="9" y="60"/>
                        </a:lnTo>
                        <a:lnTo>
                          <a:pt x="9" y="60"/>
                        </a:lnTo>
                        <a:lnTo>
                          <a:pt x="9" y="60"/>
                        </a:lnTo>
                        <a:lnTo>
                          <a:pt x="9" y="60"/>
                        </a:lnTo>
                        <a:lnTo>
                          <a:pt x="9" y="60"/>
                        </a:lnTo>
                        <a:lnTo>
                          <a:pt x="9" y="60"/>
                        </a:lnTo>
                        <a:lnTo>
                          <a:pt x="13" y="60"/>
                        </a:lnTo>
                        <a:lnTo>
                          <a:pt x="13" y="60"/>
                        </a:lnTo>
                        <a:lnTo>
                          <a:pt x="13" y="60"/>
                        </a:lnTo>
                        <a:lnTo>
                          <a:pt x="16" y="57"/>
                        </a:lnTo>
                        <a:lnTo>
                          <a:pt x="19" y="63"/>
                        </a:lnTo>
                        <a:lnTo>
                          <a:pt x="19" y="63"/>
                        </a:lnTo>
                        <a:lnTo>
                          <a:pt x="19" y="63"/>
                        </a:lnTo>
                        <a:lnTo>
                          <a:pt x="19" y="63"/>
                        </a:lnTo>
                        <a:lnTo>
                          <a:pt x="19" y="63"/>
                        </a:lnTo>
                        <a:lnTo>
                          <a:pt x="19" y="63"/>
                        </a:lnTo>
                        <a:lnTo>
                          <a:pt x="19" y="63"/>
                        </a:lnTo>
                        <a:lnTo>
                          <a:pt x="19" y="67"/>
                        </a:lnTo>
                        <a:lnTo>
                          <a:pt x="19" y="67"/>
                        </a:lnTo>
                        <a:lnTo>
                          <a:pt x="19" y="67"/>
                        </a:lnTo>
                        <a:lnTo>
                          <a:pt x="19" y="67"/>
                        </a:lnTo>
                        <a:lnTo>
                          <a:pt x="19" y="67"/>
                        </a:lnTo>
                        <a:lnTo>
                          <a:pt x="19" y="67"/>
                        </a:lnTo>
                        <a:lnTo>
                          <a:pt x="19" y="67"/>
                        </a:lnTo>
                        <a:lnTo>
                          <a:pt x="19" y="67"/>
                        </a:lnTo>
                        <a:lnTo>
                          <a:pt x="19" y="70"/>
                        </a:lnTo>
                        <a:lnTo>
                          <a:pt x="19" y="70"/>
                        </a:lnTo>
                        <a:lnTo>
                          <a:pt x="19" y="70"/>
                        </a:lnTo>
                        <a:lnTo>
                          <a:pt x="19" y="70"/>
                        </a:lnTo>
                        <a:lnTo>
                          <a:pt x="19" y="70"/>
                        </a:lnTo>
                        <a:lnTo>
                          <a:pt x="19" y="70"/>
                        </a:lnTo>
                        <a:lnTo>
                          <a:pt x="19" y="70"/>
                        </a:lnTo>
                        <a:lnTo>
                          <a:pt x="22" y="70"/>
                        </a:lnTo>
                        <a:lnTo>
                          <a:pt x="22" y="70"/>
                        </a:lnTo>
                        <a:lnTo>
                          <a:pt x="22" y="70"/>
                        </a:lnTo>
                        <a:lnTo>
                          <a:pt x="22" y="70"/>
                        </a:lnTo>
                        <a:lnTo>
                          <a:pt x="22" y="70"/>
                        </a:lnTo>
                        <a:lnTo>
                          <a:pt x="25" y="70"/>
                        </a:lnTo>
                        <a:lnTo>
                          <a:pt x="25" y="70"/>
                        </a:lnTo>
                        <a:lnTo>
                          <a:pt x="25" y="70"/>
                        </a:lnTo>
                        <a:lnTo>
                          <a:pt x="25" y="70"/>
                        </a:lnTo>
                        <a:lnTo>
                          <a:pt x="25" y="70"/>
                        </a:lnTo>
                        <a:lnTo>
                          <a:pt x="25" y="70"/>
                        </a:lnTo>
                        <a:lnTo>
                          <a:pt x="28" y="67"/>
                        </a:lnTo>
                        <a:lnTo>
                          <a:pt x="35" y="67"/>
                        </a:lnTo>
                        <a:lnTo>
                          <a:pt x="35" y="67"/>
                        </a:lnTo>
                        <a:lnTo>
                          <a:pt x="35" y="67"/>
                        </a:lnTo>
                        <a:lnTo>
                          <a:pt x="35" y="67"/>
                        </a:lnTo>
                        <a:lnTo>
                          <a:pt x="35" y="67"/>
                        </a:lnTo>
                        <a:lnTo>
                          <a:pt x="35" y="70"/>
                        </a:lnTo>
                        <a:lnTo>
                          <a:pt x="35" y="70"/>
                        </a:lnTo>
                        <a:lnTo>
                          <a:pt x="35" y="70"/>
                        </a:lnTo>
                        <a:lnTo>
                          <a:pt x="35" y="70"/>
                        </a:lnTo>
                        <a:lnTo>
                          <a:pt x="35" y="70"/>
                        </a:lnTo>
                        <a:lnTo>
                          <a:pt x="35" y="70"/>
                        </a:lnTo>
                        <a:lnTo>
                          <a:pt x="35" y="73"/>
                        </a:lnTo>
                        <a:lnTo>
                          <a:pt x="35" y="73"/>
                        </a:lnTo>
                        <a:lnTo>
                          <a:pt x="35" y="73"/>
                        </a:lnTo>
                        <a:lnTo>
                          <a:pt x="38" y="73"/>
                        </a:lnTo>
                        <a:lnTo>
                          <a:pt x="38" y="73"/>
                        </a:lnTo>
                        <a:lnTo>
                          <a:pt x="38" y="73"/>
                        </a:lnTo>
                        <a:lnTo>
                          <a:pt x="38" y="73"/>
                        </a:lnTo>
                        <a:lnTo>
                          <a:pt x="38" y="73"/>
                        </a:lnTo>
                        <a:lnTo>
                          <a:pt x="38" y="73"/>
                        </a:lnTo>
                        <a:lnTo>
                          <a:pt x="38" y="73"/>
                        </a:lnTo>
                        <a:lnTo>
                          <a:pt x="38" y="73"/>
                        </a:lnTo>
                        <a:lnTo>
                          <a:pt x="38" y="73"/>
                        </a:lnTo>
                        <a:lnTo>
                          <a:pt x="38" y="73"/>
                        </a:lnTo>
                        <a:lnTo>
                          <a:pt x="38" y="73"/>
                        </a:lnTo>
                        <a:lnTo>
                          <a:pt x="41" y="73"/>
                        </a:lnTo>
                        <a:lnTo>
                          <a:pt x="41" y="70"/>
                        </a:lnTo>
                        <a:lnTo>
                          <a:pt x="41" y="70"/>
                        </a:lnTo>
                        <a:lnTo>
                          <a:pt x="41" y="70"/>
                        </a:lnTo>
                        <a:lnTo>
                          <a:pt x="41" y="70"/>
                        </a:lnTo>
                        <a:lnTo>
                          <a:pt x="41" y="70"/>
                        </a:lnTo>
                        <a:lnTo>
                          <a:pt x="41" y="70"/>
                        </a:lnTo>
                        <a:lnTo>
                          <a:pt x="41" y="70"/>
                        </a:lnTo>
                        <a:lnTo>
                          <a:pt x="41" y="67"/>
                        </a:lnTo>
                        <a:lnTo>
                          <a:pt x="47" y="63"/>
                        </a:lnTo>
                        <a:lnTo>
                          <a:pt x="47" y="63"/>
                        </a:lnTo>
                        <a:lnTo>
                          <a:pt x="47" y="63"/>
                        </a:lnTo>
                        <a:lnTo>
                          <a:pt x="47" y="63"/>
                        </a:lnTo>
                        <a:lnTo>
                          <a:pt x="47" y="63"/>
                        </a:lnTo>
                        <a:lnTo>
                          <a:pt x="50" y="67"/>
                        </a:lnTo>
                        <a:lnTo>
                          <a:pt x="50" y="67"/>
                        </a:lnTo>
                        <a:lnTo>
                          <a:pt x="50" y="67"/>
                        </a:lnTo>
                        <a:lnTo>
                          <a:pt x="50" y="67"/>
                        </a:lnTo>
                        <a:lnTo>
                          <a:pt x="50" y="67"/>
                        </a:lnTo>
                        <a:lnTo>
                          <a:pt x="50" y="67"/>
                        </a:lnTo>
                        <a:lnTo>
                          <a:pt x="50" y="67"/>
                        </a:lnTo>
                        <a:lnTo>
                          <a:pt x="54" y="67"/>
                        </a:lnTo>
                        <a:lnTo>
                          <a:pt x="54" y="67"/>
                        </a:lnTo>
                        <a:lnTo>
                          <a:pt x="54" y="67"/>
                        </a:lnTo>
                        <a:lnTo>
                          <a:pt x="54" y="67"/>
                        </a:lnTo>
                        <a:lnTo>
                          <a:pt x="54" y="67"/>
                        </a:lnTo>
                        <a:lnTo>
                          <a:pt x="54" y="67"/>
                        </a:lnTo>
                        <a:lnTo>
                          <a:pt x="54" y="67"/>
                        </a:lnTo>
                        <a:lnTo>
                          <a:pt x="54" y="67"/>
                        </a:lnTo>
                        <a:lnTo>
                          <a:pt x="54" y="67"/>
                        </a:lnTo>
                        <a:lnTo>
                          <a:pt x="54" y="67"/>
                        </a:lnTo>
                        <a:lnTo>
                          <a:pt x="54" y="67"/>
                        </a:lnTo>
                        <a:lnTo>
                          <a:pt x="54" y="67"/>
                        </a:lnTo>
                        <a:lnTo>
                          <a:pt x="54" y="67"/>
                        </a:lnTo>
                        <a:lnTo>
                          <a:pt x="57" y="67"/>
                        </a:lnTo>
                        <a:lnTo>
                          <a:pt x="57" y="63"/>
                        </a:lnTo>
                        <a:lnTo>
                          <a:pt x="57" y="63"/>
                        </a:lnTo>
                        <a:lnTo>
                          <a:pt x="57" y="63"/>
                        </a:lnTo>
                        <a:lnTo>
                          <a:pt x="57" y="63"/>
                        </a:lnTo>
                        <a:lnTo>
                          <a:pt x="57" y="63"/>
                        </a:lnTo>
                        <a:lnTo>
                          <a:pt x="57" y="63"/>
                        </a:lnTo>
                        <a:lnTo>
                          <a:pt x="57" y="63"/>
                        </a:lnTo>
                        <a:lnTo>
                          <a:pt x="54" y="60"/>
                        </a:lnTo>
                        <a:lnTo>
                          <a:pt x="60" y="54"/>
                        </a:lnTo>
                        <a:lnTo>
                          <a:pt x="60" y="54"/>
                        </a:lnTo>
                        <a:lnTo>
                          <a:pt x="60" y="54"/>
                        </a:lnTo>
                        <a:lnTo>
                          <a:pt x="60" y="54"/>
                        </a:lnTo>
                        <a:lnTo>
                          <a:pt x="60" y="54"/>
                        </a:lnTo>
                        <a:lnTo>
                          <a:pt x="60" y="57"/>
                        </a:lnTo>
                        <a:lnTo>
                          <a:pt x="63" y="57"/>
                        </a:lnTo>
                        <a:lnTo>
                          <a:pt x="63" y="57"/>
                        </a:lnTo>
                        <a:lnTo>
                          <a:pt x="63" y="57"/>
                        </a:lnTo>
                        <a:lnTo>
                          <a:pt x="63" y="57"/>
                        </a:lnTo>
                        <a:lnTo>
                          <a:pt x="63" y="57"/>
                        </a:lnTo>
                        <a:lnTo>
                          <a:pt x="63" y="57"/>
                        </a:lnTo>
                        <a:lnTo>
                          <a:pt x="66" y="57"/>
                        </a:lnTo>
                        <a:lnTo>
                          <a:pt x="66" y="57"/>
                        </a:lnTo>
                        <a:lnTo>
                          <a:pt x="66" y="57"/>
                        </a:lnTo>
                        <a:lnTo>
                          <a:pt x="66" y="57"/>
                        </a:lnTo>
                        <a:lnTo>
                          <a:pt x="66" y="57"/>
                        </a:lnTo>
                        <a:lnTo>
                          <a:pt x="66" y="57"/>
                        </a:lnTo>
                        <a:lnTo>
                          <a:pt x="66" y="57"/>
                        </a:lnTo>
                        <a:lnTo>
                          <a:pt x="66" y="54"/>
                        </a:lnTo>
                        <a:lnTo>
                          <a:pt x="66" y="54"/>
                        </a:lnTo>
                        <a:lnTo>
                          <a:pt x="66" y="54"/>
                        </a:lnTo>
                        <a:lnTo>
                          <a:pt x="66" y="54"/>
                        </a:lnTo>
                        <a:lnTo>
                          <a:pt x="66" y="54"/>
                        </a:lnTo>
                        <a:lnTo>
                          <a:pt x="66" y="54"/>
                        </a:lnTo>
                        <a:lnTo>
                          <a:pt x="66" y="54"/>
                        </a:lnTo>
                        <a:lnTo>
                          <a:pt x="66" y="51"/>
                        </a:lnTo>
                        <a:lnTo>
                          <a:pt x="66" y="51"/>
                        </a:lnTo>
                        <a:lnTo>
                          <a:pt x="66" y="51"/>
                        </a:lnTo>
                        <a:lnTo>
                          <a:pt x="66" y="51"/>
                        </a:lnTo>
                        <a:lnTo>
                          <a:pt x="66" y="51"/>
                        </a:lnTo>
                        <a:lnTo>
                          <a:pt x="66" y="51"/>
                        </a:lnTo>
                        <a:lnTo>
                          <a:pt x="66" y="51"/>
                        </a:lnTo>
                        <a:lnTo>
                          <a:pt x="63" y="48"/>
                        </a:lnTo>
                        <a:lnTo>
                          <a:pt x="66" y="41"/>
                        </a:lnTo>
                        <a:lnTo>
                          <a:pt x="66" y="41"/>
                        </a:lnTo>
                        <a:lnTo>
                          <a:pt x="66" y="41"/>
                        </a:lnTo>
                        <a:lnTo>
                          <a:pt x="66" y="41"/>
                        </a:lnTo>
                        <a:lnTo>
                          <a:pt x="66" y="41"/>
                        </a:lnTo>
                        <a:lnTo>
                          <a:pt x="66" y="41"/>
                        </a:lnTo>
                        <a:lnTo>
                          <a:pt x="69" y="41"/>
                        </a:lnTo>
                        <a:lnTo>
                          <a:pt x="69" y="41"/>
                        </a:lnTo>
                        <a:lnTo>
                          <a:pt x="69" y="41"/>
                        </a:lnTo>
                        <a:lnTo>
                          <a:pt x="69" y="41"/>
                        </a:lnTo>
                        <a:lnTo>
                          <a:pt x="69" y="41"/>
                        </a:lnTo>
                        <a:lnTo>
                          <a:pt x="69" y="41"/>
                        </a:lnTo>
                        <a:lnTo>
                          <a:pt x="69" y="41"/>
                        </a:lnTo>
                        <a:lnTo>
                          <a:pt x="69" y="41"/>
                        </a:lnTo>
                        <a:lnTo>
                          <a:pt x="69" y="41"/>
                        </a:lnTo>
                        <a:lnTo>
                          <a:pt x="69" y="38"/>
                        </a:lnTo>
                        <a:lnTo>
                          <a:pt x="73" y="38"/>
                        </a:lnTo>
                        <a:lnTo>
                          <a:pt x="73" y="38"/>
                        </a:lnTo>
                        <a:lnTo>
                          <a:pt x="73" y="38"/>
                        </a:lnTo>
                        <a:lnTo>
                          <a:pt x="73" y="38"/>
                        </a:lnTo>
                        <a:lnTo>
                          <a:pt x="73" y="38"/>
                        </a:lnTo>
                        <a:lnTo>
                          <a:pt x="73" y="38"/>
                        </a:lnTo>
                        <a:lnTo>
                          <a:pt x="73" y="38"/>
                        </a:lnTo>
                        <a:lnTo>
                          <a:pt x="73" y="38"/>
                        </a:lnTo>
                        <a:lnTo>
                          <a:pt x="73" y="38"/>
                        </a:lnTo>
                        <a:lnTo>
                          <a:pt x="73" y="35"/>
                        </a:lnTo>
                        <a:lnTo>
                          <a:pt x="69" y="35"/>
                        </a:lnTo>
                        <a:lnTo>
                          <a:pt x="69" y="35"/>
                        </a:lnTo>
                        <a:lnTo>
                          <a:pt x="69" y="35"/>
                        </a:lnTo>
                        <a:lnTo>
                          <a:pt x="69" y="35"/>
                        </a:lnTo>
                        <a:lnTo>
                          <a:pt x="69" y="35"/>
                        </a:lnTo>
                        <a:lnTo>
                          <a:pt x="69" y="35"/>
                        </a:lnTo>
                        <a:lnTo>
                          <a:pt x="69" y="35"/>
                        </a:lnTo>
                        <a:lnTo>
                          <a:pt x="66" y="35"/>
                        </a:lnTo>
                        <a:lnTo>
                          <a:pt x="63" y="29"/>
                        </a:lnTo>
                        <a:lnTo>
                          <a:pt x="63" y="29"/>
                        </a:lnTo>
                        <a:lnTo>
                          <a:pt x="63" y="29"/>
                        </a:lnTo>
                        <a:lnTo>
                          <a:pt x="66" y="26"/>
                        </a:lnTo>
                        <a:lnTo>
                          <a:pt x="66" y="26"/>
                        </a:lnTo>
                        <a:lnTo>
                          <a:pt x="66" y="26"/>
                        </a:lnTo>
                        <a:lnTo>
                          <a:pt x="66" y="26"/>
                        </a:lnTo>
                        <a:lnTo>
                          <a:pt x="66" y="26"/>
                        </a:lnTo>
                        <a:lnTo>
                          <a:pt x="66" y="26"/>
                        </a:lnTo>
                        <a:lnTo>
                          <a:pt x="69" y="26"/>
                        </a:lnTo>
                        <a:lnTo>
                          <a:pt x="69" y="26"/>
                        </a:lnTo>
                        <a:lnTo>
                          <a:pt x="69" y="22"/>
                        </a:lnTo>
                        <a:lnTo>
                          <a:pt x="69" y="22"/>
                        </a:lnTo>
                        <a:lnTo>
                          <a:pt x="69" y="22"/>
                        </a:lnTo>
                        <a:lnTo>
                          <a:pt x="69" y="22"/>
                        </a:lnTo>
                        <a:lnTo>
                          <a:pt x="69" y="22"/>
                        </a:lnTo>
                        <a:lnTo>
                          <a:pt x="69" y="22"/>
                        </a:lnTo>
                        <a:lnTo>
                          <a:pt x="69" y="22"/>
                        </a:lnTo>
                        <a:lnTo>
                          <a:pt x="69" y="22"/>
                        </a:lnTo>
                        <a:lnTo>
                          <a:pt x="69" y="22"/>
                        </a:lnTo>
                        <a:lnTo>
                          <a:pt x="69" y="22"/>
                        </a:lnTo>
                        <a:lnTo>
                          <a:pt x="69" y="22"/>
                        </a:lnTo>
                        <a:lnTo>
                          <a:pt x="69" y="22"/>
                        </a:lnTo>
                        <a:lnTo>
                          <a:pt x="66" y="22"/>
                        </a:lnTo>
                        <a:lnTo>
                          <a:pt x="66" y="19"/>
                        </a:lnTo>
                        <a:lnTo>
                          <a:pt x="66" y="19"/>
                        </a:lnTo>
                        <a:lnTo>
                          <a:pt x="66" y="19"/>
                        </a:lnTo>
                        <a:lnTo>
                          <a:pt x="66" y="19"/>
                        </a:lnTo>
                        <a:lnTo>
                          <a:pt x="66" y="19"/>
                        </a:lnTo>
                        <a:lnTo>
                          <a:pt x="66" y="19"/>
                        </a:lnTo>
                        <a:lnTo>
                          <a:pt x="66" y="19"/>
                        </a:lnTo>
                        <a:lnTo>
                          <a:pt x="66" y="19"/>
                        </a:lnTo>
                        <a:lnTo>
                          <a:pt x="66" y="19"/>
                        </a:lnTo>
                        <a:lnTo>
                          <a:pt x="60" y="19"/>
                        </a:lnTo>
                        <a:lnTo>
                          <a:pt x="57" y="16"/>
                        </a:lnTo>
                        <a:lnTo>
                          <a:pt x="57" y="16"/>
                        </a:lnTo>
                        <a:lnTo>
                          <a:pt x="57" y="16"/>
                        </a:lnTo>
                        <a:lnTo>
                          <a:pt x="57" y="13"/>
                        </a:lnTo>
                        <a:lnTo>
                          <a:pt x="57" y="13"/>
                        </a:lnTo>
                        <a:lnTo>
                          <a:pt x="57" y="13"/>
                        </a:lnTo>
                        <a:lnTo>
                          <a:pt x="57" y="13"/>
                        </a:lnTo>
                        <a:lnTo>
                          <a:pt x="60" y="13"/>
                        </a:lnTo>
                        <a:lnTo>
                          <a:pt x="60" y="13"/>
                        </a:lnTo>
                        <a:lnTo>
                          <a:pt x="60" y="10"/>
                        </a:lnTo>
                        <a:lnTo>
                          <a:pt x="60" y="10"/>
                        </a:lnTo>
                        <a:lnTo>
                          <a:pt x="60" y="10"/>
                        </a:lnTo>
                        <a:lnTo>
                          <a:pt x="60" y="10"/>
                        </a:lnTo>
                        <a:lnTo>
                          <a:pt x="60" y="10"/>
                        </a:lnTo>
                        <a:lnTo>
                          <a:pt x="60" y="10"/>
                        </a:lnTo>
                        <a:lnTo>
                          <a:pt x="60" y="10"/>
                        </a:lnTo>
                        <a:lnTo>
                          <a:pt x="60" y="10"/>
                        </a:lnTo>
                        <a:lnTo>
                          <a:pt x="60" y="10"/>
                        </a:lnTo>
                        <a:lnTo>
                          <a:pt x="57" y="10"/>
                        </a:lnTo>
                        <a:lnTo>
                          <a:pt x="57" y="10"/>
                        </a:lnTo>
                        <a:lnTo>
                          <a:pt x="57" y="10"/>
                        </a:lnTo>
                        <a:lnTo>
                          <a:pt x="57" y="10"/>
                        </a:lnTo>
                        <a:lnTo>
                          <a:pt x="57" y="10"/>
                        </a:lnTo>
                        <a:lnTo>
                          <a:pt x="57" y="7"/>
                        </a:lnTo>
                        <a:lnTo>
                          <a:pt x="57" y="7"/>
                        </a:lnTo>
                        <a:lnTo>
                          <a:pt x="57" y="7"/>
                        </a:lnTo>
                        <a:lnTo>
                          <a:pt x="54" y="7"/>
                        </a:lnTo>
                        <a:lnTo>
                          <a:pt x="54" y="7"/>
                        </a:lnTo>
                        <a:lnTo>
                          <a:pt x="54" y="7"/>
                        </a:lnTo>
                        <a:lnTo>
                          <a:pt x="54" y="7"/>
                        </a:lnTo>
                        <a:lnTo>
                          <a:pt x="54" y="7"/>
                        </a:lnTo>
                        <a:lnTo>
                          <a:pt x="54" y="7"/>
                        </a:lnTo>
                        <a:lnTo>
                          <a:pt x="54" y="7"/>
                        </a:lnTo>
                        <a:lnTo>
                          <a:pt x="50" y="10"/>
                        </a:lnTo>
                        <a:lnTo>
                          <a:pt x="44" y="7"/>
                        </a:lnTo>
                        <a:lnTo>
                          <a:pt x="44" y="7"/>
                        </a:lnTo>
                        <a:lnTo>
                          <a:pt x="44" y="7"/>
                        </a:lnTo>
                        <a:lnTo>
                          <a:pt x="44" y="7"/>
                        </a:lnTo>
                        <a:lnTo>
                          <a:pt x="44" y="7"/>
                        </a:lnTo>
                        <a:lnTo>
                          <a:pt x="44" y="7"/>
                        </a:lnTo>
                        <a:lnTo>
                          <a:pt x="44" y="3"/>
                        </a:lnTo>
                        <a:lnTo>
                          <a:pt x="44" y="3"/>
                        </a:lnTo>
                        <a:lnTo>
                          <a:pt x="44" y="3"/>
                        </a:lnTo>
                        <a:lnTo>
                          <a:pt x="44" y="3"/>
                        </a:lnTo>
                        <a:lnTo>
                          <a:pt x="44" y="3"/>
                        </a:lnTo>
                        <a:lnTo>
                          <a:pt x="44" y="3"/>
                        </a:lnTo>
                        <a:lnTo>
                          <a:pt x="44" y="3"/>
                        </a:lnTo>
                        <a:lnTo>
                          <a:pt x="44" y="0"/>
                        </a:lnTo>
                        <a:lnTo>
                          <a:pt x="44" y="0"/>
                        </a:lnTo>
                        <a:lnTo>
                          <a:pt x="44" y="0"/>
                        </a:lnTo>
                        <a:lnTo>
                          <a:pt x="44" y="0"/>
                        </a:lnTo>
                        <a:lnTo>
                          <a:pt x="44" y="0"/>
                        </a:lnTo>
                        <a:lnTo>
                          <a:pt x="44" y="0"/>
                        </a:lnTo>
                        <a:lnTo>
                          <a:pt x="44" y="0"/>
                        </a:lnTo>
                        <a:lnTo>
                          <a:pt x="44" y="0"/>
                        </a:lnTo>
                        <a:lnTo>
                          <a:pt x="41" y="0"/>
                        </a:lnTo>
                        <a:lnTo>
                          <a:pt x="41" y="0"/>
                        </a:lnTo>
                        <a:lnTo>
                          <a:pt x="41" y="0"/>
                        </a:lnTo>
                        <a:lnTo>
                          <a:pt x="41" y="0"/>
                        </a:lnTo>
                        <a:lnTo>
                          <a:pt x="41" y="0"/>
                        </a:lnTo>
                        <a:lnTo>
                          <a:pt x="38" y="0"/>
                        </a:lnTo>
                        <a:lnTo>
                          <a:pt x="38" y="0"/>
                        </a:lnTo>
                        <a:lnTo>
                          <a:pt x="38" y="0"/>
                        </a:lnTo>
                        <a:lnTo>
                          <a:pt x="38" y="3"/>
                        </a:lnTo>
                        <a:lnTo>
                          <a:pt x="38" y="3"/>
                        </a:lnTo>
                        <a:lnTo>
                          <a:pt x="38" y="3"/>
                        </a:lnTo>
                        <a:lnTo>
                          <a:pt x="38" y="3"/>
                        </a:lnTo>
                        <a:lnTo>
                          <a:pt x="38" y="7"/>
                        </a:lnTo>
                        <a:lnTo>
                          <a:pt x="31" y="7"/>
                        </a:lnTo>
                        <a:lnTo>
                          <a:pt x="31" y="7"/>
                        </a:lnTo>
                        <a:lnTo>
                          <a:pt x="28" y="7"/>
                        </a:lnTo>
                        <a:lnTo>
                          <a:pt x="28" y="7"/>
                        </a:lnTo>
                        <a:lnTo>
                          <a:pt x="28" y="7"/>
                        </a:lnTo>
                        <a:lnTo>
                          <a:pt x="28" y="3"/>
                        </a:lnTo>
                        <a:lnTo>
                          <a:pt x="28" y="3"/>
                        </a:lnTo>
                        <a:lnTo>
                          <a:pt x="28" y="3"/>
                        </a:lnTo>
                        <a:lnTo>
                          <a:pt x="28" y="3"/>
                        </a:lnTo>
                        <a:lnTo>
                          <a:pt x="28" y="3"/>
                        </a:lnTo>
                        <a:lnTo>
                          <a:pt x="28" y="3"/>
                        </a:lnTo>
                        <a:lnTo>
                          <a:pt x="28" y="3"/>
                        </a:lnTo>
                        <a:lnTo>
                          <a:pt x="25" y="3"/>
                        </a:lnTo>
                        <a:lnTo>
                          <a:pt x="25" y="3"/>
                        </a:lnTo>
                        <a:lnTo>
                          <a:pt x="25" y="3"/>
                        </a:lnTo>
                        <a:lnTo>
                          <a:pt x="25" y="3"/>
                        </a:lnTo>
                        <a:lnTo>
                          <a:pt x="25" y="3"/>
                        </a:lnTo>
                        <a:lnTo>
                          <a:pt x="25" y="3"/>
                        </a:lnTo>
                        <a:lnTo>
                          <a:pt x="25" y="3"/>
                        </a:lnTo>
                        <a:lnTo>
                          <a:pt x="25" y="3"/>
                        </a:lnTo>
                        <a:lnTo>
                          <a:pt x="25" y="3"/>
                        </a:lnTo>
                        <a:lnTo>
                          <a:pt x="25" y="3"/>
                        </a:lnTo>
                        <a:lnTo>
                          <a:pt x="25" y="3"/>
                        </a:lnTo>
                        <a:lnTo>
                          <a:pt x="25" y="3"/>
                        </a:lnTo>
                        <a:lnTo>
                          <a:pt x="22" y="3"/>
                        </a:lnTo>
                        <a:lnTo>
                          <a:pt x="22" y="3"/>
                        </a:lnTo>
                        <a:lnTo>
                          <a:pt x="22" y="3"/>
                        </a:lnTo>
                        <a:lnTo>
                          <a:pt x="22" y="3"/>
                        </a:lnTo>
                        <a:lnTo>
                          <a:pt x="22" y="3"/>
                        </a:lnTo>
                        <a:lnTo>
                          <a:pt x="22" y="3"/>
                        </a:lnTo>
                        <a:lnTo>
                          <a:pt x="22" y="7"/>
                        </a:lnTo>
                        <a:lnTo>
                          <a:pt x="22" y="7"/>
                        </a:lnTo>
                        <a:lnTo>
                          <a:pt x="22" y="7"/>
                        </a:lnTo>
                        <a:lnTo>
                          <a:pt x="22" y="10"/>
                        </a:lnTo>
                        <a:lnTo>
                          <a:pt x="16" y="13"/>
                        </a:lnTo>
                        <a:lnTo>
                          <a:pt x="16" y="13"/>
                        </a:lnTo>
                        <a:lnTo>
                          <a:pt x="16" y="13"/>
                        </a:lnTo>
                        <a:lnTo>
                          <a:pt x="16" y="13"/>
                        </a:lnTo>
                        <a:lnTo>
                          <a:pt x="16" y="13"/>
                        </a:lnTo>
                        <a:lnTo>
                          <a:pt x="16" y="10"/>
                        </a:lnTo>
                        <a:lnTo>
                          <a:pt x="16" y="10"/>
                        </a:lnTo>
                        <a:lnTo>
                          <a:pt x="13" y="10"/>
                        </a:lnTo>
                        <a:lnTo>
                          <a:pt x="13" y="10"/>
                        </a:lnTo>
                        <a:lnTo>
                          <a:pt x="13" y="10"/>
                        </a:lnTo>
                        <a:lnTo>
                          <a:pt x="13" y="10"/>
                        </a:lnTo>
                        <a:lnTo>
                          <a:pt x="13" y="10"/>
                        </a:lnTo>
                        <a:lnTo>
                          <a:pt x="13" y="10"/>
                        </a:lnTo>
                        <a:lnTo>
                          <a:pt x="13" y="10"/>
                        </a:lnTo>
                        <a:lnTo>
                          <a:pt x="13" y="10"/>
                        </a:lnTo>
                        <a:lnTo>
                          <a:pt x="13" y="10"/>
                        </a:lnTo>
                        <a:lnTo>
                          <a:pt x="13" y="10"/>
                        </a:lnTo>
                        <a:lnTo>
                          <a:pt x="13" y="10"/>
                        </a:lnTo>
                        <a:lnTo>
                          <a:pt x="9" y="10"/>
                        </a:lnTo>
                        <a:lnTo>
                          <a:pt x="9" y="10"/>
                        </a:lnTo>
                        <a:lnTo>
                          <a:pt x="9" y="10"/>
                        </a:lnTo>
                        <a:lnTo>
                          <a:pt x="9" y="10"/>
                        </a:lnTo>
                        <a:lnTo>
                          <a:pt x="9" y="10"/>
                        </a:lnTo>
                        <a:lnTo>
                          <a:pt x="9" y="13"/>
                        </a:lnTo>
                        <a:lnTo>
                          <a:pt x="9" y="13"/>
                        </a:lnTo>
                        <a:lnTo>
                          <a:pt x="9" y="13"/>
                        </a:lnTo>
                        <a:lnTo>
                          <a:pt x="9" y="13"/>
                        </a:lnTo>
                        <a:lnTo>
                          <a:pt x="9" y="13"/>
                        </a:lnTo>
                        <a:lnTo>
                          <a:pt x="9" y="13"/>
                        </a:lnTo>
                        <a:lnTo>
                          <a:pt x="9" y="16"/>
                        </a:lnTo>
                        <a:lnTo>
                          <a:pt x="9" y="16"/>
                        </a:lnTo>
                        <a:lnTo>
                          <a:pt x="9" y="16"/>
                        </a:lnTo>
                        <a:lnTo>
                          <a:pt x="9" y="16"/>
                        </a:lnTo>
                        <a:lnTo>
                          <a:pt x="13" y="19"/>
                        </a:lnTo>
                        <a:lnTo>
                          <a:pt x="9" y="22"/>
                        </a:lnTo>
                        <a:lnTo>
                          <a:pt x="9" y="22"/>
                        </a:lnTo>
                        <a:lnTo>
                          <a:pt x="6" y="22"/>
                        </a:lnTo>
                        <a:lnTo>
                          <a:pt x="6" y="22"/>
                        </a:lnTo>
                        <a:lnTo>
                          <a:pt x="6" y="22"/>
                        </a:lnTo>
                        <a:lnTo>
                          <a:pt x="6" y="22"/>
                        </a:lnTo>
                        <a:lnTo>
                          <a:pt x="6" y="22"/>
                        </a:lnTo>
                        <a:lnTo>
                          <a:pt x="3" y="22"/>
                        </a:lnTo>
                        <a:lnTo>
                          <a:pt x="3" y="22"/>
                        </a:lnTo>
                        <a:lnTo>
                          <a:pt x="3" y="22"/>
                        </a:lnTo>
                        <a:lnTo>
                          <a:pt x="3" y="22"/>
                        </a:lnTo>
                        <a:lnTo>
                          <a:pt x="3" y="22"/>
                        </a:lnTo>
                        <a:lnTo>
                          <a:pt x="3" y="22"/>
                        </a:lnTo>
                        <a:lnTo>
                          <a:pt x="3" y="26"/>
                        </a:lnTo>
                        <a:lnTo>
                          <a:pt x="3" y="26"/>
                        </a:lnTo>
                        <a:lnTo>
                          <a:pt x="3" y="26"/>
                        </a:lnTo>
                        <a:lnTo>
                          <a:pt x="3" y="26"/>
                        </a:lnTo>
                        <a:lnTo>
                          <a:pt x="3" y="26"/>
                        </a:lnTo>
                        <a:lnTo>
                          <a:pt x="3" y="26"/>
                        </a:lnTo>
                        <a:lnTo>
                          <a:pt x="3" y="26"/>
                        </a:lnTo>
                        <a:lnTo>
                          <a:pt x="3" y="26"/>
                        </a:lnTo>
                        <a:lnTo>
                          <a:pt x="0" y="26"/>
                        </a:lnTo>
                        <a:lnTo>
                          <a:pt x="0" y="26"/>
                        </a:lnTo>
                        <a:lnTo>
                          <a:pt x="0" y="26"/>
                        </a:lnTo>
                        <a:lnTo>
                          <a:pt x="0" y="26"/>
                        </a:lnTo>
                        <a:lnTo>
                          <a:pt x="0" y="29"/>
                        </a:lnTo>
                        <a:lnTo>
                          <a:pt x="0" y="29"/>
                        </a:lnTo>
                        <a:lnTo>
                          <a:pt x="0" y="29"/>
                        </a:lnTo>
                        <a:lnTo>
                          <a:pt x="0" y="29"/>
                        </a:lnTo>
                        <a:lnTo>
                          <a:pt x="3" y="29"/>
                        </a:lnTo>
                        <a:lnTo>
                          <a:pt x="3" y="29"/>
                        </a:lnTo>
                        <a:lnTo>
                          <a:pt x="3" y="29"/>
                        </a:lnTo>
                        <a:lnTo>
                          <a:pt x="3" y="29"/>
                        </a:lnTo>
                        <a:lnTo>
                          <a:pt x="6" y="32"/>
                        </a:lnTo>
                        <a:lnTo>
                          <a:pt x="6" y="38"/>
                        </a:lnTo>
                        <a:lnTo>
                          <a:pt x="6" y="38"/>
                        </a:lnTo>
                        <a:lnTo>
                          <a:pt x="6" y="38"/>
                        </a:lnTo>
                        <a:lnTo>
                          <a:pt x="3" y="38"/>
                        </a:lnTo>
                        <a:lnTo>
                          <a:pt x="3" y="38"/>
                        </a:lnTo>
                        <a:lnTo>
                          <a:pt x="3" y="38"/>
                        </a:lnTo>
                        <a:lnTo>
                          <a:pt x="3" y="38"/>
                        </a:lnTo>
                        <a:lnTo>
                          <a:pt x="3" y="38"/>
                        </a:lnTo>
                        <a:lnTo>
                          <a:pt x="0" y="38"/>
                        </a:lnTo>
                        <a:lnTo>
                          <a:pt x="0" y="38"/>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4"/>
                        </a:lnTo>
                        <a:lnTo>
                          <a:pt x="0" y="44"/>
                        </a:lnTo>
                        <a:lnTo>
                          <a:pt x="0" y="44"/>
                        </a:lnTo>
                        <a:lnTo>
                          <a:pt x="0" y="44"/>
                        </a:lnTo>
                        <a:lnTo>
                          <a:pt x="3" y="44"/>
                        </a:lnTo>
                        <a:lnTo>
                          <a:pt x="3" y="44"/>
                        </a:lnTo>
                        <a:lnTo>
                          <a:pt x="3" y="44"/>
                        </a:lnTo>
                        <a:lnTo>
                          <a:pt x="3" y="44"/>
                        </a:lnTo>
                        <a:lnTo>
                          <a:pt x="3" y="44"/>
                        </a:lnTo>
                        <a:lnTo>
                          <a:pt x="3" y="44"/>
                        </a:lnTo>
                        <a:lnTo>
                          <a:pt x="6" y="44"/>
                        </a:lnTo>
                        <a:lnTo>
                          <a:pt x="9" y="51"/>
                        </a:lnTo>
                        <a:close/>
                      </a:path>
                    </a:pathLst>
                  </a:custGeom>
                  <a:solidFill>
                    <a:schemeClr val="tx2"/>
                  </a:solidFill>
                  <a:ln w="3175" cmpd="sng">
                    <a:solidFill>
                      <a:srgbClr val="000000"/>
                    </a:solidFill>
                    <a:round/>
                    <a:headEnd/>
                    <a:tailEnd/>
                  </a:ln>
                  <a:effectLst>
                    <a:outerShdw dist="28398" dir="3806097" algn="ctr" rotWithShape="0">
                      <a:srgbClr val="000000"/>
                    </a:outerShdw>
                  </a:effectLst>
                </p:spPr>
                <p:txBody>
                  <a:bodyPr/>
                  <a:lstStyle/>
                  <a:p>
                    <a:endParaRPr lang="en-US"/>
                  </a:p>
                </p:txBody>
              </p:sp>
              <p:sp>
                <p:nvSpPr>
                  <p:cNvPr id="505881" name="Freeform 25"/>
                  <p:cNvSpPr>
                    <a:spLocks/>
                  </p:cNvSpPr>
                  <p:nvPr/>
                </p:nvSpPr>
                <p:spPr bwMode="auto">
                  <a:xfrm>
                    <a:off x="986" y="2736"/>
                    <a:ext cx="467" cy="457"/>
                  </a:xfrm>
                  <a:custGeom>
                    <a:avLst/>
                    <a:gdLst/>
                    <a:ahLst/>
                    <a:cxnLst>
                      <a:cxn ang="0">
                        <a:pos x="101" y="120"/>
                      </a:cxn>
                      <a:cxn ang="0">
                        <a:pos x="98" y="120"/>
                      </a:cxn>
                      <a:cxn ang="0">
                        <a:pos x="92" y="126"/>
                      </a:cxn>
                      <a:cxn ang="0">
                        <a:pos x="85" y="126"/>
                      </a:cxn>
                      <a:cxn ang="0">
                        <a:pos x="82" y="123"/>
                      </a:cxn>
                      <a:cxn ang="0">
                        <a:pos x="73" y="130"/>
                      </a:cxn>
                      <a:cxn ang="0">
                        <a:pos x="66" y="130"/>
                      </a:cxn>
                      <a:cxn ang="0">
                        <a:pos x="57" y="130"/>
                      </a:cxn>
                      <a:cxn ang="0">
                        <a:pos x="54" y="130"/>
                      </a:cxn>
                      <a:cxn ang="0">
                        <a:pos x="51" y="126"/>
                      </a:cxn>
                      <a:cxn ang="0">
                        <a:pos x="41" y="123"/>
                      </a:cxn>
                      <a:cxn ang="0">
                        <a:pos x="35" y="123"/>
                      </a:cxn>
                      <a:cxn ang="0">
                        <a:pos x="38" y="117"/>
                      </a:cxn>
                      <a:cxn ang="0">
                        <a:pos x="22" y="114"/>
                      </a:cxn>
                      <a:cxn ang="0">
                        <a:pos x="22" y="111"/>
                      </a:cxn>
                      <a:cxn ang="0">
                        <a:pos x="16" y="104"/>
                      </a:cxn>
                      <a:cxn ang="0">
                        <a:pos x="10" y="101"/>
                      </a:cxn>
                      <a:cxn ang="0">
                        <a:pos x="13" y="95"/>
                      </a:cxn>
                      <a:cxn ang="0">
                        <a:pos x="6" y="88"/>
                      </a:cxn>
                      <a:cxn ang="0">
                        <a:pos x="3" y="82"/>
                      </a:cxn>
                      <a:cxn ang="0">
                        <a:pos x="6" y="73"/>
                      </a:cxn>
                      <a:cxn ang="0">
                        <a:pos x="0" y="66"/>
                      </a:cxn>
                      <a:cxn ang="0">
                        <a:pos x="3" y="66"/>
                      </a:cxn>
                      <a:cxn ang="0">
                        <a:pos x="3" y="57"/>
                      </a:cxn>
                      <a:cxn ang="0">
                        <a:pos x="3" y="50"/>
                      </a:cxn>
                      <a:cxn ang="0">
                        <a:pos x="10" y="50"/>
                      </a:cxn>
                      <a:cxn ang="0">
                        <a:pos x="6" y="35"/>
                      </a:cxn>
                      <a:cxn ang="0">
                        <a:pos x="10" y="35"/>
                      </a:cxn>
                      <a:cxn ang="0">
                        <a:pos x="16" y="25"/>
                      </a:cxn>
                      <a:cxn ang="0">
                        <a:pos x="19" y="19"/>
                      </a:cxn>
                      <a:cxn ang="0">
                        <a:pos x="22" y="22"/>
                      </a:cxn>
                      <a:cxn ang="0">
                        <a:pos x="28" y="13"/>
                      </a:cxn>
                      <a:cxn ang="0">
                        <a:pos x="32" y="9"/>
                      </a:cxn>
                      <a:cxn ang="0">
                        <a:pos x="38" y="13"/>
                      </a:cxn>
                      <a:cxn ang="0">
                        <a:pos x="47" y="3"/>
                      </a:cxn>
                      <a:cxn ang="0">
                        <a:pos x="51" y="3"/>
                      </a:cxn>
                      <a:cxn ang="0">
                        <a:pos x="60" y="0"/>
                      </a:cxn>
                      <a:cxn ang="0">
                        <a:pos x="63" y="0"/>
                      </a:cxn>
                      <a:cxn ang="0">
                        <a:pos x="66" y="6"/>
                      </a:cxn>
                      <a:cxn ang="0">
                        <a:pos x="79" y="0"/>
                      </a:cxn>
                      <a:cxn ang="0">
                        <a:pos x="82" y="3"/>
                      </a:cxn>
                      <a:cxn ang="0">
                        <a:pos x="92" y="6"/>
                      </a:cxn>
                      <a:cxn ang="0">
                        <a:pos x="98" y="6"/>
                      </a:cxn>
                      <a:cxn ang="0">
                        <a:pos x="98" y="13"/>
                      </a:cxn>
                      <a:cxn ang="0">
                        <a:pos x="107" y="16"/>
                      </a:cxn>
                      <a:cxn ang="0">
                        <a:pos x="111" y="16"/>
                      </a:cxn>
                      <a:cxn ang="0">
                        <a:pos x="111" y="22"/>
                      </a:cxn>
                      <a:cxn ang="0">
                        <a:pos x="123" y="28"/>
                      </a:cxn>
                      <a:cxn ang="0">
                        <a:pos x="123" y="32"/>
                      </a:cxn>
                      <a:cxn ang="0">
                        <a:pos x="126" y="41"/>
                      </a:cxn>
                      <a:cxn ang="0">
                        <a:pos x="130" y="47"/>
                      </a:cxn>
                      <a:cxn ang="0">
                        <a:pos x="126" y="50"/>
                      </a:cxn>
                      <a:cxn ang="0">
                        <a:pos x="133" y="60"/>
                      </a:cxn>
                      <a:cxn ang="0">
                        <a:pos x="133" y="63"/>
                      </a:cxn>
                      <a:cxn ang="0">
                        <a:pos x="126" y="73"/>
                      </a:cxn>
                      <a:cxn ang="0">
                        <a:pos x="130" y="79"/>
                      </a:cxn>
                      <a:cxn ang="0">
                        <a:pos x="126" y="82"/>
                      </a:cxn>
                      <a:cxn ang="0">
                        <a:pos x="126" y="92"/>
                      </a:cxn>
                      <a:cxn ang="0">
                        <a:pos x="123" y="95"/>
                      </a:cxn>
                      <a:cxn ang="0">
                        <a:pos x="117" y="95"/>
                      </a:cxn>
                      <a:cxn ang="0">
                        <a:pos x="117" y="107"/>
                      </a:cxn>
                      <a:cxn ang="0">
                        <a:pos x="114" y="111"/>
                      </a:cxn>
                    </a:cxnLst>
                    <a:rect l="0" t="0" r="r" b="b"/>
                    <a:pathLst>
                      <a:path w="133" h="130">
                        <a:moveTo>
                          <a:pt x="104" y="114"/>
                        </a:moveTo>
                        <a:lnTo>
                          <a:pt x="104" y="117"/>
                        </a:lnTo>
                        <a:lnTo>
                          <a:pt x="104" y="117"/>
                        </a:lnTo>
                        <a:lnTo>
                          <a:pt x="104" y="117"/>
                        </a:lnTo>
                        <a:lnTo>
                          <a:pt x="104" y="117"/>
                        </a:lnTo>
                        <a:lnTo>
                          <a:pt x="104" y="117"/>
                        </a:lnTo>
                        <a:lnTo>
                          <a:pt x="104" y="117"/>
                        </a:lnTo>
                        <a:lnTo>
                          <a:pt x="104" y="117"/>
                        </a:lnTo>
                        <a:lnTo>
                          <a:pt x="104" y="120"/>
                        </a:lnTo>
                        <a:lnTo>
                          <a:pt x="104" y="120"/>
                        </a:lnTo>
                        <a:lnTo>
                          <a:pt x="104" y="120"/>
                        </a:lnTo>
                        <a:lnTo>
                          <a:pt x="101" y="120"/>
                        </a:lnTo>
                        <a:lnTo>
                          <a:pt x="101" y="120"/>
                        </a:lnTo>
                        <a:lnTo>
                          <a:pt x="101" y="120"/>
                        </a:lnTo>
                        <a:lnTo>
                          <a:pt x="101" y="120"/>
                        </a:lnTo>
                        <a:lnTo>
                          <a:pt x="101" y="120"/>
                        </a:lnTo>
                        <a:lnTo>
                          <a:pt x="101" y="120"/>
                        </a:lnTo>
                        <a:lnTo>
                          <a:pt x="101" y="120"/>
                        </a:lnTo>
                        <a:lnTo>
                          <a:pt x="101" y="120"/>
                        </a:lnTo>
                        <a:lnTo>
                          <a:pt x="101" y="120"/>
                        </a:lnTo>
                        <a:lnTo>
                          <a:pt x="101" y="120"/>
                        </a:lnTo>
                        <a:lnTo>
                          <a:pt x="101" y="120"/>
                        </a:lnTo>
                        <a:lnTo>
                          <a:pt x="101" y="120"/>
                        </a:lnTo>
                        <a:lnTo>
                          <a:pt x="101" y="120"/>
                        </a:lnTo>
                        <a:lnTo>
                          <a:pt x="98" y="120"/>
                        </a:lnTo>
                        <a:lnTo>
                          <a:pt x="98" y="120"/>
                        </a:lnTo>
                        <a:lnTo>
                          <a:pt x="98" y="120"/>
                        </a:lnTo>
                        <a:lnTo>
                          <a:pt x="98" y="120"/>
                        </a:lnTo>
                        <a:lnTo>
                          <a:pt x="98" y="120"/>
                        </a:lnTo>
                        <a:lnTo>
                          <a:pt x="98" y="117"/>
                        </a:lnTo>
                        <a:lnTo>
                          <a:pt x="98" y="117"/>
                        </a:lnTo>
                        <a:lnTo>
                          <a:pt x="95" y="117"/>
                        </a:lnTo>
                        <a:lnTo>
                          <a:pt x="95" y="117"/>
                        </a:lnTo>
                        <a:lnTo>
                          <a:pt x="95" y="117"/>
                        </a:lnTo>
                        <a:lnTo>
                          <a:pt x="88" y="120"/>
                        </a:lnTo>
                        <a:lnTo>
                          <a:pt x="92" y="123"/>
                        </a:lnTo>
                        <a:lnTo>
                          <a:pt x="92" y="123"/>
                        </a:lnTo>
                        <a:lnTo>
                          <a:pt x="92" y="123"/>
                        </a:lnTo>
                        <a:lnTo>
                          <a:pt x="92" y="126"/>
                        </a:lnTo>
                        <a:lnTo>
                          <a:pt x="92" y="126"/>
                        </a:lnTo>
                        <a:lnTo>
                          <a:pt x="92" y="126"/>
                        </a:lnTo>
                        <a:lnTo>
                          <a:pt x="88" y="126"/>
                        </a:lnTo>
                        <a:lnTo>
                          <a:pt x="88" y="126"/>
                        </a:lnTo>
                        <a:lnTo>
                          <a:pt x="88" y="126"/>
                        </a:lnTo>
                        <a:lnTo>
                          <a:pt x="88" y="126"/>
                        </a:lnTo>
                        <a:lnTo>
                          <a:pt x="88" y="126"/>
                        </a:lnTo>
                        <a:lnTo>
                          <a:pt x="85" y="126"/>
                        </a:lnTo>
                        <a:lnTo>
                          <a:pt x="85" y="126"/>
                        </a:lnTo>
                        <a:lnTo>
                          <a:pt x="85" y="126"/>
                        </a:lnTo>
                        <a:lnTo>
                          <a:pt x="85" y="126"/>
                        </a:lnTo>
                        <a:lnTo>
                          <a:pt x="85" y="126"/>
                        </a:lnTo>
                        <a:lnTo>
                          <a:pt x="85" y="126"/>
                        </a:lnTo>
                        <a:lnTo>
                          <a:pt x="85" y="126"/>
                        </a:lnTo>
                        <a:lnTo>
                          <a:pt x="85" y="126"/>
                        </a:lnTo>
                        <a:lnTo>
                          <a:pt x="85" y="126"/>
                        </a:lnTo>
                        <a:lnTo>
                          <a:pt x="85" y="126"/>
                        </a:lnTo>
                        <a:lnTo>
                          <a:pt x="85" y="126"/>
                        </a:lnTo>
                        <a:lnTo>
                          <a:pt x="85" y="126"/>
                        </a:lnTo>
                        <a:lnTo>
                          <a:pt x="85" y="126"/>
                        </a:lnTo>
                        <a:lnTo>
                          <a:pt x="82" y="126"/>
                        </a:lnTo>
                        <a:lnTo>
                          <a:pt x="82" y="126"/>
                        </a:lnTo>
                        <a:lnTo>
                          <a:pt x="82" y="126"/>
                        </a:lnTo>
                        <a:lnTo>
                          <a:pt x="82" y="123"/>
                        </a:lnTo>
                        <a:lnTo>
                          <a:pt x="82" y="123"/>
                        </a:lnTo>
                        <a:lnTo>
                          <a:pt x="82" y="123"/>
                        </a:lnTo>
                        <a:lnTo>
                          <a:pt x="82" y="123"/>
                        </a:lnTo>
                        <a:lnTo>
                          <a:pt x="82" y="123"/>
                        </a:lnTo>
                        <a:lnTo>
                          <a:pt x="82" y="123"/>
                        </a:lnTo>
                        <a:lnTo>
                          <a:pt x="76" y="123"/>
                        </a:lnTo>
                        <a:lnTo>
                          <a:pt x="76" y="130"/>
                        </a:lnTo>
                        <a:lnTo>
                          <a:pt x="76" y="130"/>
                        </a:lnTo>
                        <a:lnTo>
                          <a:pt x="73" y="130"/>
                        </a:lnTo>
                        <a:lnTo>
                          <a:pt x="73" y="130"/>
                        </a:lnTo>
                        <a:lnTo>
                          <a:pt x="73" y="130"/>
                        </a:lnTo>
                        <a:lnTo>
                          <a:pt x="73" y="130"/>
                        </a:lnTo>
                        <a:lnTo>
                          <a:pt x="73" y="130"/>
                        </a:lnTo>
                        <a:lnTo>
                          <a:pt x="73" y="130"/>
                        </a:lnTo>
                        <a:lnTo>
                          <a:pt x="73" y="130"/>
                        </a:lnTo>
                        <a:lnTo>
                          <a:pt x="70" y="130"/>
                        </a:lnTo>
                        <a:lnTo>
                          <a:pt x="70" y="130"/>
                        </a:lnTo>
                        <a:lnTo>
                          <a:pt x="70" y="130"/>
                        </a:lnTo>
                        <a:lnTo>
                          <a:pt x="70" y="130"/>
                        </a:lnTo>
                        <a:lnTo>
                          <a:pt x="70" y="130"/>
                        </a:lnTo>
                        <a:lnTo>
                          <a:pt x="70" y="130"/>
                        </a:lnTo>
                        <a:lnTo>
                          <a:pt x="70" y="130"/>
                        </a:lnTo>
                        <a:lnTo>
                          <a:pt x="70" y="130"/>
                        </a:lnTo>
                        <a:lnTo>
                          <a:pt x="70" y="130"/>
                        </a:lnTo>
                        <a:lnTo>
                          <a:pt x="70" y="130"/>
                        </a:lnTo>
                        <a:lnTo>
                          <a:pt x="70" y="130"/>
                        </a:lnTo>
                        <a:lnTo>
                          <a:pt x="70" y="130"/>
                        </a:lnTo>
                        <a:lnTo>
                          <a:pt x="66" y="130"/>
                        </a:lnTo>
                        <a:lnTo>
                          <a:pt x="66" y="130"/>
                        </a:lnTo>
                        <a:lnTo>
                          <a:pt x="66" y="130"/>
                        </a:lnTo>
                        <a:lnTo>
                          <a:pt x="66" y="130"/>
                        </a:lnTo>
                        <a:lnTo>
                          <a:pt x="66" y="130"/>
                        </a:lnTo>
                        <a:lnTo>
                          <a:pt x="66" y="126"/>
                        </a:lnTo>
                        <a:lnTo>
                          <a:pt x="66" y="126"/>
                        </a:lnTo>
                        <a:lnTo>
                          <a:pt x="66" y="126"/>
                        </a:lnTo>
                        <a:lnTo>
                          <a:pt x="66" y="126"/>
                        </a:lnTo>
                        <a:lnTo>
                          <a:pt x="66" y="126"/>
                        </a:lnTo>
                        <a:lnTo>
                          <a:pt x="66" y="123"/>
                        </a:lnTo>
                        <a:lnTo>
                          <a:pt x="66" y="123"/>
                        </a:lnTo>
                        <a:lnTo>
                          <a:pt x="60" y="123"/>
                        </a:lnTo>
                        <a:lnTo>
                          <a:pt x="57" y="130"/>
                        </a:lnTo>
                        <a:lnTo>
                          <a:pt x="57" y="130"/>
                        </a:lnTo>
                        <a:lnTo>
                          <a:pt x="57" y="130"/>
                        </a:lnTo>
                        <a:lnTo>
                          <a:pt x="57" y="130"/>
                        </a:lnTo>
                        <a:lnTo>
                          <a:pt x="57" y="130"/>
                        </a:lnTo>
                        <a:lnTo>
                          <a:pt x="57" y="130"/>
                        </a:lnTo>
                        <a:lnTo>
                          <a:pt x="57" y="130"/>
                        </a:lnTo>
                        <a:lnTo>
                          <a:pt x="57" y="130"/>
                        </a:lnTo>
                        <a:lnTo>
                          <a:pt x="54" y="130"/>
                        </a:lnTo>
                        <a:lnTo>
                          <a:pt x="54" y="130"/>
                        </a:lnTo>
                        <a:lnTo>
                          <a:pt x="54" y="130"/>
                        </a:lnTo>
                        <a:lnTo>
                          <a:pt x="54" y="130"/>
                        </a:lnTo>
                        <a:lnTo>
                          <a:pt x="54" y="130"/>
                        </a:lnTo>
                        <a:lnTo>
                          <a:pt x="54" y="130"/>
                        </a:lnTo>
                        <a:lnTo>
                          <a:pt x="51" y="130"/>
                        </a:lnTo>
                        <a:lnTo>
                          <a:pt x="51" y="130"/>
                        </a:lnTo>
                        <a:lnTo>
                          <a:pt x="51" y="130"/>
                        </a:lnTo>
                        <a:lnTo>
                          <a:pt x="51" y="130"/>
                        </a:lnTo>
                        <a:lnTo>
                          <a:pt x="51" y="130"/>
                        </a:lnTo>
                        <a:lnTo>
                          <a:pt x="51" y="130"/>
                        </a:lnTo>
                        <a:lnTo>
                          <a:pt x="51" y="130"/>
                        </a:lnTo>
                        <a:lnTo>
                          <a:pt x="51" y="130"/>
                        </a:lnTo>
                        <a:lnTo>
                          <a:pt x="51" y="126"/>
                        </a:lnTo>
                        <a:lnTo>
                          <a:pt x="51" y="126"/>
                        </a:lnTo>
                        <a:lnTo>
                          <a:pt x="51" y="126"/>
                        </a:lnTo>
                        <a:lnTo>
                          <a:pt x="51" y="126"/>
                        </a:lnTo>
                        <a:lnTo>
                          <a:pt x="51" y="126"/>
                        </a:lnTo>
                        <a:lnTo>
                          <a:pt x="51" y="123"/>
                        </a:lnTo>
                        <a:lnTo>
                          <a:pt x="51" y="123"/>
                        </a:lnTo>
                        <a:lnTo>
                          <a:pt x="51" y="123"/>
                        </a:lnTo>
                        <a:lnTo>
                          <a:pt x="51" y="123"/>
                        </a:lnTo>
                        <a:lnTo>
                          <a:pt x="51" y="123"/>
                        </a:lnTo>
                        <a:lnTo>
                          <a:pt x="51" y="123"/>
                        </a:lnTo>
                        <a:lnTo>
                          <a:pt x="44" y="120"/>
                        </a:lnTo>
                        <a:lnTo>
                          <a:pt x="41" y="123"/>
                        </a:lnTo>
                        <a:lnTo>
                          <a:pt x="41" y="123"/>
                        </a:lnTo>
                        <a:lnTo>
                          <a:pt x="41" y="123"/>
                        </a:lnTo>
                        <a:lnTo>
                          <a:pt x="41" y="123"/>
                        </a:lnTo>
                        <a:lnTo>
                          <a:pt x="41" y="123"/>
                        </a:lnTo>
                        <a:lnTo>
                          <a:pt x="41" y="123"/>
                        </a:lnTo>
                        <a:lnTo>
                          <a:pt x="41" y="126"/>
                        </a:lnTo>
                        <a:lnTo>
                          <a:pt x="38" y="123"/>
                        </a:lnTo>
                        <a:lnTo>
                          <a:pt x="38" y="123"/>
                        </a:lnTo>
                        <a:lnTo>
                          <a:pt x="38" y="123"/>
                        </a:lnTo>
                        <a:lnTo>
                          <a:pt x="38" y="123"/>
                        </a:lnTo>
                        <a:lnTo>
                          <a:pt x="38" y="123"/>
                        </a:lnTo>
                        <a:lnTo>
                          <a:pt x="35" y="123"/>
                        </a:lnTo>
                        <a:lnTo>
                          <a:pt x="35" y="123"/>
                        </a:lnTo>
                        <a:lnTo>
                          <a:pt x="35" y="123"/>
                        </a:lnTo>
                        <a:lnTo>
                          <a:pt x="35" y="123"/>
                        </a:lnTo>
                        <a:lnTo>
                          <a:pt x="35" y="123"/>
                        </a:lnTo>
                        <a:lnTo>
                          <a:pt x="35" y="123"/>
                        </a:lnTo>
                        <a:lnTo>
                          <a:pt x="35" y="123"/>
                        </a:lnTo>
                        <a:lnTo>
                          <a:pt x="35" y="123"/>
                        </a:lnTo>
                        <a:lnTo>
                          <a:pt x="35" y="123"/>
                        </a:lnTo>
                        <a:lnTo>
                          <a:pt x="35" y="123"/>
                        </a:lnTo>
                        <a:lnTo>
                          <a:pt x="35" y="123"/>
                        </a:lnTo>
                        <a:lnTo>
                          <a:pt x="35" y="120"/>
                        </a:lnTo>
                        <a:lnTo>
                          <a:pt x="35" y="120"/>
                        </a:lnTo>
                        <a:lnTo>
                          <a:pt x="35" y="120"/>
                        </a:lnTo>
                        <a:lnTo>
                          <a:pt x="35" y="120"/>
                        </a:lnTo>
                        <a:lnTo>
                          <a:pt x="35" y="117"/>
                        </a:lnTo>
                        <a:lnTo>
                          <a:pt x="35" y="117"/>
                        </a:lnTo>
                        <a:lnTo>
                          <a:pt x="35" y="117"/>
                        </a:lnTo>
                        <a:lnTo>
                          <a:pt x="35" y="117"/>
                        </a:lnTo>
                        <a:lnTo>
                          <a:pt x="38" y="117"/>
                        </a:lnTo>
                        <a:lnTo>
                          <a:pt x="38" y="117"/>
                        </a:lnTo>
                        <a:lnTo>
                          <a:pt x="32" y="114"/>
                        </a:lnTo>
                        <a:lnTo>
                          <a:pt x="28" y="114"/>
                        </a:lnTo>
                        <a:lnTo>
                          <a:pt x="28" y="117"/>
                        </a:lnTo>
                        <a:lnTo>
                          <a:pt x="28" y="117"/>
                        </a:lnTo>
                        <a:lnTo>
                          <a:pt x="25" y="117"/>
                        </a:lnTo>
                        <a:lnTo>
                          <a:pt x="25" y="117"/>
                        </a:lnTo>
                        <a:lnTo>
                          <a:pt x="25" y="117"/>
                        </a:lnTo>
                        <a:lnTo>
                          <a:pt x="25" y="117"/>
                        </a:lnTo>
                        <a:lnTo>
                          <a:pt x="25" y="117"/>
                        </a:lnTo>
                        <a:lnTo>
                          <a:pt x="25" y="114"/>
                        </a:lnTo>
                        <a:lnTo>
                          <a:pt x="22" y="114"/>
                        </a:lnTo>
                        <a:lnTo>
                          <a:pt x="22" y="114"/>
                        </a:lnTo>
                        <a:lnTo>
                          <a:pt x="22" y="114"/>
                        </a:lnTo>
                        <a:lnTo>
                          <a:pt x="22" y="114"/>
                        </a:lnTo>
                        <a:lnTo>
                          <a:pt x="22" y="114"/>
                        </a:lnTo>
                        <a:lnTo>
                          <a:pt x="22" y="114"/>
                        </a:lnTo>
                        <a:lnTo>
                          <a:pt x="22" y="114"/>
                        </a:lnTo>
                        <a:lnTo>
                          <a:pt x="22" y="114"/>
                        </a:lnTo>
                        <a:lnTo>
                          <a:pt x="22" y="114"/>
                        </a:lnTo>
                        <a:lnTo>
                          <a:pt x="22" y="114"/>
                        </a:lnTo>
                        <a:lnTo>
                          <a:pt x="22" y="114"/>
                        </a:lnTo>
                        <a:lnTo>
                          <a:pt x="22" y="114"/>
                        </a:lnTo>
                        <a:lnTo>
                          <a:pt x="22" y="111"/>
                        </a:lnTo>
                        <a:lnTo>
                          <a:pt x="22" y="111"/>
                        </a:lnTo>
                        <a:lnTo>
                          <a:pt x="22" y="111"/>
                        </a:lnTo>
                        <a:lnTo>
                          <a:pt x="22" y="111"/>
                        </a:lnTo>
                        <a:lnTo>
                          <a:pt x="22" y="111"/>
                        </a:lnTo>
                        <a:lnTo>
                          <a:pt x="22" y="111"/>
                        </a:lnTo>
                        <a:lnTo>
                          <a:pt x="22" y="107"/>
                        </a:lnTo>
                        <a:lnTo>
                          <a:pt x="22" y="107"/>
                        </a:lnTo>
                        <a:lnTo>
                          <a:pt x="22" y="107"/>
                        </a:lnTo>
                        <a:lnTo>
                          <a:pt x="25" y="107"/>
                        </a:lnTo>
                        <a:lnTo>
                          <a:pt x="25" y="107"/>
                        </a:lnTo>
                        <a:lnTo>
                          <a:pt x="25" y="107"/>
                        </a:lnTo>
                        <a:lnTo>
                          <a:pt x="19" y="101"/>
                        </a:lnTo>
                        <a:lnTo>
                          <a:pt x="16" y="104"/>
                        </a:lnTo>
                        <a:lnTo>
                          <a:pt x="16" y="104"/>
                        </a:lnTo>
                        <a:lnTo>
                          <a:pt x="16" y="104"/>
                        </a:lnTo>
                        <a:lnTo>
                          <a:pt x="16" y="104"/>
                        </a:lnTo>
                        <a:lnTo>
                          <a:pt x="16" y="104"/>
                        </a:lnTo>
                        <a:lnTo>
                          <a:pt x="13" y="104"/>
                        </a:lnTo>
                        <a:lnTo>
                          <a:pt x="13" y="104"/>
                        </a:lnTo>
                        <a:lnTo>
                          <a:pt x="13" y="104"/>
                        </a:lnTo>
                        <a:lnTo>
                          <a:pt x="13" y="101"/>
                        </a:lnTo>
                        <a:lnTo>
                          <a:pt x="13" y="101"/>
                        </a:lnTo>
                        <a:lnTo>
                          <a:pt x="13" y="101"/>
                        </a:lnTo>
                        <a:lnTo>
                          <a:pt x="13" y="101"/>
                        </a:lnTo>
                        <a:lnTo>
                          <a:pt x="13" y="101"/>
                        </a:lnTo>
                        <a:lnTo>
                          <a:pt x="10" y="101"/>
                        </a:lnTo>
                        <a:lnTo>
                          <a:pt x="10" y="101"/>
                        </a:lnTo>
                        <a:lnTo>
                          <a:pt x="10" y="101"/>
                        </a:lnTo>
                        <a:lnTo>
                          <a:pt x="10" y="101"/>
                        </a:lnTo>
                        <a:lnTo>
                          <a:pt x="10" y="101"/>
                        </a:lnTo>
                        <a:lnTo>
                          <a:pt x="10" y="101"/>
                        </a:lnTo>
                        <a:lnTo>
                          <a:pt x="10" y="98"/>
                        </a:lnTo>
                        <a:lnTo>
                          <a:pt x="10" y="98"/>
                        </a:lnTo>
                        <a:lnTo>
                          <a:pt x="10" y="98"/>
                        </a:lnTo>
                        <a:lnTo>
                          <a:pt x="10" y="98"/>
                        </a:lnTo>
                        <a:lnTo>
                          <a:pt x="10" y="98"/>
                        </a:lnTo>
                        <a:lnTo>
                          <a:pt x="13" y="98"/>
                        </a:lnTo>
                        <a:lnTo>
                          <a:pt x="13" y="98"/>
                        </a:lnTo>
                        <a:lnTo>
                          <a:pt x="13" y="95"/>
                        </a:lnTo>
                        <a:lnTo>
                          <a:pt x="13" y="95"/>
                        </a:lnTo>
                        <a:lnTo>
                          <a:pt x="13" y="95"/>
                        </a:lnTo>
                        <a:lnTo>
                          <a:pt x="13" y="95"/>
                        </a:lnTo>
                        <a:lnTo>
                          <a:pt x="16" y="95"/>
                        </a:lnTo>
                        <a:lnTo>
                          <a:pt x="16" y="95"/>
                        </a:lnTo>
                        <a:lnTo>
                          <a:pt x="16" y="95"/>
                        </a:lnTo>
                        <a:lnTo>
                          <a:pt x="13" y="88"/>
                        </a:lnTo>
                        <a:lnTo>
                          <a:pt x="6" y="88"/>
                        </a:lnTo>
                        <a:lnTo>
                          <a:pt x="6" y="88"/>
                        </a:lnTo>
                        <a:lnTo>
                          <a:pt x="6" y="88"/>
                        </a:lnTo>
                        <a:lnTo>
                          <a:pt x="6" y="88"/>
                        </a:lnTo>
                        <a:lnTo>
                          <a:pt x="6" y="88"/>
                        </a:lnTo>
                        <a:lnTo>
                          <a:pt x="6" y="88"/>
                        </a:lnTo>
                        <a:lnTo>
                          <a:pt x="6" y="88"/>
                        </a:lnTo>
                        <a:lnTo>
                          <a:pt x="6" y="88"/>
                        </a:lnTo>
                        <a:lnTo>
                          <a:pt x="3" y="88"/>
                        </a:lnTo>
                        <a:lnTo>
                          <a:pt x="3" y="85"/>
                        </a:lnTo>
                        <a:lnTo>
                          <a:pt x="3" y="85"/>
                        </a:lnTo>
                        <a:lnTo>
                          <a:pt x="3" y="85"/>
                        </a:lnTo>
                        <a:lnTo>
                          <a:pt x="3" y="85"/>
                        </a:lnTo>
                        <a:lnTo>
                          <a:pt x="3" y="85"/>
                        </a:lnTo>
                        <a:lnTo>
                          <a:pt x="3" y="85"/>
                        </a:lnTo>
                        <a:lnTo>
                          <a:pt x="3" y="85"/>
                        </a:lnTo>
                        <a:lnTo>
                          <a:pt x="3" y="85"/>
                        </a:lnTo>
                        <a:lnTo>
                          <a:pt x="3" y="85"/>
                        </a:lnTo>
                        <a:lnTo>
                          <a:pt x="3" y="85"/>
                        </a:lnTo>
                        <a:lnTo>
                          <a:pt x="3" y="85"/>
                        </a:lnTo>
                        <a:lnTo>
                          <a:pt x="3" y="82"/>
                        </a:lnTo>
                        <a:lnTo>
                          <a:pt x="3" y="82"/>
                        </a:lnTo>
                        <a:lnTo>
                          <a:pt x="3" y="82"/>
                        </a:lnTo>
                        <a:lnTo>
                          <a:pt x="3" y="82"/>
                        </a:lnTo>
                        <a:lnTo>
                          <a:pt x="6" y="82"/>
                        </a:lnTo>
                        <a:lnTo>
                          <a:pt x="6" y="82"/>
                        </a:lnTo>
                        <a:lnTo>
                          <a:pt x="6" y="82"/>
                        </a:lnTo>
                        <a:lnTo>
                          <a:pt x="6" y="82"/>
                        </a:lnTo>
                        <a:lnTo>
                          <a:pt x="6" y="82"/>
                        </a:lnTo>
                        <a:lnTo>
                          <a:pt x="10" y="79"/>
                        </a:lnTo>
                        <a:lnTo>
                          <a:pt x="10" y="79"/>
                        </a:lnTo>
                        <a:lnTo>
                          <a:pt x="10" y="79"/>
                        </a:lnTo>
                        <a:lnTo>
                          <a:pt x="10" y="79"/>
                        </a:lnTo>
                        <a:lnTo>
                          <a:pt x="6" y="73"/>
                        </a:lnTo>
                        <a:lnTo>
                          <a:pt x="3" y="73"/>
                        </a:lnTo>
                        <a:lnTo>
                          <a:pt x="3" y="73"/>
                        </a:lnTo>
                        <a:lnTo>
                          <a:pt x="3" y="73"/>
                        </a:lnTo>
                        <a:lnTo>
                          <a:pt x="3" y="73"/>
                        </a:lnTo>
                        <a:lnTo>
                          <a:pt x="3" y="73"/>
                        </a:lnTo>
                        <a:lnTo>
                          <a:pt x="3" y="73"/>
                        </a:lnTo>
                        <a:lnTo>
                          <a:pt x="0" y="73"/>
                        </a:lnTo>
                        <a:lnTo>
                          <a:pt x="0" y="69"/>
                        </a:lnTo>
                        <a:lnTo>
                          <a:pt x="0" y="69"/>
                        </a:lnTo>
                        <a:lnTo>
                          <a:pt x="0" y="69"/>
                        </a:lnTo>
                        <a:lnTo>
                          <a:pt x="0" y="69"/>
                        </a:lnTo>
                        <a:lnTo>
                          <a:pt x="0" y="69"/>
                        </a:lnTo>
                        <a:lnTo>
                          <a:pt x="0" y="66"/>
                        </a:lnTo>
                        <a:lnTo>
                          <a:pt x="0" y="66"/>
                        </a:lnTo>
                        <a:lnTo>
                          <a:pt x="0" y="66"/>
                        </a:lnTo>
                        <a:lnTo>
                          <a:pt x="0" y="66"/>
                        </a:lnTo>
                        <a:lnTo>
                          <a:pt x="0" y="66"/>
                        </a:lnTo>
                        <a:lnTo>
                          <a:pt x="0" y="66"/>
                        </a:lnTo>
                        <a:lnTo>
                          <a:pt x="0" y="66"/>
                        </a:lnTo>
                        <a:lnTo>
                          <a:pt x="0" y="66"/>
                        </a:lnTo>
                        <a:lnTo>
                          <a:pt x="0" y="66"/>
                        </a:lnTo>
                        <a:lnTo>
                          <a:pt x="0" y="66"/>
                        </a:lnTo>
                        <a:lnTo>
                          <a:pt x="3" y="66"/>
                        </a:lnTo>
                        <a:lnTo>
                          <a:pt x="3" y="66"/>
                        </a:lnTo>
                        <a:lnTo>
                          <a:pt x="3" y="66"/>
                        </a:lnTo>
                        <a:lnTo>
                          <a:pt x="3" y="66"/>
                        </a:lnTo>
                        <a:lnTo>
                          <a:pt x="3" y="66"/>
                        </a:lnTo>
                        <a:lnTo>
                          <a:pt x="6" y="66"/>
                        </a:lnTo>
                        <a:lnTo>
                          <a:pt x="6" y="66"/>
                        </a:lnTo>
                        <a:lnTo>
                          <a:pt x="6" y="63"/>
                        </a:lnTo>
                        <a:lnTo>
                          <a:pt x="6" y="63"/>
                        </a:lnTo>
                        <a:lnTo>
                          <a:pt x="6" y="63"/>
                        </a:lnTo>
                        <a:lnTo>
                          <a:pt x="6" y="63"/>
                        </a:lnTo>
                        <a:lnTo>
                          <a:pt x="6" y="57"/>
                        </a:lnTo>
                        <a:lnTo>
                          <a:pt x="3" y="57"/>
                        </a:lnTo>
                        <a:lnTo>
                          <a:pt x="3" y="57"/>
                        </a:lnTo>
                        <a:lnTo>
                          <a:pt x="3" y="57"/>
                        </a:lnTo>
                        <a:lnTo>
                          <a:pt x="3" y="57"/>
                        </a:lnTo>
                        <a:lnTo>
                          <a:pt x="3" y="57"/>
                        </a:lnTo>
                        <a:lnTo>
                          <a:pt x="3" y="54"/>
                        </a:lnTo>
                        <a:lnTo>
                          <a:pt x="3" y="54"/>
                        </a:lnTo>
                        <a:lnTo>
                          <a:pt x="3" y="54"/>
                        </a:lnTo>
                        <a:lnTo>
                          <a:pt x="3" y="54"/>
                        </a:lnTo>
                        <a:lnTo>
                          <a:pt x="3" y="50"/>
                        </a:lnTo>
                        <a:lnTo>
                          <a:pt x="3" y="50"/>
                        </a:lnTo>
                        <a:lnTo>
                          <a:pt x="3" y="50"/>
                        </a:lnTo>
                        <a:lnTo>
                          <a:pt x="3" y="50"/>
                        </a:lnTo>
                        <a:lnTo>
                          <a:pt x="3" y="50"/>
                        </a:lnTo>
                        <a:lnTo>
                          <a:pt x="3" y="50"/>
                        </a:lnTo>
                        <a:lnTo>
                          <a:pt x="3" y="50"/>
                        </a:lnTo>
                        <a:lnTo>
                          <a:pt x="3" y="50"/>
                        </a:lnTo>
                        <a:lnTo>
                          <a:pt x="3" y="50"/>
                        </a:lnTo>
                        <a:lnTo>
                          <a:pt x="3" y="50"/>
                        </a:lnTo>
                        <a:lnTo>
                          <a:pt x="3" y="50"/>
                        </a:lnTo>
                        <a:lnTo>
                          <a:pt x="3" y="50"/>
                        </a:lnTo>
                        <a:lnTo>
                          <a:pt x="3" y="50"/>
                        </a:lnTo>
                        <a:lnTo>
                          <a:pt x="3" y="50"/>
                        </a:lnTo>
                        <a:lnTo>
                          <a:pt x="3" y="47"/>
                        </a:lnTo>
                        <a:lnTo>
                          <a:pt x="6" y="47"/>
                        </a:lnTo>
                        <a:lnTo>
                          <a:pt x="6" y="47"/>
                        </a:lnTo>
                        <a:lnTo>
                          <a:pt x="6" y="47"/>
                        </a:lnTo>
                        <a:lnTo>
                          <a:pt x="6" y="50"/>
                        </a:lnTo>
                        <a:lnTo>
                          <a:pt x="6" y="50"/>
                        </a:lnTo>
                        <a:lnTo>
                          <a:pt x="10" y="50"/>
                        </a:lnTo>
                        <a:lnTo>
                          <a:pt x="10" y="50"/>
                        </a:lnTo>
                        <a:lnTo>
                          <a:pt x="10" y="50"/>
                        </a:lnTo>
                        <a:lnTo>
                          <a:pt x="10" y="50"/>
                        </a:lnTo>
                        <a:lnTo>
                          <a:pt x="13" y="41"/>
                        </a:lnTo>
                        <a:lnTo>
                          <a:pt x="6" y="41"/>
                        </a:lnTo>
                        <a:lnTo>
                          <a:pt x="6" y="41"/>
                        </a:lnTo>
                        <a:lnTo>
                          <a:pt x="6" y="41"/>
                        </a:lnTo>
                        <a:lnTo>
                          <a:pt x="6" y="41"/>
                        </a:lnTo>
                        <a:lnTo>
                          <a:pt x="6" y="38"/>
                        </a:lnTo>
                        <a:lnTo>
                          <a:pt x="6" y="38"/>
                        </a:lnTo>
                        <a:lnTo>
                          <a:pt x="6" y="38"/>
                        </a:lnTo>
                        <a:lnTo>
                          <a:pt x="6" y="38"/>
                        </a:lnTo>
                        <a:lnTo>
                          <a:pt x="6" y="38"/>
                        </a:lnTo>
                        <a:lnTo>
                          <a:pt x="6" y="35"/>
                        </a:lnTo>
                        <a:lnTo>
                          <a:pt x="10" y="35"/>
                        </a:lnTo>
                        <a:lnTo>
                          <a:pt x="10" y="35"/>
                        </a:lnTo>
                        <a:lnTo>
                          <a:pt x="10" y="35"/>
                        </a:lnTo>
                        <a:lnTo>
                          <a:pt x="10" y="35"/>
                        </a:lnTo>
                        <a:lnTo>
                          <a:pt x="10" y="35"/>
                        </a:lnTo>
                        <a:lnTo>
                          <a:pt x="10" y="35"/>
                        </a:lnTo>
                        <a:lnTo>
                          <a:pt x="10" y="35"/>
                        </a:lnTo>
                        <a:lnTo>
                          <a:pt x="10" y="35"/>
                        </a:lnTo>
                        <a:lnTo>
                          <a:pt x="10" y="35"/>
                        </a:lnTo>
                        <a:lnTo>
                          <a:pt x="10" y="35"/>
                        </a:lnTo>
                        <a:lnTo>
                          <a:pt x="10" y="35"/>
                        </a:lnTo>
                        <a:lnTo>
                          <a:pt x="10" y="35"/>
                        </a:lnTo>
                        <a:lnTo>
                          <a:pt x="10" y="35"/>
                        </a:lnTo>
                        <a:lnTo>
                          <a:pt x="10" y="35"/>
                        </a:lnTo>
                        <a:lnTo>
                          <a:pt x="13" y="35"/>
                        </a:lnTo>
                        <a:lnTo>
                          <a:pt x="13" y="35"/>
                        </a:lnTo>
                        <a:lnTo>
                          <a:pt x="13" y="35"/>
                        </a:lnTo>
                        <a:lnTo>
                          <a:pt x="13" y="35"/>
                        </a:lnTo>
                        <a:lnTo>
                          <a:pt x="13" y="35"/>
                        </a:lnTo>
                        <a:lnTo>
                          <a:pt x="16" y="35"/>
                        </a:lnTo>
                        <a:lnTo>
                          <a:pt x="16" y="35"/>
                        </a:lnTo>
                        <a:lnTo>
                          <a:pt x="16" y="35"/>
                        </a:lnTo>
                        <a:lnTo>
                          <a:pt x="16" y="35"/>
                        </a:lnTo>
                        <a:lnTo>
                          <a:pt x="19" y="28"/>
                        </a:lnTo>
                        <a:lnTo>
                          <a:pt x="16" y="25"/>
                        </a:lnTo>
                        <a:lnTo>
                          <a:pt x="16" y="25"/>
                        </a:lnTo>
                        <a:lnTo>
                          <a:pt x="16" y="25"/>
                        </a:lnTo>
                        <a:lnTo>
                          <a:pt x="16" y="25"/>
                        </a:lnTo>
                        <a:lnTo>
                          <a:pt x="16" y="25"/>
                        </a:lnTo>
                        <a:lnTo>
                          <a:pt x="16" y="25"/>
                        </a:lnTo>
                        <a:lnTo>
                          <a:pt x="16" y="22"/>
                        </a:lnTo>
                        <a:lnTo>
                          <a:pt x="16" y="22"/>
                        </a:lnTo>
                        <a:lnTo>
                          <a:pt x="16" y="22"/>
                        </a:lnTo>
                        <a:lnTo>
                          <a:pt x="16" y="22"/>
                        </a:lnTo>
                        <a:lnTo>
                          <a:pt x="19" y="22"/>
                        </a:lnTo>
                        <a:lnTo>
                          <a:pt x="19" y="22"/>
                        </a:lnTo>
                        <a:lnTo>
                          <a:pt x="19" y="22"/>
                        </a:lnTo>
                        <a:lnTo>
                          <a:pt x="19" y="19"/>
                        </a:lnTo>
                        <a:lnTo>
                          <a:pt x="19" y="19"/>
                        </a:lnTo>
                        <a:lnTo>
                          <a:pt x="19" y="19"/>
                        </a:lnTo>
                        <a:lnTo>
                          <a:pt x="19" y="19"/>
                        </a:lnTo>
                        <a:lnTo>
                          <a:pt x="19" y="19"/>
                        </a:lnTo>
                        <a:lnTo>
                          <a:pt x="19" y="19"/>
                        </a:lnTo>
                        <a:lnTo>
                          <a:pt x="19" y="19"/>
                        </a:lnTo>
                        <a:lnTo>
                          <a:pt x="19" y="19"/>
                        </a:lnTo>
                        <a:lnTo>
                          <a:pt x="19" y="19"/>
                        </a:lnTo>
                        <a:lnTo>
                          <a:pt x="19" y="19"/>
                        </a:lnTo>
                        <a:lnTo>
                          <a:pt x="22" y="19"/>
                        </a:lnTo>
                        <a:lnTo>
                          <a:pt x="22" y="19"/>
                        </a:lnTo>
                        <a:lnTo>
                          <a:pt x="22" y="22"/>
                        </a:lnTo>
                        <a:lnTo>
                          <a:pt x="22" y="22"/>
                        </a:lnTo>
                        <a:lnTo>
                          <a:pt x="22" y="22"/>
                        </a:lnTo>
                        <a:lnTo>
                          <a:pt x="22" y="22"/>
                        </a:lnTo>
                        <a:lnTo>
                          <a:pt x="25" y="22"/>
                        </a:lnTo>
                        <a:lnTo>
                          <a:pt x="25" y="22"/>
                        </a:lnTo>
                        <a:lnTo>
                          <a:pt x="25" y="22"/>
                        </a:lnTo>
                        <a:lnTo>
                          <a:pt x="25" y="22"/>
                        </a:lnTo>
                        <a:lnTo>
                          <a:pt x="32" y="19"/>
                        </a:lnTo>
                        <a:lnTo>
                          <a:pt x="28" y="13"/>
                        </a:lnTo>
                        <a:lnTo>
                          <a:pt x="28" y="13"/>
                        </a:lnTo>
                        <a:lnTo>
                          <a:pt x="28" y="13"/>
                        </a:lnTo>
                        <a:lnTo>
                          <a:pt x="28" y="13"/>
                        </a:lnTo>
                        <a:lnTo>
                          <a:pt x="28" y="13"/>
                        </a:lnTo>
                        <a:lnTo>
                          <a:pt x="28" y="13"/>
                        </a:lnTo>
                        <a:lnTo>
                          <a:pt x="28" y="13"/>
                        </a:lnTo>
                        <a:lnTo>
                          <a:pt x="28" y="13"/>
                        </a:lnTo>
                        <a:lnTo>
                          <a:pt x="28" y="9"/>
                        </a:lnTo>
                        <a:lnTo>
                          <a:pt x="32" y="9"/>
                        </a:lnTo>
                        <a:lnTo>
                          <a:pt x="32" y="9"/>
                        </a:lnTo>
                        <a:lnTo>
                          <a:pt x="32" y="9"/>
                        </a:lnTo>
                        <a:lnTo>
                          <a:pt x="32" y="9"/>
                        </a:lnTo>
                        <a:lnTo>
                          <a:pt x="32" y="9"/>
                        </a:lnTo>
                        <a:lnTo>
                          <a:pt x="32" y="9"/>
                        </a:lnTo>
                        <a:lnTo>
                          <a:pt x="32" y="9"/>
                        </a:lnTo>
                        <a:lnTo>
                          <a:pt x="32" y="9"/>
                        </a:lnTo>
                        <a:lnTo>
                          <a:pt x="32" y="9"/>
                        </a:lnTo>
                        <a:lnTo>
                          <a:pt x="32" y="9"/>
                        </a:lnTo>
                        <a:lnTo>
                          <a:pt x="32" y="9"/>
                        </a:lnTo>
                        <a:lnTo>
                          <a:pt x="32" y="9"/>
                        </a:lnTo>
                        <a:lnTo>
                          <a:pt x="32" y="9"/>
                        </a:lnTo>
                        <a:lnTo>
                          <a:pt x="35" y="9"/>
                        </a:lnTo>
                        <a:lnTo>
                          <a:pt x="35" y="9"/>
                        </a:lnTo>
                        <a:lnTo>
                          <a:pt x="35" y="9"/>
                        </a:lnTo>
                        <a:lnTo>
                          <a:pt x="35" y="9"/>
                        </a:lnTo>
                        <a:lnTo>
                          <a:pt x="35" y="13"/>
                        </a:lnTo>
                        <a:lnTo>
                          <a:pt x="35" y="13"/>
                        </a:lnTo>
                        <a:lnTo>
                          <a:pt x="38" y="13"/>
                        </a:lnTo>
                        <a:lnTo>
                          <a:pt x="38" y="13"/>
                        </a:lnTo>
                        <a:lnTo>
                          <a:pt x="38" y="13"/>
                        </a:lnTo>
                        <a:lnTo>
                          <a:pt x="38" y="13"/>
                        </a:lnTo>
                        <a:lnTo>
                          <a:pt x="38" y="13"/>
                        </a:lnTo>
                        <a:lnTo>
                          <a:pt x="44" y="9"/>
                        </a:lnTo>
                        <a:lnTo>
                          <a:pt x="44" y="6"/>
                        </a:lnTo>
                        <a:lnTo>
                          <a:pt x="44" y="6"/>
                        </a:lnTo>
                        <a:lnTo>
                          <a:pt x="44" y="6"/>
                        </a:lnTo>
                        <a:lnTo>
                          <a:pt x="44" y="6"/>
                        </a:lnTo>
                        <a:lnTo>
                          <a:pt x="44" y="6"/>
                        </a:lnTo>
                        <a:lnTo>
                          <a:pt x="44" y="3"/>
                        </a:lnTo>
                        <a:lnTo>
                          <a:pt x="44" y="3"/>
                        </a:lnTo>
                        <a:lnTo>
                          <a:pt x="44" y="3"/>
                        </a:lnTo>
                        <a:lnTo>
                          <a:pt x="44" y="3"/>
                        </a:lnTo>
                        <a:lnTo>
                          <a:pt x="44" y="3"/>
                        </a:lnTo>
                        <a:lnTo>
                          <a:pt x="47" y="3"/>
                        </a:lnTo>
                        <a:lnTo>
                          <a:pt x="47" y="3"/>
                        </a:lnTo>
                        <a:lnTo>
                          <a:pt x="47" y="3"/>
                        </a:lnTo>
                        <a:lnTo>
                          <a:pt x="47" y="3"/>
                        </a:lnTo>
                        <a:lnTo>
                          <a:pt x="47" y="3"/>
                        </a:lnTo>
                        <a:lnTo>
                          <a:pt x="47" y="3"/>
                        </a:lnTo>
                        <a:lnTo>
                          <a:pt x="47" y="3"/>
                        </a:lnTo>
                        <a:lnTo>
                          <a:pt x="47" y="3"/>
                        </a:lnTo>
                        <a:lnTo>
                          <a:pt x="47" y="3"/>
                        </a:lnTo>
                        <a:lnTo>
                          <a:pt x="47" y="3"/>
                        </a:lnTo>
                        <a:lnTo>
                          <a:pt x="47" y="3"/>
                        </a:lnTo>
                        <a:lnTo>
                          <a:pt x="47" y="3"/>
                        </a:lnTo>
                        <a:lnTo>
                          <a:pt x="51" y="3"/>
                        </a:lnTo>
                        <a:lnTo>
                          <a:pt x="51" y="3"/>
                        </a:lnTo>
                        <a:lnTo>
                          <a:pt x="51" y="3"/>
                        </a:lnTo>
                        <a:lnTo>
                          <a:pt x="51" y="3"/>
                        </a:lnTo>
                        <a:lnTo>
                          <a:pt x="51" y="6"/>
                        </a:lnTo>
                        <a:lnTo>
                          <a:pt x="51" y="6"/>
                        </a:lnTo>
                        <a:lnTo>
                          <a:pt x="51" y="6"/>
                        </a:lnTo>
                        <a:lnTo>
                          <a:pt x="51" y="6"/>
                        </a:lnTo>
                        <a:lnTo>
                          <a:pt x="51" y="6"/>
                        </a:lnTo>
                        <a:lnTo>
                          <a:pt x="51" y="6"/>
                        </a:lnTo>
                        <a:lnTo>
                          <a:pt x="51" y="6"/>
                        </a:lnTo>
                        <a:lnTo>
                          <a:pt x="60" y="6"/>
                        </a:lnTo>
                        <a:lnTo>
                          <a:pt x="60" y="3"/>
                        </a:lnTo>
                        <a:lnTo>
                          <a:pt x="60" y="3"/>
                        </a:lnTo>
                        <a:lnTo>
                          <a:pt x="60" y="0"/>
                        </a:lnTo>
                        <a:lnTo>
                          <a:pt x="60" y="0"/>
                        </a:lnTo>
                        <a:lnTo>
                          <a:pt x="60" y="0"/>
                        </a:lnTo>
                        <a:lnTo>
                          <a:pt x="60" y="0"/>
                        </a:lnTo>
                        <a:lnTo>
                          <a:pt x="60" y="0"/>
                        </a:lnTo>
                        <a:lnTo>
                          <a:pt x="60" y="0"/>
                        </a:lnTo>
                        <a:lnTo>
                          <a:pt x="63" y="0"/>
                        </a:lnTo>
                        <a:lnTo>
                          <a:pt x="63" y="0"/>
                        </a:lnTo>
                        <a:lnTo>
                          <a:pt x="63" y="0"/>
                        </a:lnTo>
                        <a:lnTo>
                          <a:pt x="63" y="0"/>
                        </a:lnTo>
                        <a:lnTo>
                          <a:pt x="63" y="0"/>
                        </a:lnTo>
                        <a:lnTo>
                          <a:pt x="63" y="0"/>
                        </a:lnTo>
                        <a:lnTo>
                          <a:pt x="63" y="0"/>
                        </a:lnTo>
                        <a:lnTo>
                          <a:pt x="63" y="0"/>
                        </a:lnTo>
                        <a:lnTo>
                          <a:pt x="63" y="0"/>
                        </a:lnTo>
                        <a:lnTo>
                          <a:pt x="63" y="0"/>
                        </a:lnTo>
                        <a:lnTo>
                          <a:pt x="63" y="0"/>
                        </a:lnTo>
                        <a:lnTo>
                          <a:pt x="66" y="0"/>
                        </a:lnTo>
                        <a:lnTo>
                          <a:pt x="66" y="0"/>
                        </a:lnTo>
                        <a:lnTo>
                          <a:pt x="66" y="0"/>
                        </a:lnTo>
                        <a:lnTo>
                          <a:pt x="66" y="0"/>
                        </a:lnTo>
                        <a:lnTo>
                          <a:pt x="66" y="0"/>
                        </a:lnTo>
                        <a:lnTo>
                          <a:pt x="66" y="0"/>
                        </a:lnTo>
                        <a:lnTo>
                          <a:pt x="66" y="3"/>
                        </a:lnTo>
                        <a:lnTo>
                          <a:pt x="66" y="3"/>
                        </a:lnTo>
                        <a:lnTo>
                          <a:pt x="66" y="3"/>
                        </a:lnTo>
                        <a:lnTo>
                          <a:pt x="66" y="3"/>
                        </a:lnTo>
                        <a:lnTo>
                          <a:pt x="66" y="6"/>
                        </a:lnTo>
                        <a:lnTo>
                          <a:pt x="66" y="6"/>
                        </a:lnTo>
                        <a:lnTo>
                          <a:pt x="66" y="6"/>
                        </a:lnTo>
                        <a:lnTo>
                          <a:pt x="66" y="6"/>
                        </a:lnTo>
                        <a:lnTo>
                          <a:pt x="73" y="6"/>
                        </a:lnTo>
                        <a:lnTo>
                          <a:pt x="76" y="3"/>
                        </a:lnTo>
                        <a:lnTo>
                          <a:pt x="76" y="3"/>
                        </a:lnTo>
                        <a:lnTo>
                          <a:pt x="76" y="3"/>
                        </a:lnTo>
                        <a:lnTo>
                          <a:pt x="76" y="0"/>
                        </a:lnTo>
                        <a:lnTo>
                          <a:pt x="76" y="0"/>
                        </a:lnTo>
                        <a:lnTo>
                          <a:pt x="76" y="0"/>
                        </a:lnTo>
                        <a:lnTo>
                          <a:pt x="76" y="0"/>
                        </a:lnTo>
                        <a:lnTo>
                          <a:pt x="79" y="0"/>
                        </a:lnTo>
                        <a:lnTo>
                          <a:pt x="79" y="0"/>
                        </a:lnTo>
                        <a:lnTo>
                          <a:pt x="79" y="0"/>
                        </a:lnTo>
                        <a:lnTo>
                          <a:pt x="79" y="0"/>
                        </a:lnTo>
                        <a:lnTo>
                          <a:pt x="82" y="0"/>
                        </a:lnTo>
                        <a:lnTo>
                          <a:pt x="82" y="0"/>
                        </a:lnTo>
                        <a:lnTo>
                          <a:pt x="82" y="0"/>
                        </a:lnTo>
                        <a:lnTo>
                          <a:pt x="82" y="0"/>
                        </a:lnTo>
                        <a:lnTo>
                          <a:pt x="82" y="0"/>
                        </a:lnTo>
                        <a:lnTo>
                          <a:pt x="82" y="0"/>
                        </a:lnTo>
                        <a:lnTo>
                          <a:pt x="82" y="0"/>
                        </a:lnTo>
                        <a:lnTo>
                          <a:pt x="82" y="0"/>
                        </a:lnTo>
                        <a:lnTo>
                          <a:pt x="82" y="0"/>
                        </a:lnTo>
                        <a:lnTo>
                          <a:pt x="82" y="3"/>
                        </a:lnTo>
                        <a:lnTo>
                          <a:pt x="82" y="3"/>
                        </a:lnTo>
                        <a:lnTo>
                          <a:pt x="82" y="3"/>
                        </a:lnTo>
                        <a:lnTo>
                          <a:pt x="82" y="3"/>
                        </a:lnTo>
                        <a:lnTo>
                          <a:pt x="82" y="3"/>
                        </a:lnTo>
                        <a:lnTo>
                          <a:pt x="82" y="3"/>
                        </a:lnTo>
                        <a:lnTo>
                          <a:pt x="82" y="6"/>
                        </a:lnTo>
                        <a:lnTo>
                          <a:pt x="82" y="6"/>
                        </a:lnTo>
                        <a:lnTo>
                          <a:pt x="82" y="6"/>
                        </a:lnTo>
                        <a:lnTo>
                          <a:pt x="82" y="6"/>
                        </a:lnTo>
                        <a:lnTo>
                          <a:pt x="82" y="6"/>
                        </a:lnTo>
                        <a:lnTo>
                          <a:pt x="82" y="6"/>
                        </a:lnTo>
                        <a:lnTo>
                          <a:pt x="82" y="9"/>
                        </a:lnTo>
                        <a:lnTo>
                          <a:pt x="88" y="9"/>
                        </a:lnTo>
                        <a:lnTo>
                          <a:pt x="92" y="6"/>
                        </a:lnTo>
                        <a:lnTo>
                          <a:pt x="92" y="6"/>
                        </a:lnTo>
                        <a:lnTo>
                          <a:pt x="92" y="6"/>
                        </a:lnTo>
                        <a:lnTo>
                          <a:pt x="92" y="6"/>
                        </a:lnTo>
                        <a:lnTo>
                          <a:pt x="92" y="6"/>
                        </a:lnTo>
                        <a:lnTo>
                          <a:pt x="92" y="6"/>
                        </a:lnTo>
                        <a:lnTo>
                          <a:pt x="95" y="6"/>
                        </a:lnTo>
                        <a:lnTo>
                          <a:pt x="95" y="6"/>
                        </a:lnTo>
                        <a:lnTo>
                          <a:pt x="95" y="6"/>
                        </a:lnTo>
                        <a:lnTo>
                          <a:pt x="95" y="6"/>
                        </a:lnTo>
                        <a:lnTo>
                          <a:pt x="98" y="6"/>
                        </a:lnTo>
                        <a:lnTo>
                          <a:pt x="98" y="6"/>
                        </a:lnTo>
                        <a:lnTo>
                          <a:pt x="98" y="6"/>
                        </a:lnTo>
                        <a:lnTo>
                          <a:pt x="98" y="6"/>
                        </a:lnTo>
                        <a:lnTo>
                          <a:pt x="98" y="6"/>
                        </a:lnTo>
                        <a:lnTo>
                          <a:pt x="98" y="6"/>
                        </a:lnTo>
                        <a:lnTo>
                          <a:pt x="98" y="6"/>
                        </a:lnTo>
                        <a:lnTo>
                          <a:pt x="98" y="6"/>
                        </a:lnTo>
                        <a:lnTo>
                          <a:pt x="98" y="6"/>
                        </a:lnTo>
                        <a:lnTo>
                          <a:pt x="98" y="6"/>
                        </a:lnTo>
                        <a:lnTo>
                          <a:pt x="98" y="6"/>
                        </a:lnTo>
                        <a:lnTo>
                          <a:pt x="98" y="9"/>
                        </a:lnTo>
                        <a:lnTo>
                          <a:pt x="98" y="9"/>
                        </a:lnTo>
                        <a:lnTo>
                          <a:pt x="98" y="9"/>
                        </a:lnTo>
                        <a:lnTo>
                          <a:pt x="98" y="9"/>
                        </a:lnTo>
                        <a:lnTo>
                          <a:pt x="98" y="9"/>
                        </a:lnTo>
                        <a:lnTo>
                          <a:pt x="98" y="13"/>
                        </a:lnTo>
                        <a:lnTo>
                          <a:pt x="98" y="13"/>
                        </a:lnTo>
                        <a:lnTo>
                          <a:pt x="98" y="13"/>
                        </a:lnTo>
                        <a:lnTo>
                          <a:pt x="98" y="13"/>
                        </a:lnTo>
                        <a:lnTo>
                          <a:pt x="98" y="13"/>
                        </a:lnTo>
                        <a:lnTo>
                          <a:pt x="98" y="13"/>
                        </a:lnTo>
                        <a:lnTo>
                          <a:pt x="98" y="13"/>
                        </a:lnTo>
                        <a:lnTo>
                          <a:pt x="104" y="19"/>
                        </a:lnTo>
                        <a:lnTo>
                          <a:pt x="107" y="16"/>
                        </a:lnTo>
                        <a:lnTo>
                          <a:pt x="107" y="16"/>
                        </a:lnTo>
                        <a:lnTo>
                          <a:pt x="107" y="16"/>
                        </a:lnTo>
                        <a:lnTo>
                          <a:pt x="107" y="16"/>
                        </a:lnTo>
                        <a:lnTo>
                          <a:pt x="107" y="16"/>
                        </a:lnTo>
                        <a:lnTo>
                          <a:pt x="107" y="16"/>
                        </a:lnTo>
                        <a:lnTo>
                          <a:pt x="107" y="16"/>
                        </a:lnTo>
                        <a:lnTo>
                          <a:pt x="107" y="16"/>
                        </a:lnTo>
                        <a:lnTo>
                          <a:pt x="111" y="16"/>
                        </a:lnTo>
                        <a:lnTo>
                          <a:pt x="111" y="16"/>
                        </a:lnTo>
                        <a:lnTo>
                          <a:pt x="111" y="16"/>
                        </a:lnTo>
                        <a:lnTo>
                          <a:pt x="111" y="16"/>
                        </a:lnTo>
                        <a:lnTo>
                          <a:pt x="111" y="16"/>
                        </a:lnTo>
                        <a:lnTo>
                          <a:pt x="111" y="16"/>
                        </a:lnTo>
                        <a:lnTo>
                          <a:pt x="111" y="16"/>
                        </a:lnTo>
                        <a:lnTo>
                          <a:pt x="111" y="16"/>
                        </a:lnTo>
                        <a:lnTo>
                          <a:pt x="111" y="16"/>
                        </a:lnTo>
                        <a:lnTo>
                          <a:pt x="111" y="16"/>
                        </a:lnTo>
                        <a:lnTo>
                          <a:pt x="111" y="16"/>
                        </a:lnTo>
                        <a:lnTo>
                          <a:pt x="111" y="19"/>
                        </a:lnTo>
                        <a:lnTo>
                          <a:pt x="111" y="19"/>
                        </a:lnTo>
                        <a:lnTo>
                          <a:pt x="111" y="19"/>
                        </a:lnTo>
                        <a:lnTo>
                          <a:pt x="111" y="19"/>
                        </a:lnTo>
                        <a:lnTo>
                          <a:pt x="111" y="19"/>
                        </a:lnTo>
                        <a:lnTo>
                          <a:pt x="111" y="19"/>
                        </a:lnTo>
                        <a:lnTo>
                          <a:pt x="111" y="19"/>
                        </a:lnTo>
                        <a:lnTo>
                          <a:pt x="111" y="22"/>
                        </a:lnTo>
                        <a:lnTo>
                          <a:pt x="111" y="22"/>
                        </a:lnTo>
                        <a:lnTo>
                          <a:pt x="111" y="22"/>
                        </a:lnTo>
                        <a:lnTo>
                          <a:pt x="111" y="22"/>
                        </a:lnTo>
                        <a:lnTo>
                          <a:pt x="111" y="22"/>
                        </a:lnTo>
                        <a:lnTo>
                          <a:pt x="111" y="22"/>
                        </a:lnTo>
                        <a:lnTo>
                          <a:pt x="111" y="22"/>
                        </a:lnTo>
                        <a:lnTo>
                          <a:pt x="114" y="28"/>
                        </a:lnTo>
                        <a:lnTo>
                          <a:pt x="117" y="25"/>
                        </a:lnTo>
                        <a:lnTo>
                          <a:pt x="117" y="25"/>
                        </a:lnTo>
                        <a:lnTo>
                          <a:pt x="117" y="25"/>
                        </a:lnTo>
                        <a:lnTo>
                          <a:pt x="117" y="25"/>
                        </a:lnTo>
                        <a:lnTo>
                          <a:pt x="120" y="25"/>
                        </a:lnTo>
                        <a:lnTo>
                          <a:pt x="120" y="25"/>
                        </a:lnTo>
                        <a:lnTo>
                          <a:pt x="120" y="28"/>
                        </a:lnTo>
                        <a:lnTo>
                          <a:pt x="120" y="28"/>
                        </a:lnTo>
                        <a:lnTo>
                          <a:pt x="120" y="28"/>
                        </a:lnTo>
                        <a:lnTo>
                          <a:pt x="120" y="28"/>
                        </a:lnTo>
                        <a:lnTo>
                          <a:pt x="123" y="28"/>
                        </a:lnTo>
                        <a:lnTo>
                          <a:pt x="123" y="28"/>
                        </a:lnTo>
                        <a:lnTo>
                          <a:pt x="123" y="28"/>
                        </a:lnTo>
                        <a:lnTo>
                          <a:pt x="123" y="32"/>
                        </a:lnTo>
                        <a:lnTo>
                          <a:pt x="123" y="32"/>
                        </a:lnTo>
                        <a:lnTo>
                          <a:pt x="123" y="32"/>
                        </a:lnTo>
                        <a:lnTo>
                          <a:pt x="123" y="32"/>
                        </a:lnTo>
                        <a:lnTo>
                          <a:pt x="123" y="32"/>
                        </a:lnTo>
                        <a:lnTo>
                          <a:pt x="123" y="32"/>
                        </a:lnTo>
                        <a:lnTo>
                          <a:pt x="123" y="32"/>
                        </a:lnTo>
                        <a:lnTo>
                          <a:pt x="123" y="32"/>
                        </a:lnTo>
                        <a:lnTo>
                          <a:pt x="123" y="32"/>
                        </a:lnTo>
                        <a:lnTo>
                          <a:pt x="123" y="32"/>
                        </a:lnTo>
                        <a:lnTo>
                          <a:pt x="123" y="32"/>
                        </a:lnTo>
                        <a:lnTo>
                          <a:pt x="123" y="32"/>
                        </a:lnTo>
                        <a:lnTo>
                          <a:pt x="120" y="35"/>
                        </a:lnTo>
                        <a:lnTo>
                          <a:pt x="120" y="35"/>
                        </a:lnTo>
                        <a:lnTo>
                          <a:pt x="120" y="35"/>
                        </a:lnTo>
                        <a:lnTo>
                          <a:pt x="120" y="35"/>
                        </a:lnTo>
                        <a:lnTo>
                          <a:pt x="120" y="35"/>
                        </a:lnTo>
                        <a:lnTo>
                          <a:pt x="120" y="35"/>
                        </a:lnTo>
                        <a:lnTo>
                          <a:pt x="120" y="35"/>
                        </a:lnTo>
                        <a:lnTo>
                          <a:pt x="120" y="35"/>
                        </a:lnTo>
                        <a:lnTo>
                          <a:pt x="123" y="41"/>
                        </a:lnTo>
                        <a:lnTo>
                          <a:pt x="126" y="41"/>
                        </a:lnTo>
                        <a:lnTo>
                          <a:pt x="126" y="41"/>
                        </a:lnTo>
                        <a:lnTo>
                          <a:pt x="126" y="41"/>
                        </a:lnTo>
                        <a:lnTo>
                          <a:pt x="126" y="41"/>
                        </a:lnTo>
                        <a:lnTo>
                          <a:pt x="126" y="41"/>
                        </a:lnTo>
                        <a:lnTo>
                          <a:pt x="126" y="41"/>
                        </a:lnTo>
                        <a:lnTo>
                          <a:pt x="130" y="41"/>
                        </a:lnTo>
                        <a:lnTo>
                          <a:pt x="130" y="41"/>
                        </a:lnTo>
                        <a:lnTo>
                          <a:pt x="130" y="44"/>
                        </a:lnTo>
                        <a:lnTo>
                          <a:pt x="130" y="44"/>
                        </a:lnTo>
                        <a:lnTo>
                          <a:pt x="130" y="44"/>
                        </a:lnTo>
                        <a:lnTo>
                          <a:pt x="130" y="44"/>
                        </a:lnTo>
                        <a:lnTo>
                          <a:pt x="130" y="44"/>
                        </a:lnTo>
                        <a:lnTo>
                          <a:pt x="130" y="44"/>
                        </a:lnTo>
                        <a:lnTo>
                          <a:pt x="130" y="44"/>
                        </a:lnTo>
                        <a:lnTo>
                          <a:pt x="130" y="47"/>
                        </a:lnTo>
                        <a:lnTo>
                          <a:pt x="130" y="47"/>
                        </a:lnTo>
                        <a:lnTo>
                          <a:pt x="130" y="47"/>
                        </a:lnTo>
                        <a:lnTo>
                          <a:pt x="130" y="47"/>
                        </a:lnTo>
                        <a:lnTo>
                          <a:pt x="130" y="47"/>
                        </a:lnTo>
                        <a:lnTo>
                          <a:pt x="130" y="47"/>
                        </a:lnTo>
                        <a:lnTo>
                          <a:pt x="130" y="47"/>
                        </a:lnTo>
                        <a:lnTo>
                          <a:pt x="130" y="47"/>
                        </a:lnTo>
                        <a:lnTo>
                          <a:pt x="130" y="47"/>
                        </a:lnTo>
                        <a:lnTo>
                          <a:pt x="130" y="47"/>
                        </a:lnTo>
                        <a:lnTo>
                          <a:pt x="126" y="47"/>
                        </a:lnTo>
                        <a:lnTo>
                          <a:pt x="126" y="47"/>
                        </a:lnTo>
                        <a:lnTo>
                          <a:pt x="126" y="50"/>
                        </a:lnTo>
                        <a:lnTo>
                          <a:pt x="126" y="50"/>
                        </a:lnTo>
                        <a:lnTo>
                          <a:pt x="126" y="50"/>
                        </a:lnTo>
                        <a:lnTo>
                          <a:pt x="123" y="50"/>
                        </a:lnTo>
                        <a:lnTo>
                          <a:pt x="123" y="50"/>
                        </a:lnTo>
                        <a:lnTo>
                          <a:pt x="123" y="50"/>
                        </a:lnTo>
                        <a:lnTo>
                          <a:pt x="126" y="57"/>
                        </a:lnTo>
                        <a:lnTo>
                          <a:pt x="130" y="57"/>
                        </a:lnTo>
                        <a:lnTo>
                          <a:pt x="130" y="57"/>
                        </a:lnTo>
                        <a:lnTo>
                          <a:pt x="130" y="57"/>
                        </a:lnTo>
                        <a:lnTo>
                          <a:pt x="130" y="57"/>
                        </a:lnTo>
                        <a:lnTo>
                          <a:pt x="133" y="57"/>
                        </a:lnTo>
                        <a:lnTo>
                          <a:pt x="133" y="57"/>
                        </a:lnTo>
                        <a:lnTo>
                          <a:pt x="133" y="60"/>
                        </a:lnTo>
                        <a:lnTo>
                          <a:pt x="133" y="60"/>
                        </a:lnTo>
                        <a:lnTo>
                          <a:pt x="133" y="60"/>
                        </a:lnTo>
                        <a:lnTo>
                          <a:pt x="133" y="60"/>
                        </a:lnTo>
                        <a:lnTo>
                          <a:pt x="133" y="60"/>
                        </a:lnTo>
                        <a:lnTo>
                          <a:pt x="133" y="63"/>
                        </a:lnTo>
                        <a:lnTo>
                          <a:pt x="133" y="63"/>
                        </a:lnTo>
                        <a:lnTo>
                          <a:pt x="133" y="63"/>
                        </a:lnTo>
                        <a:lnTo>
                          <a:pt x="133" y="63"/>
                        </a:lnTo>
                        <a:lnTo>
                          <a:pt x="133" y="63"/>
                        </a:lnTo>
                        <a:lnTo>
                          <a:pt x="133" y="63"/>
                        </a:lnTo>
                        <a:lnTo>
                          <a:pt x="133" y="63"/>
                        </a:lnTo>
                        <a:lnTo>
                          <a:pt x="133" y="63"/>
                        </a:lnTo>
                        <a:lnTo>
                          <a:pt x="133" y="63"/>
                        </a:lnTo>
                        <a:lnTo>
                          <a:pt x="133" y="63"/>
                        </a:lnTo>
                        <a:lnTo>
                          <a:pt x="133" y="63"/>
                        </a:lnTo>
                        <a:lnTo>
                          <a:pt x="133" y="63"/>
                        </a:lnTo>
                        <a:lnTo>
                          <a:pt x="133" y="63"/>
                        </a:lnTo>
                        <a:lnTo>
                          <a:pt x="130" y="66"/>
                        </a:lnTo>
                        <a:lnTo>
                          <a:pt x="130" y="66"/>
                        </a:lnTo>
                        <a:lnTo>
                          <a:pt x="130" y="66"/>
                        </a:lnTo>
                        <a:lnTo>
                          <a:pt x="130" y="66"/>
                        </a:lnTo>
                        <a:lnTo>
                          <a:pt x="126" y="66"/>
                        </a:lnTo>
                        <a:lnTo>
                          <a:pt x="126" y="66"/>
                        </a:lnTo>
                        <a:lnTo>
                          <a:pt x="126" y="66"/>
                        </a:lnTo>
                        <a:lnTo>
                          <a:pt x="126" y="66"/>
                        </a:lnTo>
                        <a:lnTo>
                          <a:pt x="126" y="66"/>
                        </a:lnTo>
                        <a:lnTo>
                          <a:pt x="126" y="73"/>
                        </a:lnTo>
                        <a:lnTo>
                          <a:pt x="130" y="73"/>
                        </a:lnTo>
                        <a:lnTo>
                          <a:pt x="130" y="73"/>
                        </a:lnTo>
                        <a:lnTo>
                          <a:pt x="130" y="76"/>
                        </a:lnTo>
                        <a:lnTo>
                          <a:pt x="130" y="76"/>
                        </a:lnTo>
                        <a:lnTo>
                          <a:pt x="130" y="76"/>
                        </a:lnTo>
                        <a:lnTo>
                          <a:pt x="133" y="76"/>
                        </a:lnTo>
                        <a:lnTo>
                          <a:pt x="133" y="76"/>
                        </a:lnTo>
                        <a:lnTo>
                          <a:pt x="133" y="76"/>
                        </a:lnTo>
                        <a:lnTo>
                          <a:pt x="133" y="76"/>
                        </a:lnTo>
                        <a:lnTo>
                          <a:pt x="133" y="79"/>
                        </a:lnTo>
                        <a:lnTo>
                          <a:pt x="130" y="79"/>
                        </a:lnTo>
                        <a:lnTo>
                          <a:pt x="130" y="79"/>
                        </a:lnTo>
                        <a:lnTo>
                          <a:pt x="130" y="79"/>
                        </a:lnTo>
                        <a:lnTo>
                          <a:pt x="130" y="79"/>
                        </a:lnTo>
                        <a:lnTo>
                          <a:pt x="130" y="79"/>
                        </a:lnTo>
                        <a:lnTo>
                          <a:pt x="130" y="79"/>
                        </a:lnTo>
                        <a:lnTo>
                          <a:pt x="130" y="79"/>
                        </a:lnTo>
                        <a:lnTo>
                          <a:pt x="130" y="79"/>
                        </a:lnTo>
                        <a:lnTo>
                          <a:pt x="130" y="79"/>
                        </a:lnTo>
                        <a:lnTo>
                          <a:pt x="130" y="79"/>
                        </a:lnTo>
                        <a:lnTo>
                          <a:pt x="130" y="82"/>
                        </a:lnTo>
                        <a:lnTo>
                          <a:pt x="130" y="82"/>
                        </a:lnTo>
                        <a:lnTo>
                          <a:pt x="130" y="82"/>
                        </a:lnTo>
                        <a:lnTo>
                          <a:pt x="130" y="82"/>
                        </a:lnTo>
                        <a:lnTo>
                          <a:pt x="130" y="82"/>
                        </a:lnTo>
                        <a:lnTo>
                          <a:pt x="126" y="82"/>
                        </a:lnTo>
                        <a:lnTo>
                          <a:pt x="126" y="82"/>
                        </a:lnTo>
                        <a:lnTo>
                          <a:pt x="126" y="82"/>
                        </a:lnTo>
                        <a:lnTo>
                          <a:pt x="126" y="82"/>
                        </a:lnTo>
                        <a:lnTo>
                          <a:pt x="126" y="82"/>
                        </a:lnTo>
                        <a:lnTo>
                          <a:pt x="123" y="82"/>
                        </a:lnTo>
                        <a:lnTo>
                          <a:pt x="123" y="82"/>
                        </a:lnTo>
                        <a:lnTo>
                          <a:pt x="123" y="82"/>
                        </a:lnTo>
                        <a:lnTo>
                          <a:pt x="123" y="88"/>
                        </a:lnTo>
                        <a:lnTo>
                          <a:pt x="126" y="92"/>
                        </a:lnTo>
                        <a:lnTo>
                          <a:pt x="126" y="92"/>
                        </a:lnTo>
                        <a:lnTo>
                          <a:pt x="126" y="92"/>
                        </a:lnTo>
                        <a:lnTo>
                          <a:pt x="126" y="92"/>
                        </a:lnTo>
                        <a:lnTo>
                          <a:pt x="126" y="92"/>
                        </a:lnTo>
                        <a:lnTo>
                          <a:pt x="126" y="92"/>
                        </a:lnTo>
                        <a:lnTo>
                          <a:pt x="126" y="92"/>
                        </a:lnTo>
                        <a:lnTo>
                          <a:pt x="126" y="92"/>
                        </a:lnTo>
                        <a:lnTo>
                          <a:pt x="126" y="95"/>
                        </a:lnTo>
                        <a:lnTo>
                          <a:pt x="126" y="95"/>
                        </a:lnTo>
                        <a:lnTo>
                          <a:pt x="126" y="95"/>
                        </a:lnTo>
                        <a:lnTo>
                          <a:pt x="126" y="95"/>
                        </a:lnTo>
                        <a:lnTo>
                          <a:pt x="126" y="95"/>
                        </a:lnTo>
                        <a:lnTo>
                          <a:pt x="126" y="95"/>
                        </a:lnTo>
                        <a:lnTo>
                          <a:pt x="126" y="95"/>
                        </a:lnTo>
                        <a:lnTo>
                          <a:pt x="123" y="95"/>
                        </a:lnTo>
                        <a:lnTo>
                          <a:pt x="123" y="95"/>
                        </a:lnTo>
                        <a:lnTo>
                          <a:pt x="123" y="95"/>
                        </a:lnTo>
                        <a:lnTo>
                          <a:pt x="123" y="95"/>
                        </a:lnTo>
                        <a:lnTo>
                          <a:pt x="123" y="95"/>
                        </a:lnTo>
                        <a:lnTo>
                          <a:pt x="123" y="98"/>
                        </a:lnTo>
                        <a:lnTo>
                          <a:pt x="123" y="98"/>
                        </a:lnTo>
                        <a:lnTo>
                          <a:pt x="123" y="98"/>
                        </a:lnTo>
                        <a:lnTo>
                          <a:pt x="123" y="98"/>
                        </a:lnTo>
                        <a:lnTo>
                          <a:pt x="123" y="98"/>
                        </a:lnTo>
                        <a:lnTo>
                          <a:pt x="120" y="98"/>
                        </a:lnTo>
                        <a:lnTo>
                          <a:pt x="120" y="95"/>
                        </a:lnTo>
                        <a:lnTo>
                          <a:pt x="120" y="95"/>
                        </a:lnTo>
                        <a:lnTo>
                          <a:pt x="120" y="95"/>
                        </a:lnTo>
                        <a:lnTo>
                          <a:pt x="120" y="95"/>
                        </a:lnTo>
                        <a:lnTo>
                          <a:pt x="117" y="95"/>
                        </a:lnTo>
                        <a:lnTo>
                          <a:pt x="117" y="95"/>
                        </a:lnTo>
                        <a:lnTo>
                          <a:pt x="117" y="95"/>
                        </a:lnTo>
                        <a:lnTo>
                          <a:pt x="114" y="101"/>
                        </a:lnTo>
                        <a:lnTo>
                          <a:pt x="117" y="104"/>
                        </a:lnTo>
                        <a:lnTo>
                          <a:pt x="117" y="104"/>
                        </a:lnTo>
                        <a:lnTo>
                          <a:pt x="117" y="104"/>
                        </a:lnTo>
                        <a:lnTo>
                          <a:pt x="117" y="104"/>
                        </a:lnTo>
                        <a:lnTo>
                          <a:pt x="117" y="104"/>
                        </a:lnTo>
                        <a:lnTo>
                          <a:pt x="117" y="107"/>
                        </a:lnTo>
                        <a:lnTo>
                          <a:pt x="117" y="107"/>
                        </a:lnTo>
                        <a:lnTo>
                          <a:pt x="117" y="107"/>
                        </a:lnTo>
                        <a:lnTo>
                          <a:pt x="117" y="107"/>
                        </a:lnTo>
                        <a:lnTo>
                          <a:pt x="117" y="107"/>
                        </a:lnTo>
                        <a:lnTo>
                          <a:pt x="117" y="107"/>
                        </a:lnTo>
                        <a:lnTo>
                          <a:pt x="114" y="111"/>
                        </a:lnTo>
                        <a:lnTo>
                          <a:pt x="114" y="111"/>
                        </a:lnTo>
                        <a:lnTo>
                          <a:pt x="114" y="111"/>
                        </a:lnTo>
                        <a:lnTo>
                          <a:pt x="114" y="111"/>
                        </a:lnTo>
                        <a:lnTo>
                          <a:pt x="114" y="111"/>
                        </a:lnTo>
                        <a:lnTo>
                          <a:pt x="114" y="111"/>
                        </a:lnTo>
                        <a:lnTo>
                          <a:pt x="114" y="111"/>
                        </a:lnTo>
                        <a:lnTo>
                          <a:pt x="114" y="111"/>
                        </a:lnTo>
                        <a:lnTo>
                          <a:pt x="114" y="111"/>
                        </a:lnTo>
                        <a:lnTo>
                          <a:pt x="114" y="111"/>
                        </a:lnTo>
                        <a:lnTo>
                          <a:pt x="114" y="111"/>
                        </a:lnTo>
                        <a:lnTo>
                          <a:pt x="114" y="111"/>
                        </a:lnTo>
                        <a:lnTo>
                          <a:pt x="114" y="111"/>
                        </a:lnTo>
                        <a:lnTo>
                          <a:pt x="111" y="111"/>
                        </a:lnTo>
                        <a:lnTo>
                          <a:pt x="111" y="111"/>
                        </a:lnTo>
                        <a:lnTo>
                          <a:pt x="111" y="111"/>
                        </a:lnTo>
                        <a:lnTo>
                          <a:pt x="111" y="107"/>
                        </a:lnTo>
                        <a:lnTo>
                          <a:pt x="111" y="107"/>
                        </a:lnTo>
                        <a:lnTo>
                          <a:pt x="111" y="107"/>
                        </a:lnTo>
                        <a:lnTo>
                          <a:pt x="107" y="107"/>
                        </a:lnTo>
                        <a:lnTo>
                          <a:pt x="107" y="107"/>
                        </a:lnTo>
                        <a:lnTo>
                          <a:pt x="107" y="107"/>
                        </a:lnTo>
                        <a:lnTo>
                          <a:pt x="104" y="114"/>
                        </a:lnTo>
                        <a:close/>
                      </a:path>
                    </a:pathLst>
                  </a:custGeom>
                  <a:solidFill>
                    <a:srgbClr val="99CCCC"/>
                  </a:solidFill>
                  <a:ln w="3175" cmpd="sng">
                    <a:solidFill>
                      <a:srgbClr val="000000"/>
                    </a:solidFill>
                    <a:round/>
                    <a:headEnd/>
                    <a:tailEnd/>
                  </a:ln>
                  <a:effectLst>
                    <a:outerShdw dist="71842" dir="2700000" algn="ctr" rotWithShape="0">
                      <a:srgbClr val="000000"/>
                    </a:outerShdw>
                  </a:effectLst>
                </p:spPr>
                <p:txBody>
                  <a:bodyPr/>
                  <a:lstStyle/>
                  <a:p>
                    <a:endParaRPr lang="en-US"/>
                  </a:p>
                </p:txBody>
              </p:sp>
              <p:sp>
                <p:nvSpPr>
                  <p:cNvPr id="505882" name="Freeform 26"/>
                  <p:cNvSpPr>
                    <a:spLocks/>
                  </p:cNvSpPr>
                  <p:nvPr/>
                </p:nvSpPr>
                <p:spPr bwMode="auto">
                  <a:xfrm>
                    <a:off x="768" y="2757"/>
                    <a:ext cx="256" cy="257"/>
                  </a:xfrm>
                  <a:custGeom>
                    <a:avLst/>
                    <a:gdLst/>
                    <a:ahLst/>
                    <a:cxnLst>
                      <a:cxn ang="0">
                        <a:pos x="6" y="54"/>
                      </a:cxn>
                      <a:cxn ang="0">
                        <a:pos x="6" y="57"/>
                      </a:cxn>
                      <a:cxn ang="0">
                        <a:pos x="6" y="57"/>
                      </a:cxn>
                      <a:cxn ang="0">
                        <a:pos x="9" y="60"/>
                      </a:cxn>
                      <a:cxn ang="0">
                        <a:pos x="19" y="63"/>
                      </a:cxn>
                      <a:cxn ang="0">
                        <a:pos x="19" y="67"/>
                      </a:cxn>
                      <a:cxn ang="0">
                        <a:pos x="19" y="67"/>
                      </a:cxn>
                      <a:cxn ang="0">
                        <a:pos x="19" y="70"/>
                      </a:cxn>
                      <a:cxn ang="0">
                        <a:pos x="25" y="70"/>
                      </a:cxn>
                      <a:cxn ang="0">
                        <a:pos x="35" y="67"/>
                      </a:cxn>
                      <a:cxn ang="0">
                        <a:pos x="35" y="70"/>
                      </a:cxn>
                      <a:cxn ang="0">
                        <a:pos x="38" y="73"/>
                      </a:cxn>
                      <a:cxn ang="0">
                        <a:pos x="38" y="73"/>
                      </a:cxn>
                      <a:cxn ang="0">
                        <a:pos x="41" y="70"/>
                      </a:cxn>
                      <a:cxn ang="0">
                        <a:pos x="47" y="63"/>
                      </a:cxn>
                      <a:cxn ang="0">
                        <a:pos x="50" y="67"/>
                      </a:cxn>
                      <a:cxn ang="0">
                        <a:pos x="54" y="67"/>
                      </a:cxn>
                      <a:cxn ang="0">
                        <a:pos x="54" y="67"/>
                      </a:cxn>
                      <a:cxn ang="0">
                        <a:pos x="57" y="63"/>
                      </a:cxn>
                      <a:cxn ang="0">
                        <a:pos x="60" y="54"/>
                      </a:cxn>
                      <a:cxn ang="0">
                        <a:pos x="63" y="57"/>
                      </a:cxn>
                      <a:cxn ang="0">
                        <a:pos x="66" y="57"/>
                      </a:cxn>
                      <a:cxn ang="0">
                        <a:pos x="66" y="54"/>
                      </a:cxn>
                      <a:cxn ang="0">
                        <a:pos x="66" y="51"/>
                      </a:cxn>
                      <a:cxn ang="0">
                        <a:pos x="66" y="41"/>
                      </a:cxn>
                      <a:cxn ang="0">
                        <a:pos x="69" y="41"/>
                      </a:cxn>
                      <a:cxn ang="0">
                        <a:pos x="73" y="38"/>
                      </a:cxn>
                      <a:cxn ang="0">
                        <a:pos x="73" y="35"/>
                      </a:cxn>
                      <a:cxn ang="0">
                        <a:pos x="69" y="35"/>
                      </a:cxn>
                      <a:cxn ang="0">
                        <a:pos x="66" y="26"/>
                      </a:cxn>
                      <a:cxn ang="0">
                        <a:pos x="69" y="22"/>
                      </a:cxn>
                      <a:cxn ang="0">
                        <a:pos x="69" y="22"/>
                      </a:cxn>
                      <a:cxn ang="0">
                        <a:pos x="66" y="19"/>
                      </a:cxn>
                      <a:cxn ang="0">
                        <a:pos x="60" y="19"/>
                      </a:cxn>
                      <a:cxn ang="0">
                        <a:pos x="57" y="13"/>
                      </a:cxn>
                      <a:cxn ang="0">
                        <a:pos x="60" y="10"/>
                      </a:cxn>
                      <a:cxn ang="0">
                        <a:pos x="57" y="10"/>
                      </a:cxn>
                      <a:cxn ang="0">
                        <a:pos x="54" y="7"/>
                      </a:cxn>
                      <a:cxn ang="0">
                        <a:pos x="44" y="7"/>
                      </a:cxn>
                      <a:cxn ang="0">
                        <a:pos x="44" y="3"/>
                      </a:cxn>
                      <a:cxn ang="0">
                        <a:pos x="44" y="0"/>
                      </a:cxn>
                      <a:cxn ang="0">
                        <a:pos x="41" y="0"/>
                      </a:cxn>
                      <a:cxn ang="0">
                        <a:pos x="38" y="0"/>
                      </a:cxn>
                      <a:cxn ang="0">
                        <a:pos x="31" y="7"/>
                      </a:cxn>
                      <a:cxn ang="0">
                        <a:pos x="28" y="3"/>
                      </a:cxn>
                      <a:cxn ang="0">
                        <a:pos x="25" y="3"/>
                      </a:cxn>
                      <a:cxn ang="0">
                        <a:pos x="25" y="3"/>
                      </a:cxn>
                      <a:cxn ang="0">
                        <a:pos x="22" y="3"/>
                      </a:cxn>
                      <a:cxn ang="0">
                        <a:pos x="16" y="13"/>
                      </a:cxn>
                      <a:cxn ang="0">
                        <a:pos x="13" y="10"/>
                      </a:cxn>
                      <a:cxn ang="0">
                        <a:pos x="13" y="10"/>
                      </a:cxn>
                      <a:cxn ang="0">
                        <a:pos x="9" y="13"/>
                      </a:cxn>
                      <a:cxn ang="0">
                        <a:pos x="9" y="16"/>
                      </a:cxn>
                      <a:cxn ang="0">
                        <a:pos x="6" y="22"/>
                      </a:cxn>
                      <a:cxn ang="0">
                        <a:pos x="3" y="22"/>
                      </a:cxn>
                      <a:cxn ang="0">
                        <a:pos x="3" y="26"/>
                      </a:cxn>
                      <a:cxn ang="0">
                        <a:pos x="0" y="26"/>
                      </a:cxn>
                      <a:cxn ang="0">
                        <a:pos x="3" y="29"/>
                      </a:cxn>
                      <a:cxn ang="0">
                        <a:pos x="3" y="38"/>
                      </a:cxn>
                      <a:cxn ang="0">
                        <a:pos x="0" y="41"/>
                      </a:cxn>
                      <a:cxn ang="0">
                        <a:pos x="0" y="41"/>
                      </a:cxn>
                      <a:cxn ang="0">
                        <a:pos x="0" y="44"/>
                      </a:cxn>
                      <a:cxn ang="0">
                        <a:pos x="3" y="44"/>
                      </a:cxn>
                    </a:cxnLst>
                    <a:rect l="0" t="0" r="r" b="b"/>
                    <a:pathLst>
                      <a:path w="73" h="73">
                        <a:moveTo>
                          <a:pt x="9" y="51"/>
                        </a:moveTo>
                        <a:lnTo>
                          <a:pt x="9" y="51"/>
                        </a:lnTo>
                        <a:lnTo>
                          <a:pt x="9" y="51"/>
                        </a:lnTo>
                        <a:lnTo>
                          <a:pt x="9" y="54"/>
                        </a:lnTo>
                        <a:lnTo>
                          <a:pt x="9" y="54"/>
                        </a:lnTo>
                        <a:lnTo>
                          <a:pt x="9" y="54"/>
                        </a:lnTo>
                        <a:lnTo>
                          <a:pt x="6" y="54"/>
                        </a:lnTo>
                        <a:lnTo>
                          <a:pt x="6" y="54"/>
                        </a:lnTo>
                        <a:lnTo>
                          <a:pt x="6" y="54"/>
                        </a:lnTo>
                        <a:lnTo>
                          <a:pt x="6" y="54"/>
                        </a:lnTo>
                        <a:lnTo>
                          <a:pt x="6" y="57"/>
                        </a:lnTo>
                        <a:lnTo>
                          <a:pt x="6" y="57"/>
                        </a:lnTo>
                        <a:lnTo>
                          <a:pt x="6" y="57"/>
                        </a:lnTo>
                        <a:lnTo>
                          <a:pt x="6" y="57"/>
                        </a:lnTo>
                        <a:lnTo>
                          <a:pt x="6" y="57"/>
                        </a:lnTo>
                        <a:lnTo>
                          <a:pt x="6" y="57"/>
                        </a:lnTo>
                        <a:lnTo>
                          <a:pt x="6" y="57"/>
                        </a:lnTo>
                        <a:lnTo>
                          <a:pt x="6" y="57"/>
                        </a:lnTo>
                        <a:lnTo>
                          <a:pt x="6" y="57"/>
                        </a:lnTo>
                        <a:lnTo>
                          <a:pt x="6" y="57"/>
                        </a:lnTo>
                        <a:lnTo>
                          <a:pt x="6" y="57"/>
                        </a:lnTo>
                        <a:lnTo>
                          <a:pt x="6" y="57"/>
                        </a:lnTo>
                        <a:lnTo>
                          <a:pt x="6" y="57"/>
                        </a:lnTo>
                        <a:lnTo>
                          <a:pt x="6" y="57"/>
                        </a:lnTo>
                        <a:lnTo>
                          <a:pt x="9" y="60"/>
                        </a:lnTo>
                        <a:lnTo>
                          <a:pt x="9" y="60"/>
                        </a:lnTo>
                        <a:lnTo>
                          <a:pt x="9" y="60"/>
                        </a:lnTo>
                        <a:lnTo>
                          <a:pt x="9" y="60"/>
                        </a:lnTo>
                        <a:lnTo>
                          <a:pt x="9" y="60"/>
                        </a:lnTo>
                        <a:lnTo>
                          <a:pt x="9" y="60"/>
                        </a:lnTo>
                        <a:lnTo>
                          <a:pt x="13" y="60"/>
                        </a:lnTo>
                        <a:lnTo>
                          <a:pt x="13" y="60"/>
                        </a:lnTo>
                        <a:lnTo>
                          <a:pt x="13" y="60"/>
                        </a:lnTo>
                        <a:lnTo>
                          <a:pt x="16" y="57"/>
                        </a:lnTo>
                        <a:lnTo>
                          <a:pt x="19" y="63"/>
                        </a:lnTo>
                        <a:lnTo>
                          <a:pt x="19" y="63"/>
                        </a:lnTo>
                        <a:lnTo>
                          <a:pt x="19" y="63"/>
                        </a:lnTo>
                        <a:lnTo>
                          <a:pt x="19" y="63"/>
                        </a:lnTo>
                        <a:lnTo>
                          <a:pt x="19" y="63"/>
                        </a:lnTo>
                        <a:lnTo>
                          <a:pt x="19" y="63"/>
                        </a:lnTo>
                        <a:lnTo>
                          <a:pt x="19" y="63"/>
                        </a:lnTo>
                        <a:lnTo>
                          <a:pt x="19" y="67"/>
                        </a:lnTo>
                        <a:lnTo>
                          <a:pt x="19" y="67"/>
                        </a:lnTo>
                        <a:lnTo>
                          <a:pt x="19" y="67"/>
                        </a:lnTo>
                        <a:lnTo>
                          <a:pt x="19" y="67"/>
                        </a:lnTo>
                        <a:lnTo>
                          <a:pt x="19" y="67"/>
                        </a:lnTo>
                        <a:lnTo>
                          <a:pt x="19" y="67"/>
                        </a:lnTo>
                        <a:lnTo>
                          <a:pt x="19" y="67"/>
                        </a:lnTo>
                        <a:lnTo>
                          <a:pt x="19" y="67"/>
                        </a:lnTo>
                        <a:lnTo>
                          <a:pt x="19" y="70"/>
                        </a:lnTo>
                        <a:lnTo>
                          <a:pt x="19" y="70"/>
                        </a:lnTo>
                        <a:lnTo>
                          <a:pt x="19" y="70"/>
                        </a:lnTo>
                        <a:lnTo>
                          <a:pt x="19" y="70"/>
                        </a:lnTo>
                        <a:lnTo>
                          <a:pt x="19" y="70"/>
                        </a:lnTo>
                        <a:lnTo>
                          <a:pt x="19" y="70"/>
                        </a:lnTo>
                        <a:lnTo>
                          <a:pt x="19" y="70"/>
                        </a:lnTo>
                        <a:lnTo>
                          <a:pt x="22" y="70"/>
                        </a:lnTo>
                        <a:lnTo>
                          <a:pt x="22" y="70"/>
                        </a:lnTo>
                        <a:lnTo>
                          <a:pt x="22" y="70"/>
                        </a:lnTo>
                        <a:lnTo>
                          <a:pt x="22" y="70"/>
                        </a:lnTo>
                        <a:lnTo>
                          <a:pt x="22" y="70"/>
                        </a:lnTo>
                        <a:lnTo>
                          <a:pt x="25" y="70"/>
                        </a:lnTo>
                        <a:lnTo>
                          <a:pt x="25" y="70"/>
                        </a:lnTo>
                        <a:lnTo>
                          <a:pt x="25" y="70"/>
                        </a:lnTo>
                        <a:lnTo>
                          <a:pt x="25" y="70"/>
                        </a:lnTo>
                        <a:lnTo>
                          <a:pt x="25" y="70"/>
                        </a:lnTo>
                        <a:lnTo>
                          <a:pt x="25" y="70"/>
                        </a:lnTo>
                        <a:lnTo>
                          <a:pt x="28" y="67"/>
                        </a:lnTo>
                        <a:lnTo>
                          <a:pt x="35" y="67"/>
                        </a:lnTo>
                        <a:lnTo>
                          <a:pt x="35" y="67"/>
                        </a:lnTo>
                        <a:lnTo>
                          <a:pt x="35" y="67"/>
                        </a:lnTo>
                        <a:lnTo>
                          <a:pt x="35" y="67"/>
                        </a:lnTo>
                        <a:lnTo>
                          <a:pt x="35" y="67"/>
                        </a:lnTo>
                        <a:lnTo>
                          <a:pt x="35" y="70"/>
                        </a:lnTo>
                        <a:lnTo>
                          <a:pt x="35" y="70"/>
                        </a:lnTo>
                        <a:lnTo>
                          <a:pt x="35" y="70"/>
                        </a:lnTo>
                        <a:lnTo>
                          <a:pt x="35" y="70"/>
                        </a:lnTo>
                        <a:lnTo>
                          <a:pt x="35" y="70"/>
                        </a:lnTo>
                        <a:lnTo>
                          <a:pt x="35" y="70"/>
                        </a:lnTo>
                        <a:lnTo>
                          <a:pt x="35" y="73"/>
                        </a:lnTo>
                        <a:lnTo>
                          <a:pt x="35" y="73"/>
                        </a:lnTo>
                        <a:lnTo>
                          <a:pt x="35" y="73"/>
                        </a:lnTo>
                        <a:lnTo>
                          <a:pt x="38" y="73"/>
                        </a:lnTo>
                        <a:lnTo>
                          <a:pt x="38" y="73"/>
                        </a:lnTo>
                        <a:lnTo>
                          <a:pt x="38" y="73"/>
                        </a:lnTo>
                        <a:lnTo>
                          <a:pt x="38" y="73"/>
                        </a:lnTo>
                        <a:lnTo>
                          <a:pt x="38" y="73"/>
                        </a:lnTo>
                        <a:lnTo>
                          <a:pt x="38" y="73"/>
                        </a:lnTo>
                        <a:lnTo>
                          <a:pt x="38" y="73"/>
                        </a:lnTo>
                        <a:lnTo>
                          <a:pt x="38" y="73"/>
                        </a:lnTo>
                        <a:lnTo>
                          <a:pt x="38" y="73"/>
                        </a:lnTo>
                        <a:lnTo>
                          <a:pt x="38" y="73"/>
                        </a:lnTo>
                        <a:lnTo>
                          <a:pt x="38" y="73"/>
                        </a:lnTo>
                        <a:lnTo>
                          <a:pt x="41" y="73"/>
                        </a:lnTo>
                        <a:lnTo>
                          <a:pt x="41" y="70"/>
                        </a:lnTo>
                        <a:lnTo>
                          <a:pt x="41" y="70"/>
                        </a:lnTo>
                        <a:lnTo>
                          <a:pt x="41" y="70"/>
                        </a:lnTo>
                        <a:lnTo>
                          <a:pt x="41" y="70"/>
                        </a:lnTo>
                        <a:lnTo>
                          <a:pt x="41" y="70"/>
                        </a:lnTo>
                        <a:lnTo>
                          <a:pt x="41" y="70"/>
                        </a:lnTo>
                        <a:lnTo>
                          <a:pt x="41" y="70"/>
                        </a:lnTo>
                        <a:lnTo>
                          <a:pt x="41" y="67"/>
                        </a:lnTo>
                        <a:lnTo>
                          <a:pt x="47" y="63"/>
                        </a:lnTo>
                        <a:lnTo>
                          <a:pt x="47" y="63"/>
                        </a:lnTo>
                        <a:lnTo>
                          <a:pt x="47" y="63"/>
                        </a:lnTo>
                        <a:lnTo>
                          <a:pt x="47" y="63"/>
                        </a:lnTo>
                        <a:lnTo>
                          <a:pt x="47" y="63"/>
                        </a:lnTo>
                        <a:lnTo>
                          <a:pt x="50" y="67"/>
                        </a:lnTo>
                        <a:lnTo>
                          <a:pt x="50" y="67"/>
                        </a:lnTo>
                        <a:lnTo>
                          <a:pt x="50" y="67"/>
                        </a:lnTo>
                        <a:lnTo>
                          <a:pt x="50" y="67"/>
                        </a:lnTo>
                        <a:lnTo>
                          <a:pt x="50" y="67"/>
                        </a:lnTo>
                        <a:lnTo>
                          <a:pt x="50" y="67"/>
                        </a:lnTo>
                        <a:lnTo>
                          <a:pt x="50" y="67"/>
                        </a:lnTo>
                        <a:lnTo>
                          <a:pt x="54" y="67"/>
                        </a:lnTo>
                        <a:lnTo>
                          <a:pt x="54" y="67"/>
                        </a:lnTo>
                        <a:lnTo>
                          <a:pt x="54" y="67"/>
                        </a:lnTo>
                        <a:lnTo>
                          <a:pt x="54" y="67"/>
                        </a:lnTo>
                        <a:lnTo>
                          <a:pt x="54" y="67"/>
                        </a:lnTo>
                        <a:lnTo>
                          <a:pt x="54" y="67"/>
                        </a:lnTo>
                        <a:lnTo>
                          <a:pt x="54" y="67"/>
                        </a:lnTo>
                        <a:lnTo>
                          <a:pt x="54" y="67"/>
                        </a:lnTo>
                        <a:lnTo>
                          <a:pt x="54" y="67"/>
                        </a:lnTo>
                        <a:lnTo>
                          <a:pt x="54" y="67"/>
                        </a:lnTo>
                        <a:lnTo>
                          <a:pt x="54" y="67"/>
                        </a:lnTo>
                        <a:lnTo>
                          <a:pt x="54" y="67"/>
                        </a:lnTo>
                        <a:lnTo>
                          <a:pt x="54" y="67"/>
                        </a:lnTo>
                        <a:lnTo>
                          <a:pt x="57" y="67"/>
                        </a:lnTo>
                        <a:lnTo>
                          <a:pt x="57" y="63"/>
                        </a:lnTo>
                        <a:lnTo>
                          <a:pt x="57" y="63"/>
                        </a:lnTo>
                        <a:lnTo>
                          <a:pt x="57" y="63"/>
                        </a:lnTo>
                        <a:lnTo>
                          <a:pt x="57" y="63"/>
                        </a:lnTo>
                        <a:lnTo>
                          <a:pt x="57" y="63"/>
                        </a:lnTo>
                        <a:lnTo>
                          <a:pt x="57" y="63"/>
                        </a:lnTo>
                        <a:lnTo>
                          <a:pt x="57" y="63"/>
                        </a:lnTo>
                        <a:lnTo>
                          <a:pt x="54" y="60"/>
                        </a:lnTo>
                        <a:lnTo>
                          <a:pt x="60" y="54"/>
                        </a:lnTo>
                        <a:lnTo>
                          <a:pt x="60" y="54"/>
                        </a:lnTo>
                        <a:lnTo>
                          <a:pt x="60" y="54"/>
                        </a:lnTo>
                        <a:lnTo>
                          <a:pt x="60" y="54"/>
                        </a:lnTo>
                        <a:lnTo>
                          <a:pt x="60" y="54"/>
                        </a:lnTo>
                        <a:lnTo>
                          <a:pt x="60" y="57"/>
                        </a:lnTo>
                        <a:lnTo>
                          <a:pt x="63" y="57"/>
                        </a:lnTo>
                        <a:lnTo>
                          <a:pt x="63" y="57"/>
                        </a:lnTo>
                        <a:lnTo>
                          <a:pt x="63" y="57"/>
                        </a:lnTo>
                        <a:lnTo>
                          <a:pt x="63" y="57"/>
                        </a:lnTo>
                        <a:lnTo>
                          <a:pt x="63" y="57"/>
                        </a:lnTo>
                        <a:lnTo>
                          <a:pt x="63" y="57"/>
                        </a:lnTo>
                        <a:lnTo>
                          <a:pt x="66" y="57"/>
                        </a:lnTo>
                        <a:lnTo>
                          <a:pt x="66" y="57"/>
                        </a:lnTo>
                        <a:lnTo>
                          <a:pt x="66" y="57"/>
                        </a:lnTo>
                        <a:lnTo>
                          <a:pt x="66" y="57"/>
                        </a:lnTo>
                        <a:lnTo>
                          <a:pt x="66" y="57"/>
                        </a:lnTo>
                        <a:lnTo>
                          <a:pt x="66" y="57"/>
                        </a:lnTo>
                        <a:lnTo>
                          <a:pt x="66" y="57"/>
                        </a:lnTo>
                        <a:lnTo>
                          <a:pt x="66" y="54"/>
                        </a:lnTo>
                        <a:lnTo>
                          <a:pt x="66" y="54"/>
                        </a:lnTo>
                        <a:lnTo>
                          <a:pt x="66" y="54"/>
                        </a:lnTo>
                        <a:lnTo>
                          <a:pt x="66" y="54"/>
                        </a:lnTo>
                        <a:lnTo>
                          <a:pt x="66" y="54"/>
                        </a:lnTo>
                        <a:lnTo>
                          <a:pt x="66" y="54"/>
                        </a:lnTo>
                        <a:lnTo>
                          <a:pt x="66" y="54"/>
                        </a:lnTo>
                        <a:lnTo>
                          <a:pt x="66" y="51"/>
                        </a:lnTo>
                        <a:lnTo>
                          <a:pt x="66" y="51"/>
                        </a:lnTo>
                        <a:lnTo>
                          <a:pt x="66" y="51"/>
                        </a:lnTo>
                        <a:lnTo>
                          <a:pt x="66" y="51"/>
                        </a:lnTo>
                        <a:lnTo>
                          <a:pt x="66" y="51"/>
                        </a:lnTo>
                        <a:lnTo>
                          <a:pt x="66" y="51"/>
                        </a:lnTo>
                        <a:lnTo>
                          <a:pt x="66" y="51"/>
                        </a:lnTo>
                        <a:lnTo>
                          <a:pt x="63" y="48"/>
                        </a:lnTo>
                        <a:lnTo>
                          <a:pt x="66" y="41"/>
                        </a:lnTo>
                        <a:lnTo>
                          <a:pt x="66" y="41"/>
                        </a:lnTo>
                        <a:lnTo>
                          <a:pt x="66" y="41"/>
                        </a:lnTo>
                        <a:lnTo>
                          <a:pt x="66" y="41"/>
                        </a:lnTo>
                        <a:lnTo>
                          <a:pt x="66" y="41"/>
                        </a:lnTo>
                        <a:lnTo>
                          <a:pt x="66" y="41"/>
                        </a:lnTo>
                        <a:lnTo>
                          <a:pt x="69" y="41"/>
                        </a:lnTo>
                        <a:lnTo>
                          <a:pt x="69" y="41"/>
                        </a:lnTo>
                        <a:lnTo>
                          <a:pt x="69" y="41"/>
                        </a:lnTo>
                        <a:lnTo>
                          <a:pt x="69" y="41"/>
                        </a:lnTo>
                        <a:lnTo>
                          <a:pt x="69" y="41"/>
                        </a:lnTo>
                        <a:lnTo>
                          <a:pt x="69" y="41"/>
                        </a:lnTo>
                        <a:lnTo>
                          <a:pt x="69" y="41"/>
                        </a:lnTo>
                        <a:lnTo>
                          <a:pt x="69" y="41"/>
                        </a:lnTo>
                        <a:lnTo>
                          <a:pt x="69" y="41"/>
                        </a:lnTo>
                        <a:lnTo>
                          <a:pt x="69" y="38"/>
                        </a:lnTo>
                        <a:lnTo>
                          <a:pt x="73" y="38"/>
                        </a:lnTo>
                        <a:lnTo>
                          <a:pt x="73" y="38"/>
                        </a:lnTo>
                        <a:lnTo>
                          <a:pt x="73" y="38"/>
                        </a:lnTo>
                        <a:lnTo>
                          <a:pt x="73" y="38"/>
                        </a:lnTo>
                        <a:lnTo>
                          <a:pt x="73" y="38"/>
                        </a:lnTo>
                        <a:lnTo>
                          <a:pt x="73" y="38"/>
                        </a:lnTo>
                        <a:lnTo>
                          <a:pt x="73" y="38"/>
                        </a:lnTo>
                        <a:lnTo>
                          <a:pt x="73" y="38"/>
                        </a:lnTo>
                        <a:lnTo>
                          <a:pt x="73" y="38"/>
                        </a:lnTo>
                        <a:lnTo>
                          <a:pt x="73" y="35"/>
                        </a:lnTo>
                        <a:lnTo>
                          <a:pt x="69" y="35"/>
                        </a:lnTo>
                        <a:lnTo>
                          <a:pt x="69" y="35"/>
                        </a:lnTo>
                        <a:lnTo>
                          <a:pt x="69" y="35"/>
                        </a:lnTo>
                        <a:lnTo>
                          <a:pt x="69" y="35"/>
                        </a:lnTo>
                        <a:lnTo>
                          <a:pt x="69" y="35"/>
                        </a:lnTo>
                        <a:lnTo>
                          <a:pt x="69" y="35"/>
                        </a:lnTo>
                        <a:lnTo>
                          <a:pt x="69" y="35"/>
                        </a:lnTo>
                        <a:lnTo>
                          <a:pt x="66" y="35"/>
                        </a:lnTo>
                        <a:lnTo>
                          <a:pt x="63" y="29"/>
                        </a:lnTo>
                        <a:lnTo>
                          <a:pt x="63" y="29"/>
                        </a:lnTo>
                        <a:lnTo>
                          <a:pt x="63" y="29"/>
                        </a:lnTo>
                        <a:lnTo>
                          <a:pt x="66" y="26"/>
                        </a:lnTo>
                        <a:lnTo>
                          <a:pt x="66" y="26"/>
                        </a:lnTo>
                        <a:lnTo>
                          <a:pt x="66" y="26"/>
                        </a:lnTo>
                        <a:lnTo>
                          <a:pt x="66" y="26"/>
                        </a:lnTo>
                        <a:lnTo>
                          <a:pt x="66" y="26"/>
                        </a:lnTo>
                        <a:lnTo>
                          <a:pt x="66" y="26"/>
                        </a:lnTo>
                        <a:lnTo>
                          <a:pt x="69" y="26"/>
                        </a:lnTo>
                        <a:lnTo>
                          <a:pt x="69" y="26"/>
                        </a:lnTo>
                        <a:lnTo>
                          <a:pt x="69" y="22"/>
                        </a:lnTo>
                        <a:lnTo>
                          <a:pt x="69" y="22"/>
                        </a:lnTo>
                        <a:lnTo>
                          <a:pt x="69" y="22"/>
                        </a:lnTo>
                        <a:lnTo>
                          <a:pt x="69" y="22"/>
                        </a:lnTo>
                        <a:lnTo>
                          <a:pt x="69" y="22"/>
                        </a:lnTo>
                        <a:lnTo>
                          <a:pt x="69" y="22"/>
                        </a:lnTo>
                        <a:lnTo>
                          <a:pt x="69" y="22"/>
                        </a:lnTo>
                        <a:lnTo>
                          <a:pt x="69" y="22"/>
                        </a:lnTo>
                        <a:lnTo>
                          <a:pt x="69" y="22"/>
                        </a:lnTo>
                        <a:lnTo>
                          <a:pt x="69" y="22"/>
                        </a:lnTo>
                        <a:lnTo>
                          <a:pt x="69" y="22"/>
                        </a:lnTo>
                        <a:lnTo>
                          <a:pt x="69" y="22"/>
                        </a:lnTo>
                        <a:lnTo>
                          <a:pt x="66" y="22"/>
                        </a:lnTo>
                        <a:lnTo>
                          <a:pt x="66" y="19"/>
                        </a:lnTo>
                        <a:lnTo>
                          <a:pt x="66" y="19"/>
                        </a:lnTo>
                        <a:lnTo>
                          <a:pt x="66" y="19"/>
                        </a:lnTo>
                        <a:lnTo>
                          <a:pt x="66" y="19"/>
                        </a:lnTo>
                        <a:lnTo>
                          <a:pt x="66" y="19"/>
                        </a:lnTo>
                        <a:lnTo>
                          <a:pt x="66" y="19"/>
                        </a:lnTo>
                        <a:lnTo>
                          <a:pt x="66" y="19"/>
                        </a:lnTo>
                        <a:lnTo>
                          <a:pt x="66" y="19"/>
                        </a:lnTo>
                        <a:lnTo>
                          <a:pt x="66" y="19"/>
                        </a:lnTo>
                        <a:lnTo>
                          <a:pt x="60" y="19"/>
                        </a:lnTo>
                        <a:lnTo>
                          <a:pt x="57" y="16"/>
                        </a:lnTo>
                        <a:lnTo>
                          <a:pt x="57" y="16"/>
                        </a:lnTo>
                        <a:lnTo>
                          <a:pt x="57" y="16"/>
                        </a:lnTo>
                        <a:lnTo>
                          <a:pt x="57" y="13"/>
                        </a:lnTo>
                        <a:lnTo>
                          <a:pt x="57" y="13"/>
                        </a:lnTo>
                        <a:lnTo>
                          <a:pt x="57" y="13"/>
                        </a:lnTo>
                        <a:lnTo>
                          <a:pt x="57" y="13"/>
                        </a:lnTo>
                        <a:lnTo>
                          <a:pt x="60" y="13"/>
                        </a:lnTo>
                        <a:lnTo>
                          <a:pt x="60" y="13"/>
                        </a:lnTo>
                        <a:lnTo>
                          <a:pt x="60" y="10"/>
                        </a:lnTo>
                        <a:lnTo>
                          <a:pt x="60" y="10"/>
                        </a:lnTo>
                        <a:lnTo>
                          <a:pt x="60" y="10"/>
                        </a:lnTo>
                        <a:lnTo>
                          <a:pt x="60" y="10"/>
                        </a:lnTo>
                        <a:lnTo>
                          <a:pt x="60" y="10"/>
                        </a:lnTo>
                        <a:lnTo>
                          <a:pt x="60" y="10"/>
                        </a:lnTo>
                        <a:lnTo>
                          <a:pt x="60" y="10"/>
                        </a:lnTo>
                        <a:lnTo>
                          <a:pt x="60" y="10"/>
                        </a:lnTo>
                        <a:lnTo>
                          <a:pt x="60" y="10"/>
                        </a:lnTo>
                        <a:lnTo>
                          <a:pt x="57" y="10"/>
                        </a:lnTo>
                        <a:lnTo>
                          <a:pt x="57" y="10"/>
                        </a:lnTo>
                        <a:lnTo>
                          <a:pt x="57" y="10"/>
                        </a:lnTo>
                        <a:lnTo>
                          <a:pt x="57" y="10"/>
                        </a:lnTo>
                        <a:lnTo>
                          <a:pt x="57" y="10"/>
                        </a:lnTo>
                        <a:lnTo>
                          <a:pt x="57" y="7"/>
                        </a:lnTo>
                        <a:lnTo>
                          <a:pt x="57" y="7"/>
                        </a:lnTo>
                        <a:lnTo>
                          <a:pt x="57" y="7"/>
                        </a:lnTo>
                        <a:lnTo>
                          <a:pt x="54" y="7"/>
                        </a:lnTo>
                        <a:lnTo>
                          <a:pt x="54" y="7"/>
                        </a:lnTo>
                        <a:lnTo>
                          <a:pt x="54" y="7"/>
                        </a:lnTo>
                        <a:lnTo>
                          <a:pt x="54" y="7"/>
                        </a:lnTo>
                        <a:lnTo>
                          <a:pt x="54" y="7"/>
                        </a:lnTo>
                        <a:lnTo>
                          <a:pt x="54" y="7"/>
                        </a:lnTo>
                        <a:lnTo>
                          <a:pt x="54" y="7"/>
                        </a:lnTo>
                        <a:lnTo>
                          <a:pt x="50" y="10"/>
                        </a:lnTo>
                        <a:lnTo>
                          <a:pt x="44" y="7"/>
                        </a:lnTo>
                        <a:lnTo>
                          <a:pt x="44" y="7"/>
                        </a:lnTo>
                        <a:lnTo>
                          <a:pt x="44" y="7"/>
                        </a:lnTo>
                        <a:lnTo>
                          <a:pt x="44" y="7"/>
                        </a:lnTo>
                        <a:lnTo>
                          <a:pt x="44" y="7"/>
                        </a:lnTo>
                        <a:lnTo>
                          <a:pt x="44" y="7"/>
                        </a:lnTo>
                        <a:lnTo>
                          <a:pt x="44" y="3"/>
                        </a:lnTo>
                        <a:lnTo>
                          <a:pt x="44" y="3"/>
                        </a:lnTo>
                        <a:lnTo>
                          <a:pt x="44" y="3"/>
                        </a:lnTo>
                        <a:lnTo>
                          <a:pt x="44" y="3"/>
                        </a:lnTo>
                        <a:lnTo>
                          <a:pt x="44" y="3"/>
                        </a:lnTo>
                        <a:lnTo>
                          <a:pt x="44" y="3"/>
                        </a:lnTo>
                        <a:lnTo>
                          <a:pt x="44" y="3"/>
                        </a:lnTo>
                        <a:lnTo>
                          <a:pt x="44" y="0"/>
                        </a:lnTo>
                        <a:lnTo>
                          <a:pt x="44" y="0"/>
                        </a:lnTo>
                        <a:lnTo>
                          <a:pt x="44" y="0"/>
                        </a:lnTo>
                        <a:lnTo>
                          <a:pt x="44" y="0"/>
                        </a:lnTo>
                        <a:lnTo>
                          <a:pt x="44" y="0"/>
                        </a:lnTo>
                        <a:lnTo>
                          <a:pt x="44" y="0"/>
                        </a:lnTo>
                        <a:lnTo>
                          <a:pt x="44" y="0"/>
                        </a:lnTo>
                        <a:lnTo>
                          <a:pt x="44" y="0"/>
                        </a:lnTo>
                        <a:lnTo>
                          <a:pt x="41" y="0"/>
                        </a:lnTo>
                        <a:lnTo>
                          <a:pt x="41" y="0"/>
                        </a:lnTo>
                        <a:lnTo>
                          <a:pt x="41" y="0"/>
                        </a:lnTo>
                        <a:lnTo>
                          <a:pt x="41" y="0"/>
                        </a:lnTo>
                        <a:lnTo>
                          <a:pt x="41" y="0"/>
                        </a:lnTo>
                        <a:lnTo>
                          <a:pt x="38" y="0"/>
                        </a:lnTo>
                        <a:lnTo>
                          <a:pt x="38" y="0"/>
                        </a:lnTo>
                        <a:lnTo>
                          <a:pt x="38" y="0"/>
                        </a:lnTo>
                        <a:lnTo>
                          <a:pt x="38" y="3"/>
                        </a:lnTo>
                        <a:lnTo>
                          <a:pt x="38" y="3"/>
                        </a:lnTo>
                        <a:lnTo>
                          <a:pt x="38" y="3"/>
                        </a:lnTo>
                        <a:lnTo>
                          <a:pt x="38" y="3"/>
                        </a:lnTo>
                        <a:lnTo>
                          <a:pt x="38" y="7"/>
                        </a:lnTo>
                        <a:lnTo>
                          <a:pt x="31" y="7"/>
                        </a:lnTo>
                        <a:lnTo>
                          <a:pt x="31" y="7"/>
                        </a:lnTo>
                        <a:lnTo>
                          <a:pt x="28" y="7"/>
                        </a:lnTo>
                        <a:lnTo>
                          <a:pt x="28" y="7"/>
                        </a:lnTo>
                        <a:lnTo>
                          <a:pt x="28" y="7"/>
                        </a:lnTo>
                        <a:lnTo>
                          <a:pt x="28" y="3"/>
                        </a:lnTo>
                        <a:lnTo>
                          <a:pt x="28" y="3"/>
                        </a:lnTo>
                        <a:lnTo>
                          <a:pt x="28" y="3"/>
                        </a:lnTo>
                        <a:lnTo>
                          <a:pt x="28" y="3"/>
                        </a:lnTo>
                        <a:lnTo>
                          <a:pt x="28" y="3"/>
                        </a:lnTo>
                        <a:lnTo>
                          <a:pt x="28" y="3"/>
                        </a:lnTo>
                        <a:lnTo>
                          <a:pt x="28" y="3"/>
                        </a:lnTo>
                        <a:lnTo>
                          <a:pt x="25" y="3"/>
                        </a:lnTo>
                        <a:lnTo>
                          <a:pt x="25" y="3"/>
                        </a:lnTo>
                        <a:lnTo>
                          <a:pt x="25" y="3"/>
                        </a:lnTo>
                        <a:lnTo>
                          <a:pt x="25" y="3"/>
                        </a:lnTo>
                        <a:lnTo>
                          <a:pt x="25" y="3"/>
                        </a:lnTo>
                        <a:lnTo>
                          <a:pt x="25" y="3"/>
                        </a:lnTo>
                        <a:lnTo>
                          <a:pt x="25" y="3"/>
                        </a:lnTo>
                        <a:lnTo>
                          <a:pt x="25" y="3"/>
                        </a:lnTo>
                        <a:lnTo>
                          <a:pt x="25" y="3"/>
                        </a:lnTo>
                        <a:lnTo>
                          <a:pt x="25" y="3"/>
                        </a:lnTo>
                        <a:lnTo>
                          <a:pt x="25" y="3"/>
                        </a:lnTo>
                        <a:lnTo>
                          <a:pt x="25" y="3"/>
                        </a:lnTo>
                        <a:lnTo>
                          <a:pt x="22" y="3"/>
                        </a:lnTo>
                        <a:lnTo>
                          <a:pt x="22" y="3"/>
                        </a:lnTo>
                        <a:lnTo>
                          <a:pt x="22" y="3"/>
                        </a:lnTo>
                        <a:lnTo>
                          <a:pt x="22" y="3"/>
                        </a:lnTo>
                        <a:lnTo>
                          <a:pt x="22" y="3"/>
                        </a:lnTo>
                        <a:lnTo>
                          <a:pt x="22" y="3"/>
                        </a:lnTo>
                        <a:lnTo>
                          <a:pt x="22" y="7"/>
                        </a:lnTo>
                        <a:lnTo>
                          <a:pt x="22" y="7"/>
                        </a:lnTo>
                        <a:lnTo>
                          <a:pt x="22" y="7"/>
                        </a:lnTo>
                        <a:lnTo>
                          <a:pt x="22" y="10"/>
                        </a:lnTo>
                        <a:lnTo>
                          <a:pt x="16" y="13"/>
                        </a:lnTo>
                        <a:lnTo>
                          <a:pt x="16" y="13"/>
                        </a:lnTo>
                        <a:lnTo>
                          <a:pt x="16" y="13"/>
                        </a:lnTo>
                        <a:lnTo>
                          <a:pt x="16" y="13"/>
                        </a:lnTo>
                        <a:lnTo>
                          <a:pt x="16" y="13"/>
                        </a:lnTo>
                        <a:lnTo>
                          <a:pt x="16" y="10"/>
                        </a:lnTo>
                        <a:lnTo>
                          <a:pt x="16" y="10"/>
                        </a:lnTo>
                        <a:lnTo>
                          <a:pt x="13" y="10"/>
                        </a:lnTo>
                        <a:lnTo>
                          <a:pt x="13" y="10"/>
                        </a:lnTo>
                        <a:lnTo>
                          <a:pt x="13" y="10"/>
                        </a:lnTo>
                        <a:lnTo>
                          <a:pt x="13" y="10"/>
                        </a:lnTo>
                        <a:lnTo>
                          <a:pt x="13" y="10"/>
                        </a:lnTo>
                        <a:lnTo>
                          <a:pt x="13" y="10"/>
                        </a:lnTo>
                        <a:lnTo>
                          <a:pt x="13" y="10"/>
                        </a:lnTo>
                        <a:lnTo>
                          <a:pt x="13" y="10"/>
                        </a:lnTo>
                        <a:lnTo>
                          <a:pt x="13" y="10"/>
                        </a:lnTo>
                        <a:lnTo>
                          <a:pt x="13" y="10"/>
                        </a:lnTo>
                        <a:lnTo>
                          <a:pt x="13" y="10"/>
                        </a:lnTo>
                        <a:lnTo>
                          <a:pt x="9" y="10"/>
                        </a:lnTo>
                        <a:lnTo>
                          <a:pt x="9" y="10"/>
                        </a:lnTo>
                        <a:lnTo>
                          <a:pt x="9" y="10"/>
                        </a:lnTo>
                        <a:lnTo>
                          <a:pt x="9" y="10"/>
                        </a:lnTo>
                        <a:lnTo>
                          <a:pt x="9" y="10"/>
                        </a:lnTo>
                        <a:lnTo>
                          <a:pt x="9" y="13"/>
                        </a:lnTo>
                        <a:lnTo>
                          <a:pt x="9" y="13"/>
                        </a:lnTo>
                        <a:lnTo>
                          <a:pt x="9" y="13"/>
                        </a:lnTo>
                        <a:lnTo>
                          <a:pt x="9" y="13"/>
                        </a:lnTo>
                        <a:lnTo>
                          <a:pt x="9" y="13"/>
                        </a:lnTo>
                        <a:lnTo>
                          <a:pt x="9" y="13"/>
                        </a:lnTo>
                        <a:lnTo>
                          <a:pt x="9" y="16"/>
                        </a:lnTo>
                        <a:lnTo>
                          <a:pt x="9" y="16"/>
                        </a:lnTo>
                        <a:lnTo>
                          <a:pt x="9" y="16"/>
                        </a:lnTo>
                        <a:lnTo>
                          <a:pt x="9" y="16"/>
                        </a:lnTo>
                        <a:lnTo>
                          <a:pt x="13" y="19"/>
                        </a:lnTo>
                        <a:lnTo>
                          <a:pt x="9" y="22"/>
                        </a:lnTo>
                        <a:lnTo>
                          <a:pt x="9" y="22"/>
                        </a:lnTo>
                        <a:lnTo>
                          <a:pt x="6" y="22"/>
                        </a:lnTo>
                        <a:lnTo>
                          <a:pt x="6" y="22"/>
                        </a:lnTo>
                        <a:lnTo>
                          <a:pt x="6" y="22"/>
                        </a:lnTo>
                        <a:lnTo>
                          <a:pt x="6" y="22"/>
                        </a:lnTo>
                        <a:lnTo>
                          <a:pt x="6" y="22"/>
                        </a:lnTo>
                        <a:lnTo>
                          <a:pt x="3" y="22"/>
                        </a:lnTo>
                        <a:lnTo>
                          <a:pt x="3" y="22"/>
                        </a:lnTo>
                        <a:lnTo>
                          <a:pt x="3" y="22"/>
                        </a:lnTo>
                        <a:lnTo>
                          <a:pt x="3" y="22"/>
                        </a:lnTo>
                        <a:lnTo>
                          <a:pt x="3" y="22"/>
                        </a:lnTo>
                        <a:lnTo>
                          <a:pt x="3" y="22"/>
                        </a:lnTo>
                        <a:lnTo>
                          <a:pt x="3" y="26"/>
                        </a:lnTo>
                        <a:lnTo>
                          <a:pt x="3" y="26"/>
                        </a:lnTo>
                        <a:lnTo>
                          <a:pt x="3" y="26"/>
                        </a:lnTo>
                        <a:lnTo>
                          <a:pt x="3" y="26"/>
                        </a:lnTo>
                        <a:lnTo>
                          <a:pt x="3" y="26"/>
                        </a:lnTo>
                        <a:lnTo>
                          <a:pt x="3" y="26"/>
                        </a:lnTo>
                        <a:lnTo>
                          <a:pt x="3" y="26"/>
                        </a:lnTo>
                        <a:lnTo>
                          <a:pt x="3" y="26"/>
                        </a:lnTo>
                        <a:lnTo>
                          <a:pt x="0" y="26"/>
                        </a:lnTo>
                        <a:lnTo>
                          <a:pt x="0" y="26"/>
                        </a:lnTo>
                        <a:lnTo>
                          <a:pt x="0" y="26"/>
                        </a:lnTo>
                        <a:lnTo>
                          <a:pt x="0" y="26"/>
                        </a:lnTo>
                        <a:lnTo>
                          <a:pt x="0" y="29"/>
                        </a:lnTo>
                        <a:lnTo>
                          <a:pt x="0" y="29"/>
                        </a:lnTo>
                        <a:lnTo>
                          <a:pt x="0" y="29"/>
                        </a:lnTo>
                        <a:lnTo>
                          <a:pt x="0" y="29"/>
                        </a:lnTo>
                        <a:lnTo>
                          <a:pt x="3" y="29"/>
                        </a:lnTo>
                        <a:lnTo>
                          <a:pt x="3" y="29"/>
                        </a:lnTo>
                        <a:lnTo>
                          <a:pt x="3" y="29"/>
                        </a:lnTo>
                        <a:lnTo>
                          <a:pt x="3" y="29"/>
                        </a:lnTo>
                        <a:lnTo>
                          <a:pt x="6" y="32"/>
                        </a:lnTo>
                        <a:lnTo>
                          <a:pt x="6" y="38"/>
                        </a:lnTo>
                        <a:lnTo>
                          <a:pt x="6" y="38"/>
                        </a:lnTo>
                        <a:lnTo>
                          <a:pt x="6" y="38"/>
                        </a:lnTo>
                        <a:lnTo>
                          <a:pt x="3" y="38"/>
                        </a:lnTo>
                        <a:lnTo>
                          <a:pt x="3" y="38"/>
                        </a:lnTo>
                        <a:lnTo>
                          <a:pt x="3" y="38"/>
                        </a:lnTo>
                        <a:lnTo>
                          <a:pt x="3" y="38"/>
                        </a:lnTo>
                        <a:lnTo>
                          <a:pt x="3" y="38"/>
                        </a:lnTo>
                        <a:lnTo>
                          <a:pt x="0" y="38"/>
                        </a:lnTo>
                        <a:lnTo>
                          <a:pt x="0" y="38"/>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1"/>
                        </a:lnTo>
                        <a:lnTo>
                          <a:pt x="0" y="44"/>
                        </a:lnTo>
                        <a:lnTo>
                          <a:pt x="0" y="44"/>
                        </a:lnTo>
                        <a:lnTo>
                          <a:pt x="0" y="44"/>
                        </a:lnTo>
                        <a:lnTo>
                          <a:pt x="0" y="44"/>
                        </a:lnTo>
                        <a:lnTo>
                          <a:pt x="3" y="44"/>
                        </a:lnTo>
                        <a:lnTo>
                          <a:pt x="3" y="44"/>
                        </a:lnTo>
                        <a:lnTo>
                          <a:pt x="3" y="44"/>
                        </a:lnTo>
                        <a:lnTo>
                          <a:pt x="3" y="44"/>
                        </a:lnTo>
                        <a:lnTo>
                          <a:pt x="3" y="44"/>
                        </a:lnTo>
                        <a:lnTo>
                          <a:pt x="3" y="44"/>
                        </a:lnTo>
                        <a:lnTo>
                          <a:pt x="6" y="44"/>
                        </a:lnTo>
                        <a:lnTo>
                          <a:pt x="9" y="51"/>
                        </a:lnTo>
                        <a:close/>
                      </a:path>
                    </a:pathLst>
                  </a:custGeom>
                  <a:solidFill>
                    <a:srgbClr val="669999"/>
                  </a:solidFill>
                  <a:ln w="3175" cmpd="sng">
                    <a:solidFill>
                      <a:srgbClr val="000000"/>
                    </a:solidFill>
                    <a:round/>
                    <a:headEnd/>
                    <a:tailEnd/>
                  </a:ln>
                  <a:effectLst>
                    <a:outerShdw dist="28398" dir="3806097" algn="ctr" rotWithShape="0">
                      <a:srgbClr val="000000"/>
                    </a:outerShdw>
                  </a:effectLst>
                </p:spPr>
                <p:txBody>
                  <a:bodyPr/>
                  <a:lstStyle/>
                  <a:p>
                    <a:endParaRPr lang="en-US"/>
                  </a:p>
                </p:txBody>
              </p:sp>
              <p:sp>
                <p:nvSpPr>
                  <p:cNvPr id="505883" name="Freeform 27"/>
                  <p:cNvSpPr>
                    <a:spLocks/>
                  </p:cNvSpPr>
                  <p:nvPr/>
                </p:nvSpPr>
                <p:spPr bwMode="auto">
                  <a:xfrm>
                    <a:off x="789" y="2996"/>
                    <a:ext cx="256" cy="268"/>
                  </a:xfrm>
                  <a:custGeom>
                    <a:avLst/>
                    <a:gdLst/>
                    <a:ahLst/>
                    <a:cxnLst>
                      <a:cxn ang="0">
                        <a:pos x="10" y="57"/>
                      </a:cxn>
                      <a:cxn ang="0">
                        <a:pos x="7" y="60"/>
                      </a:cxn>
                      <a:cxn ang="0">
                        <a:pos x="7" y="60"/>
                      </a:cxn>
                      <a:cxn ang="0">
                        <a:pos x="13" y="63"/>
                      </a:cxn>
                      <a:cxn ang="0">
                        <a:pos x="22" y="66"/>
                      </a:cxn>
                      <a:cxn ang="0">
                        <a:pos x="22" y="69"/>
                      </a:cxn>
                      <a:cxn ang="0">
                        <a:pos x="22" y="72"/>
                      </a:cxn>
                      <a:cxn ang="0">
                        <a:pos x="22" y="72"/>
                      </a:cxn>
                      <a:cxn ang="0">
                        <a:pos x="29" y="72"/>
                      </a:cxn>
                      <a:cxn ang="0">
                        <a:pos x="38" y="69"/>
                      </a:cxn>
                      <a:cxn ang="0">
                        <a:pos x="38" y="72"/>
                      </a:cxn>
                      <a:cxn ang="0">
                        <a:pos x="41" y="76"/>
                      </a:cxn>
                      <a:cxn ang="0">
                        <a:pos x="41" y="72"/>
                      </a:cxn>
                      <a:cxn ang="0">
                        <a:pos x="44" y="72"/>
                      </a:cxn>
                      <a:cxn ang="0">
                        <a:pos x="51" y="66"/>
                      </a:cxn>
                      <a:cxn ang="0">
                        <a:pos x="54" y="69"/>
                      </a:cxn>
                      <a:cxn ang="0">
                        <a:pos x="57" y="69"/>
                      </a:cxn>
                      <a:cxn ang="0">
                        <a:pos x="57" y="66"/>
                      </a:cxn>
                      <a:cxn ang="0">
                        <a:pos x="60" y="63"/>
                      </a:cxn>
                      <a:cxn ang="0">
                        <a:pos x="63" y="57"/>
                      </a:cxn>
                      <a:cxn ang="0">
                        <a:pos x="67" y="57"/>
                      </a:cxn>
                      <a:cxn ang="0">
                        <a:pos x="70" y="57"/>
                      </a:cxn>
                      <a:cxn ang="0">
                        <a:pos x="70" y="53"/>
                      </a:cxn>
                      <a:cxn ang="0">
                        <a:pos x="70" y="50"/>
                      </a:cxn>
                      <a:cxn ang="0">
                        <a:pos x="70" y="41"/>
                      </a:cxn>
                      <a:cxn ang="0">
                        <a:pos x="73" y="38"/>
                      </a:cxn>
                      <a:cxn ang="0">
                        <a:pos x="73" y="38"/>
                      </a:cxn>
                      <a:cxn ang="0">
                        <a:pos x="73" y="34"/>
                      </a:cxn>
                      <a:cxn ang="0">
                        <a:pos x="73" y="31"/>
                      </a:cxn>
                      <a:cxn ang="0">
                        <a:pos x="67" y="25"/>
                      </a:cxn>
                      <a:cxn ang="0">
                        <a:pos x="70" y="22"/>
                      </a:cxn>
                      <a:cxn ang="0">
                        <a:pos x="70" y="19"/>
                      </a:cxn>
                      <a:cxn ang="0">
                        <a:pos x="67" y="15"/>
                      </a:cxn>
                      <a:cxn ang="0">
                        <a:pos x="63" y="19"/>
                      </a:cxn>
                      <a:cxn ang="0">
                        <a:pos x="60" y="9"/>
                      </a:cxn>
                      <a:cxn ang="0">
                        <a:pos x="60" y="6"/>
                      </a:cxn>
                      <a:cxn ang="0">
                        <a:pos x="57" y="6"/>
                      </a:cxn>
                      <a:cxn ang="0">
                        <a:pos x="54" y="6"/>
                      </a:cxn>
                      <a:cxn ang="0">
                        <a:pos x="44" y="6"/>
                      </a:cxn>
                      <a:cxn ang="0">
                        <a:pos x="44" y="3"/>
                      </a:cxn>
                      <a:cxn ang="0">
                        <a:pos x="41" y="0"/>
                      </a:cxn>
                      <a:cxn ang="0">
                        <a:pos x="41" y="0"/>
                      </a:cxn>
                      <a:cxn ang="0">
                        <a:pos x="38" y="0"/>
                      </a:cxn>
                      <a:cxn ang="0">
                        <a:pos x="29" y="6"/>
                      </a:cxn>
                      <a:cxn ang="0">
                        <a:pos x="25" y="3"/>
                      </a:cxn>
                      <a:cxn ang="0">
                        <a:pos x="25" y="3"/>
                      </a:cxn>
                      <a:cxn ang="0">
                        <a:pos x="22" y="3"/>
                      </a:cxn>
                      <a:cxn ang="0">
                        <a:pos x="19" y="6"/>
                      </a:cxn>
                      <a:cxn ang="0">
                        <a:pos x="16" y="12"/>
                      </a:cxn>
                      <a:cxn ang="0">
                        <a:pos x="10" y="9"/>
                      </a:cxn>
                      <a:cxn ang="0">
                        <a:pos x="10" y="12"/>
                      </a:cxn>
                      <a:cxn ang="0">
                        <a:pos x="7" y="12"/>
                      </a:cxn>
                      <a:cxn ang="0">
                        <a:pos x="7" y="15"/>
                      </a:cxn>
                      <a:cxn ang="0">
                        <a:pos x="7" y="25"/>
                      </a:cxn>
                      <a:cxn ang="0">
                        <a:pos x="0" y="25"/>
                      </a:cxn>
                      <a:cxn ang="0">
                        <a:pos x="0" y="28"/>
                      </a:cxn>
                      <a:cxn ang="0">
                        <a:pos x="0" y="28"/>
                      </a:cxn>
                      <a:cxn ang="0">
                        <a:pos x="0" y="31"/>
                      </a:cxn>
                      <a:cxn ang="0">
                        <a:pos x="3" y="41"/>
                      </a:cxn>
                      <a:cxn ang="0">
                        <a:pos x="0" y="44"/>
                      </a:cxn>
                      <a:cxn ang="0">
                        <a:pos x="0" y="44"/>
                      </a:cxn>
                      <a:cxn ang="0">
                        <a:pos x="0" y="47"/>
                      </a:cxn>
                      <a:cxn ang="0">
                        <a:pos x="3" y="50"/>
                      </a:cxn>
                    </a:cxnLst>
                    <a:rect l="0" t="0" r="r" b="b"/>
                    <a:pathLst>
                      <a:path w="73" h="76">
                        <a:moveTo>
                          <a:pt x="10" y="53"/>
                        </a:moveTo>
                        <a:lnTo>
                          <a:pt x="10" y="57"/>
                        </a:lnTo>
                        <a:lnTo>
                          <a:pt x="10" y="57"/>
                        </a:lnTo>
                        <a:lnTo>
                          <a:pt x="10" y="57"/>
                        </a:lnTo>
                        <a:lnTo>
                          <a:pt x="10" y="57"/>
                        </a:lnTo>
                        <a:lnTo>
                          <a:pt x="10" y="57"/>
                        </a:lnTo>
                        <a:lnTo>
                          <a:pt x="10" y="57"/>
                        </a:lnTo>
                        <a:lnTo>
                          <a:pt x="10" y="57"/>
                        </a:lnTo>
                        <a:lnTo>
                          <a:pt x="7" y="60"/>
                        </a:lnTo>
                        <a:lnTo>
                          <a:pt x="7" y="60"/>
                        </a:lnTo>
                        <a:lnTo>
                          <a:pt x="7" y="60"/>
                        </a:lnTo>
                        <a:lnTo>
                          <a:pt x="7" y="60"/>
                        </a:lnTo>
                        <a:lnTo>
                          <a:pt x="7" y="60"/>
                        </a:lnTo>
                        <a:lnTo>
                          <a:pt x="7" y="60"/>
                        </a:lnTo>
                        <a:lnTo>
                          <a:pt x="7" y="60"/>
                        </a:lnTo>
                        <a:lnTo>
                          <a:pt x="7" y="60"/>
                        </a:lnTo>
                        <a:lnTo>
                          <a:pt x="7" y="60"/>
                        </a:lnTo>
                        <a:lnTo>
                          <a:pt x="7" y="60"/>
                        </a:lnTo>
                        <a:lnTo>
                          <a:pt x="7" y="60"/>
                        </a:lnTo>
                        <a:lnTo>
                          <a:pt x="7" y="60"/>
                        </a:lnTo>
                        <a:lnTo>
                          <a:pt x="7" y="60"/>
                        </a:lnTo>
                        <a:lnTo>
                          <a:pt x="10" y="63"/>
                        </a:lnTo>
                        <a:lnTo>
                          <a:pt x="10" y="63"/>
                        </a:lnTo>
                        <a:lnTo>
                          <a:pt x="10" y="63"/>
                        </a:lnTo>
                        <a:lnTo>
                          <a:pt x="10" y="63"/>
                        </a:lnTo>
                        <a:lnTo>
                          <a:pt x="10" y="63"/>
                        </a:lnTo>
                        <a:lnTo>
                          <a:pt x="10" y="63"/>
                        </a:lnTo>
                        <a:lnTo>
                          <a:pt x="13" y="63"/>
                        </a:lnTo>
                        <a:lnTo>
                          <a:pt x="13" y="63"/>
                        </a:lnTo>
                        <a:lnTo>
                          <a:pt x="13" y="63"/>
                        </a:lnTo>
                        <a:lnTo>
                          <a:pt x="13" y="63"/>
                        </a:lnTo>
                        <a:lnTo>
                          <a:pt x="13" y="63"/>
                        </a:lnTo>
                        <a:lnTo>
                          <a:pt x="13" y="63"/>
                        </a:lnTo>
                        <a:lnTo>
                          <a:pt x="16" y="60"/>
                        </a:lnTo>
                        <a:lnTo>
                          <a:pt x="22" y="66"/>
                        </a:lnTo>
                        <a:lnTo>
                          <a:pt x="22" y="66"/>
                        </a:lnTo>
                        <a:lnTo>
                          <a:pt x="22" y="66"/>
                        </a:lnTo>
                        <a:lnTo>
                          <a:pt x="22" y="66"/>
                        </a:lnTo>
                        <a:lnTo>
                          <a:pt x="22" y="66"/>
                        </a:lnTo>
                        <a:lnTo>
                          <a:pt x="22" y="66"/>
                        </a:lnTo>
                        <a:lnTo>
                          <a:pt x="22" y="69"/>
                        </a:lnTo>
                        <a:lnTo>
                          <a:pt x="22" y="69"/>
                        </a:lnTo>
                        <a:lnTo>
                          <a:pt x="22" y="69"/>
                        </a:lnTo>
                        <a:lnTo>
                          <a:pt x="22" y="69"/>
                        </a:lnTo>
                        <a:lnTo>
                          <a:pt x="22" y="69"/>
                        </a:lnTo>
                        <a:lnTo>
                          <a:pt x="22" y="69"/>
                        </a:lnTo>
                        <a:lnTo>
                          <a:pt x="22" y="72"/>
                        </a:lnTo>
                        <a:lnTo>
                          <a:pt x="22" y="72"/>
                        </a:lnTo>
                        <a:lnTo>
                          <a:pt x="22" y="72"/>
                        </a:lnTo>
                        <a:lnTo>
                          <a:pt x="22" y="72"/>
                        </a:lnTo>
                        <a:lnTo>
                          <a:pt x="22" y="72"/>
                        </a:lnTo>
                        <a:lnTo>
                          <a:pt x="22" y="72"/>
                        </a:lnTo>
                        <a:lnTo>
                          <a:pt x="22" y="72"/>
                        </a:lnTo>
                        <a:lnTo>
                          <a:pt x="22" y="72"/>
                        </a:lnTo>
                        <a:lnTo>
                          <a:pt x="22" y="72"/>
                        </a:lnTo>
                        <a:lnTo>
                          <a:pt x="22" y="72"/>
                        </a:lnTo>
                        <a:lnTo>
                          <a:pt x="22" y="72"/>
                        </a:lnTo>
                        <a:lnTo>
                          <a:pt x="25" y="72"/>
                        </a:lnTo>
                        <a:lnTo>
                          <a:pt x="25" y="72"/>
                        </a:lnTo>
                        <a:lnTo>
                          <a:pt x="25" y="72"/>
                        </a:lnTo>
                        <a:lnTo>
                          <a:pt x="25" y="72"/>
                        </a:lnTo>
                        <a:lnTo>
                          <a:pt x="25" y="72"/>
                        </a:lnTo>
                        <a:lnTo>
                          <a:pt x="29" y="72"/>
                        </a:lnTo>
                        <a:lnTo>
                          <a:pt x="29" y="72"/>
                        </a:lnTo>
                        <a:lnTo>
                          <a:pt x="29" y="72"/>
                        </a:lnTo>
                        <a:lnTo>
                          <a:pt x="29" y="72"/>
                        </a:lnTo>
                        <a:lnTo>
                          <a:pt x="29" y="72"/>
                        </a:lnTo>
                        <a:lnTo>
                          <a:pt x="29" y="69"/>
                        </a:lnTo>
                        <a:lnTo>
                          <a:pt x="38" y="69"/>
                        </a:lnTo>
                        <a:lnTo>
                          <a:pt x="38" y="69"/>
                        </a:lnTo>
                        <a:lnTo>
                          <a:pt x="38" y="69"/>
                        </a:lnTo>
                        <a:lnTo>
                          <a:pt x="38" y="69"/>
                        </a:lnTo>
                        <a:lnTo>
                          <a:pt x="38" y="69"/>
                        </a:lnTo>
                        <a:lnTo>
                          <a:pt x="38" y="69"/>
                        </a:lnTo>
                        <a:lnTo>
                          <a:pt x="38" y="72"/>
                        </a:lnTo>
                        <a:lnTo>
                          <a:pt x="38" y="72"/>
                        </a:lnTo>
                        <a:lnTo>
                          <a:pt x="38" y="72"/>
                        </a:lnTo>
                        <a:lnTo>
                          <a:pt x="38" y="72"/>
                        </a:lnTo>
                        <a:lnTo>
                          <a:pt x="38" y="72"/>
                        </a:lnTo>
                        <a:lnTo>
                          <a:pt x="38" y="72"/>
                        </a:lnTo>
                        <a:lnTo>
                          <a:pt x="38" y="76"/>
                        </a:lnTo>
                        <a:lnTo>
                          <a:pt x="38" y="76"/>
                        </a:lnTo>
                        <a:lnTo>
                          <a:pt x="41" y="76"/>
                        </a:lnTo>
                        <a:lnTo>
                          <a:pt x="41" y="76"/>
                        </a:lnTo>
                        <a:lnTo>
                          <a:pt x="41" y="76"/>
                        </a:lnTo>
                        <a:lnTo>
                          <a:pt x="41" y="76"/>
                        </a:lnTo>
                        <a:lnTo>
                          <a:pt x="41" y="76"/>
                        </a:lnTo>
                        <a:lnTo>
                          <a:pt x="41" y="76"/>
                        </a:lnTo>
                        <a:lnTo>
                          <a:pt x="41" y="76"/>
                        </a:lnTo>
                        <a:lnTo>
                          <a:pt x="41" y="76"/>
                        </a:lnTo>
                        <a:lnTo>
                          <a:pt x="41" y="72"/>
                        </a:lnTo>
                        <a:lnTo>
                          <a:pt x="41" y="72"/>
                        </a:lnTo>
                        <a:lnTo>
                          <a:pt x="41" y="72"/>
                        </a:lnTo>
                        <a:lnTo>
                          <a:pt x="44" y="72"/>
                        </a:lnTo>
                        <a:lnTo>
                          <a:pt x="44" y="72"/>
                        </a:lnTo>
                        <a:lnTo>
                          <a:pt x="44" y="72"/>
                        </a:lnTo>
                        <a:lnTo>
                          <a:pt x="44" y="72"/>
                        </a:lnTo>
                        <a:lnTo>
                          <a:pt x="44" y="72"/>
                        </a:lnTo>
                        <a:lnTo>
                          <a:pt x="44" y="72"/>
                        </a:lnTo>
                        <a:lnTo>
                          <a:pt x="44" y="72"/>
                        </a:lnTo>
                        <a:lnTo>
                          <a:pt x="44" y="72"/>
                        </a:lnTo>
                        <a:lnTo>
                          <a:pt x="44" y="66"/>
                        </a:lnTo>
                        <a:lnTo>
                          <a:pt x="51" y="66"/>
                        </a:lnTo>
                        <a:lnTo>
                          <a:pt x="51" y="66"/>
                        </a:lnTo>
                        <a:lnTo>
                          <a:pt x="51" y="66"/>
                        </a:lnTo>
                        <a:lnTo>
                          <a:pt x="51" y="66"/>
                        </a:lnTo>
                        <a:lnTo>
                          <a:pt x="54" y="66"/>
                        </a:lnTo>
                        <a:lnTo>
                          <a:pt x="54" y="66"/>
                        </a:lnTo>
                        <a:lnTo>
                          <a:pt x="54" y="66"/>
                        </a:lnTo>
                        <a:lnTo>
                          <a:pt x="54" y="66"/>
                        </a:lnTo>
                        <a:lnTo>
                          <a:pt x="54" y="69"/>
                        </a:lnTo>
                        <a:lnTo>
                          <a:pt x="54" y="69"/>
                        </a:lnTo>
                        <a:lnTo>
                          <a:pt x="54" y="69"/>
                        </a:lnTo>
                        <a:lnTo>
                          <a:pt x="57" y="69"/>
                        </a:lnTo>
                        <a:lnTo>
                          <a:pt x="57" y="69"/>
                        </a:lnTo>
                        <a:lnTo>
                          <a:pt x="57" y="69"/>
                        </a:lnTo>
                        <a:lnTo>
                          <a:pt x="57" y="69"/>
                        </a:lnTo>
                        <a:lnTo>
                          <a:pt x="57" y="69"/>
                        </a:lnTo>
                        <a:lnTo>
                          <a:pt x="57" y="69"/>
                        </a:lnTo>
                        <a:lnTo>
                          <a:pt x="57" y="69"/>
                        </a:lnTo>
                        <a:lnTo>
                          <a:pt x="57" y="69"/>
                        </a:lnTo>
                        <a:lnTo>
                          <a:pt x="57" y="69"/>
                        </a:lnTo>
                        <a:lnTo>
                          <a:pt x="57" y="69"/>
                        </a:lnTo>
                        <a:lnTo>
                          <a:pt x="57" y="69"/>
                        </a:lnTo>
                        <a:lnTo>
                          <a:pt x="57" y="66"/>
                        </a:lnTo>
                        <a:lnTo>
                          <a:pt x="57" y="66"/>
                        </a:lnTo>
                        <a:lnTo>
                          <a:pt x="60" y="66"/>
                        </a:lnTo>
                        <a:lnTo>
                          <a:pt x="60" y="66"/>
                        </a:lnTo>
                        <a:lnTo>
                          <a:pt x="60" y="66"/>
                        </a:lnTo>
                        <a:lnTo>
                          <a:pt x="60" y="66"/>
                        </a:lnTo>
                        <a:lnTo>
                          <a:pt x="60" y="66"/>
                        </a:lnTo>
                        <a:lnTo>
                          <a:pt x="60" y="63"/>
                        </a:lnTo>
                        <a:lnTo>
                          <a:pt x="60" y="63"/>
                        </a:lnTo>
                        <a:lnTo>
                          <a:pt x="60" y="63"/>
                        </a:lnTo>
                        <a:lnTo>
                          <a:pt x="60" y="63"/>
                        </a:lnTo>
                        <a:lnTo>
                          <a:pt x="57" y="60"/>
                        </a:lnTo>
                        <a:lnTo>
                          <a:pt x="63" y="53"/>
                        </a:lnTo>
                        <a:lnTo>
                          <a:pt x="63" y="53"/>
                        </a:lnTo>
                        <a:lnTo>
                          <a:pt x="63" y="53"/>
                        </a:lnTo>
                        <a:lnTo>
                          <a:pt x="63" y="57"/>
                        </a:lnTo>
                        <a:lnTo>
                          <a:pt x="63" y="57"/>
                        </a:lnTo>
                        <a:lnTo>
                          <a:pt x="63" y="57"/>
                        </a:lnTo>
                        <a:lnTo>
                          <a:pt x="67" y="57"/>
                        </a:lnTo>
                        <a:lnTo>
                          <a:pt x="67" y="57"/>
                        </a:lnTo>
                        <a:lnTo>
                          <a:pt x="67" y="57"/>
                        </a:lnTo>
                        <a:lnTo>
                          <a:pt x="67" y="57"/>
                        </a:lnTo>
                        <a:lnTo>
                          <a:pt x="67" y="57"/>
                        </a:lnTo>
                        <a:lnTo>
                          <a:pt x="70" y="57"/>
                        </a:lnTo>
                        <a:lnTo>
                          <a:pt x="70" y="57"/>
                        </a:lnTo>
                        <a:lnTo>
                          <a:pt x="70" y="57"/>
                        </a:lnTo>
                        <a:lnTo>
                          <a:pt x="70" y="57"/>
                        </a:lnTo>
                        <a:lnTo>
                          <a:pt x="70" y="57"/>
                        </a:lnTo>
                        <a:lnTo>
                          <a:pt x="70" y="57"/>
                        </a:lnTo>
                        <a:lnTo>
                          <a:pt x="70" y="57"/>
                        </a:lnTo>
                        <a:lnTo>
                          <a:pt x="70" y="57"/>
                        </a:lnTo>
                        <a:lnTo>
                          <a:pt x="70" y="53"/>
                        </a:lnTo>
                        <a:lnTo>
                          <a:pt x="70" y="53"/>
                        </a:lnTo>
                        <a:lnTo>
                          <a:pt x="70" y="53"/>
                        </a:lnTo>
                        <a:lnTo>
                          <a:pt x="70" y="53"/>
                        </a:lnTo>
                        <a:lnTo>
                          <a:pt x="70" y="53"/>
                        </a:lnTo>
                        <a:lnTo>
                          <a:pt x="70" y="53"/>
                        </a:lnTo>
                        <a:lnTo>
                          <a:pt x="70" y="53"/>
                        </a:lnTo>
                        <a:lnTo>
                          <a:pt x="70" y="50"/>
                        </a:lnTo>
                        <a:lnTo>
                          <a:pt x="70" y="50"/>
                        </a:lnTo>
                        <a:lnTo>
                          <a:pt x="70" y="50"/>
                        </a:lnTo>
                        <a:lnTo>
                          <a:pt x="70" y="50"/>
                        </a:lnTo>
                        <a:lnTo>
                          <a:pt x="70" y="50"/>
                        </a:lnTo>
                        <a:lnTo>
                          <a:pt x="70" y="50"/>
                        </a:lnTo>
                        <a:lnTo>
                          <a:pt x="70" y="50"/>
                        </a:lnTo>
                        <a:lnTo>
                          <a:pt x="67" y="47"/>
                        </a:lnTo>
                        <a:lnTo>
                          <a:pt x="67" y="41"/>
                        </a:lnTo>
                        <a:lnTo>
                          <a:pt x="70" y="41"/>
                        </a:lnTo>
                        <a:lnTo>
                          <a:pt x="70" y="41"/>
                        </a:lnTo>
                        <a:lnTo>
                          <a:pt x="70" y="41"/>
                        </a:lnTo>
                        <a:lnTo>
                          <a:pt x="70" y="41"/>
                        </a:lnTo>
                        <a:lnTo>
                          <a:pt x="70" y="41"/>
                        </a:lnTo>
                        <a:lnTo>
                          <a:pt x="70" y="41"/>
                        </a:lnTo>
                        <a:lnTo>
                          <a:pt x="73" y="41"/>
                        </a:lnTo>
                        <a:lnTo>
                          <a:pt x="73" y="41"/>
                        </a:lnTo>
                        <a:lnTo>
                          <a:pt x="73" y="41"/>
                        </a:lnTo>
                        <a:lnTo>
                          <a:pt x="73" y="41"/>
                        </a:lnTo>
                        <a:lnTo>
                          <a:pt x="73" y="38"/>
                        </a:lnTo>
                        <a:lnTo>
                          <a:pt x="73" y="38"/>
                        </a:lnTo>
                        <a:lnTo>
                          <a:pt x="73" y="38"/>
                        </a:lnTo>
                        <a:lnTo>
                          <a:pt x="73" y="38"/>
                        </a:lnTo>
                        <a:lnTo>
                          <a:pt x="73" y="38"/>
                        </a:lnTo>
                        <a:lnTo>
                          <a:pt x="73" y="38"/>
                        </a:lnTo>
                        <a:lnTo>
                          <a:pt x="73" y="38"/>
                        </a:lnTo>
                        <a:lnTo>
                          <a:pt x="73" y="38"/>
                        </a:lnTo>
                        <a:lnTo>
                          <a:pt x="73" y="38"/>
                        </a:lnTo>
                        <a:lnTo>
                          <a:pt x="73" y="38"/>
                        </a:lnTo>
                        <a:lnTo>
                          <a:pt x="73" y="38"/>
                        </a:lnTo>
                        <a:lnTo>
                          <a:pt x="73" y="38"/>
                        </a:lnTo>
                        <a:lnTo>
                          <a:pt x="73" y="34"/>
                        </a:lnTo>
                        <a:lnTo>
                          <a:pt x="73" y="34"/>
                        </a:lnTo>
                        <a:lnTo>
                          <a:pt x="73" y="34"/>
                        </a:lnTo>
                        <a:lnTo>
                          <a:pt x="73" y="34"/>
                        </a:lnTo>
                        <a:lnTo>
                          <a:pt x="73" y="34"/>
                        </a:lnTo>
                        <a:lnTo>
                          <a:pt x="73" y="34"/>
                        </a:lnTo>
                        <a:lnTo>
                          <a:pt x="73" y="31"/>
                        </a:lnTo>
                        <a:lnTo>
                          <a:pt x="73" y="31"/>
                        </a:lnTo>
                        <a:lnTo>
                          <a:pt x="73" y="31"/>
                        </a:lnTo>
                        <a:lnTo>
                          <a:pt x="73" y="31"/>
                        </a:lnTo>
                        <a:lnTo>
                          <a:pt x="67" y="31"/>
                        </a:lnTo>
                        <a:lnTo>
                          <a:pt x="67" y="25"/>
                        </a:lnTo>
                        <a:lnTo>
                          <a:pt x="67" y="25"/>
                        </a:lnTo>
                        <a:lnTo>
                          <a:pt x="67" y="25"/>
                        </a:lnTo>
                        <a:lnTo>
                          <a:pt x="67" y="25"/>
                        </a:lnTo>
                        <a:lnTo>
                          <a:pt x="67" y="25"/>
                        </a:lnTo>
                        <a:lnTo>
                          <a:pt x="67" y="25"/>
                        </a:lnTo>
                        <a:lnTo>
                          <a:pt x="70" y="25"/>
                        </a:lnTo>
                        <a:lnTo>
                          <a:pt x="70" y="22"/>
                        </a:lnTo>
                        <a:lnTo>
                          <a:pt x="70" y="22"/>
                        </a:lnTo>
                        <a:lnTo>
                          <a:pt x="70" y="22"/>
                        </a:lnTo>
                        <a:lnTo>
                          <a:pt x="70" y="22"/>
                        </a:lnTo>
                        <a:lnTo>
                          <a:pt x="70" y="22"/>
                        </a:lnTo>
                        <a:lnTo>
                          <a:pt x="70" y="22"/>
                        </a:lnTo>
                        <a:lnTo>
                          <a:pt x="70" y="22"/>
                        </a:lnTo>
                        <a:lnTo>
                          <a:pt x="70" y="22"/>
                        </a:lnTo>
                        <a:lnTo>
                          <a:pt x="70" y="22"/>
                        </a:lnTo>
                        <a:lnTo>
                          <a:pt x="70" y="19"/>
                        </a:lnTo>
                        <a:lnTo>
                          <a:pt x="70" y="19"/>
                        </a:lnTo>
                        <a:lnTo>
                          <a:pt x="70" y="19"/>
                        </a:lnTo>
                        <a:lnTo>
                          <a:pt x="70" y="19"/>
                        </a:lnTo>
                        <a:lnTo>
                          <a:pt x="70" y="19"/>
                        </a:lnTo>
                        <a:lnTo>
                          <a:pt x="70" y="19"/>
                        </a:lnTo>
                        <a:lnTo>
                          <a:pt x="70" y="19"/>
                        </a:lnTo>
                        <a:lnTo>
                          <a:pt x="70" y="19"/>
                        </a:lnTo>
                        <a:lnTo>
                          <a:pt x="70" y="19"/>
                        </a:lnTo>
                        <a:lnTo>
                          <a:pt x="70" y="19"/>
                        </a:lnTo>
                        <a:lnTo>
                          <a:pt x="67" y="15"/>
                        </a:lnTo>
                        <a:lnTo>
                          <a:pt x="67" y="15"/>
                        </a:lnTo>
                        <a:lnTo>
                          <a:pt x="67" y="15"/>
                        </a:lnTo>
                        <a:lnTo>
                          <a:pt x="67" y="15"/>
                        </a:lnTo>
                        <a:lnTo>
                          <a:pt x="67" y="15"/>
                        </a:lnTo>
                        <a:lnTo>
                          <a:pt x="67" y="15"/>
                        </a:lnTo>
                        <a:lnTo>
                          <a:pt x="67" y="15"/>
                        </a:lnTo>
                        <a:lnTo>
                          <a:pt x="63" y="19"/>
                        </a:lnTo>
                        <a:lnTo>
                          <a:pt x="57" y="12"/>
                        </a:lnTo>
                        <a:lnTo>
                          <a:pt x="57" y="12"/>
                        </a:lnTo>
                        <a:lnTo>
                          <a:pt x="57" y="12"/>
                        </a:lnTo>
                        <a:lnTo>
                          <a:pt x="57" y="12"/>
                        </a:lnTo>
                        <a:lnTo>
                          <a:pt x="57" y="12"/>
                        </a:lnTo>
                        <a:lnTo>
                          <a:pt x="57" y="12"/>
                        </a:lnTo>
                        <a:lnTo>
                          <a:pt x="60" y="9"/>
                        </a:lnTo>
                        <a:lnTo>
                          <a:pt x="60" y="9"/>
                        </a:lnTo>
                        <a:lnTo>
                          <a:pt x="60" y="9"/>
                        </a:lnTo>
                        <a:lnTo>
                          <a:pt x="60" y="9"/>
                        </a:lnTo>
                        <a:lnTo>
                          <a:pt x="60" y="9"/>
                        </a:lnTo>
                        <a:lnTo>
                          <a:pt x="60" y="6"/>
                        </a:lnTo>
                        <a:lnTo>
                          <a:pt x="60" y="6"/>
                        </a:lnTo>
                        <a:lnTo>
                          <a:pt x="60" y="6"/>
                        </a:lnTo>
                        <a:lnTo>
                          <a:pt x="60" y="6"/>
                        </a:lnTo>
                        <a:lnTo>
                          <a:pt x="60" y="6"/>
                        </a:lnTo>
                        <a:lnTo>
                          <a:pt x="60" y="6"/>
                        </a:lnTo>
                        <a:lnTo>
                          <a:pt x="60" y="6"/>
                        </a:lnTo>
                        <a:lnTo>
                          <a:pt x="60" y="6"/>
                        </a:lnTo>
                        <a:lnTo>
                          <a:pt x="57" y="6"/>
                        </a:lnTo>
                        <a:lnTo>
                          <a:pt x="57" y="6"/>
                        </a:lnTo>
                        <a:lnTo>
                          <a:pt x="57" y="6"/>
                        </a:lnTo>
                        <a:lnTo>
                          <a:pt x="57" y="6"/>
                        </a:lnTo>
                        <a:lnTo>
                          <a:pt x="57" y="6"/>
                        </a:lnTo>
                        <a:lnTo>
                          <a:pt x="57" y="6"/>
                        </a:lnTo>
                        <a:lnTo>
                          <a:pt x="57" y="6"/>
                        </a:lnTo>
                        <a:lnTo>
                          <a:pt x="54" y="6"/>
                        </a:lnTo>
                        <a:lnTo>
                          <a:pt x="54" y="6"/>
                        </a:lnTo>
                        <a:lnTo>
                          <a:pt x="54" y="6"/>
                        </a:lnTo>
                        <a:lnTo>
                          <a:pt x="54" y="6"/>
                        </a:lnTo>
                        <a:lnTo>
                          <a:pt x="54" y="6"/>
                        </a:lnTo>
                        <a:lnTo>
                          <a:pt x="54" y="6"/>
                        </a:lnTo>
                        <a:lnTo>
                          <a:pt x="54" y="6"/>
                        </a:lnTo>
                        <a:lnTo>
                          <a:pt x="51" y="9"/>
                        </a:lnTo>
                        <a:lnTo>
                          <a:pt x="44" y="6"/>
                        </a:lnTo>
                        <a:lnTo>
                          <a:pt x="44" y="6"/>
                        </a:lnTo>
                        <a:lnTo>
                          <a:pt x="44" y="6"/>
                        </a:lnTo>
                        <a:lnTo>
                          <a:pt x="44" y="6"/>
                        </a:lnTo>
                        <a:lnTo>
                          <a:pt x="44" y="6"/>
                        </a:lnTo>
                        <a:lnTo>
                          <a:pt x="44" y="3"/>
                        </a:lnTo>
                        <a:lnTo>
                          <a:pt x="44" y="3"/>
                        </a:lnTo>
                        <a:lnTo>
                          <a:pt x="44" y="3"/>
                        </a:lnTo>
                        <a:lnTo>
                          <a:pt x="44" y="3"/>
                        </a:lnTo>
                        <a:lnTo>
                          <a:pt x="44" y="0"/>
                        </a:lnTo>
                        <a:lnTo>
                          <a:pt x="44" y="0"/>
                        </a:lnTo>
                        <a:lnTo>
                          <a:pt x="44" y="0"/>
                        </a:lnTo>
                        <a:lnTo>
                          <a:pt x="41" y="0"/>
                        </a:lnTo>
                        <a:lnTo>
                          <a:pt x="41" y="0"/>
                        </a:lnTo>
                        <a:lnTo>
                          <a:pt x="41" y="0"/>
                        </a:lnTo>
                        <a:lnTo>
                          <a:pt x="41" y="0"/>
                        </a:lnTo>
                        <a:lnTo>
                          <a:pt x="41" y="0"/>
                        </a:lnTo>
                        <a:lnTo>
                          <a:pt x="41" y="0"/>
                        </a:lnTo>
                        <a:lnTo>
                          <a:pt x="41" y="0"/>
                        </a:lnTo>
                        <a:lnTo>
                          <a:pt x="41" y="0"/>
                        </a:lnTo>
                        <a:lnTo>
                          <a:pt x="41" y="0"/>
                        </a:lnTo>
                        <a:lnTo>
                          <a:pt x="41" y="0"/>
                        </a:lnTo>
                        <a:lnTo>
                          <a:pt x="41" y="0"/>
                        </a:lnTo>
                        <a:lnTo>
                          <a:pt x="41" y="0"/>
                        </a:lnTo>
                        <a:lnTo>
                          <a:pt x="38" y="0"/>
                        </a:lnTo>
                        <a:lnTo>
                          <a:pt x="38" y="0"/>
                        </a:lnTo>
                        <a:lnTo>
                          <a:pt x="38" y="0"/>
                        </a:lnTo>
                        <a:lnTo>
                          <a:pt x="38" y="0"/>
                        </a:lnTo>
                        <a:lnTo>
                          <a:pt x="38" y="0"/>
                        </a:lnTo>
                        <a:lnTo>
                          <a:pt x="38" y="0"/>
                        </a:lnTo>
                        <a:lnTo>
                          <a:pt x="38" y="0"/>
                        </a:lnTo>
                        <a:lnTo>
                          <a:pt x="38" y="0"/>
                        </a:lnTo>
                        <a:lnTo>
                          <a:pt x="38" y="0"/>
                        </a:lnTo>
                        <a:lnTo>
                          <a:pt x="35" y="6"/>
                        </a:lnTo>
                        <a:lnTo>
                          <a:pt x="29" y="6"/>
                        </a:lnTo>
                        <a:lnTo>
                          <a:pt x="29" y="6"/>
                        </a:lnTo>
                        <a:lnTo>
                          <a:pt x="29" y="6"/>
                        </a:lnTo>
                        <a:lnTo>
                          <a:pt x="29" y="6"/>
                        </a:lnTo>
                        <a:lnTo>
                          <a:pt x="29" y="6"/>
                        </a:lnTo>
                        <a:lnTo>
                          <a:pt x="29" y="3"/>
                        </a:lnTo>
                        <a:lnTo>
                          <a:pt x="29" y="3"/>
                        </a:lnTo>
                        <a:lnTo>
                          <a:pt x="25" y="3"/>
                        </a:lnTo>
                        <a:lnTo>
                          <a:pt x="25" y="3"/>
                        </a:lnTo>
                        <a:lnTo>
                          <a:pt x="25" y="3"/>
                        </a:lnTo>
                        <a:lnTo>
                          <a:pt x="25" y="3"/>
                        </a:lnTo>
                        <a:lnTo>
                          <a:pt x="25" y="3"/>
                        </a:lnTo>
                        <a:lnTo>
                          <a:pt x="25" y="3"/>
                        </a:lnTo>
                        <a:lnTo>
                          <a:pt x="25" y="3"/>
                        </a:lnTo>
                        <a:lnTo>
                          <a:pt x="25" y="3"/>
                        </a:lnTo>
                        <a:lnTo>
                          <a:pt x="25" y="3"/>
                        </a:lnTo>
                        <a:lnTo>
                          <a:pt x="25" y="3"/>
                        </a:lnTo>
                        <a:lnTo>
                          <a:pt x="25" y="3"/>
                        </a:lnTo>
                        <a:lnTo>
                          <a:pt x="25" y="3"/>
                        </a:lnTo>
                        <a:lnTo>
                          <a:pt x="25" y="3"/>
                        </a:lnTo>
                        <a:lnTo>
                          <a:pt x="22" y="3"/>
                        </a:lnTo>
                        <a:lnTo>
                          <a:pt x="22" y="3"/>
                        </a:lnTo>
                        <a:lnTo>
                          <a:pt x="22" y="3"/>
                        </a:lnTo>
                        <a:lnTo>
                          <a:pt x="22" y="3"/>
                        </a:lnTo>
                        <a:lnTo>
                          <a:pt x="22" y="3"/>
                        </a:lnTo>
                        <a:lnTo>
                          <a:pt x="22" y="3"/>
                        </a:lnTo>
                        <a:lnTo>
                          <a:pt x="19" y="3"/>
                        </a:lnTo>
                        <a:lnTo>
                          <a:pt x="19" y="3"/>
                        </a:lnTo>
                        <a:lnTo>
                          <a:pt x="19" y="3"/>
                        </a:lnTo>
                        <a:lnTo>
                          <a:pt x="19" y="6"/>
                        </a:lnTo>
                        <a:lnTo>
                          <a:pt x="19" y="6"/>
                        </a:lnTo>
                        <a:lnTo>
                          <a:pt x="19" y="6"/>
                        </a:lnTo>
                        <a:lnTo>
                          <a:pt x="19" y="6"/>
                        </a:lnTo>
                        <a:lnTo>
                          <a:pt x="22" y="9"/>
                        </a:lnTo>
                        <a:lnTo>
                          <a:pt x="16" y="12"/>
                        </a:lnTo>
                        <a:lnTo>
                          <a:pt x="16" y="12"/>
                        </a:lnTo>
                        <a:lnTo>
                          <a:pt x="16" y="12"/>
                        </a:lnTo>
                        <a:lnTo>
                          <a:pt x="16" y="12"/>
                        </a:lnTo>
                        <a:lnTo>
                          <a:pt x="13" y="12"/>
                        </a:lnTo>
                        <a:lnTo>
                          <a:pt x="13" y="12"/>
                        </a:lnTo>
                        <a:lnTo>
                          <a:pt x="13" y="12"/>
                        </a:lnTo>
                        <a:lnTo>
                          <a:pt x="13" y="12"/>
                        </a:lnTo>
                        <a:lnTo>
                          <a:pt x="13" y="12"/>
                        </a:lnTo>
                        <a:lnTo>
                          <a:pt x="10" y="9"/>
                        </a:lnTo>
                        <a:lnTo>
                          <a:pt x="10" y="9"/>
                        </a:lnTo>
                        <a:lnTo>
                          <a:pt x="10" y="9"/>
                        </a:lnTo>
                        <a:lnTo>
                          <a:pt x="10" y="12"/>
                        </a:lnTo>
                        <a:lnTo>
                          <a:pt x="10" y="12"/>
                        </a:lnTo>
                        <a:lnTo>
                          <a:pt x="10" y="12"/>
                        </a:lnTo>
                        <a:lnTo>
                          <a:pt x="10" y="12"/>
                        </a:lnTo>
                        <a:lnTo>
                          <a:pt x="10" y="12"/>
                        </a:lnTo>
                        <a:lnTo>
                          <a:pt x="10" y="12"/>
                        </a:lnTo>
                        <a:lnTo>
                          <a:pt x="10" y="12"/>
                        </a:lnTo>
                        <a:lnTo>
                          <a:pt x="10" y="12"/>
                        </a:lnTo>
                        <a:lnTo>
                          <a:pt x="10" y="12"/>
                        </a:lnTo>
                        <a:lnTo>
                          <a:pt x="10" y="12"/>
                        </a:lnTo>
                        <a:lnTo>
                          <a:pt x="10" y="12"/>
                        </a:lnTo>
                        <a:lnTo>
                          <a:pt x="7" y="12"/>
                        </a:lnTo>
                        <a:lnTo>
                          <a:pt x="7" y="12"/>
                        </a:lnTo>
                        <a:lnTo>
                          <a:pt x="7" y="15"/>
                        </a:lnTo>
                        <a:lnTo>
                          <a:pt x="7" y="15"/>
                        </a:lnTo>
                        <a:lnTo>
                          <a:pt x="7" y="15"/>
                        </a:lnTo>
                        <a:lnTo>
                          <a:pt x="7" y="15"/>
                        </a:lnTo>
                        <a:lnTo>
                          <a:pt x="7" y="15"/>
                        </a:lnTo>
                        <a:lnTo>
                          <a:pt x="7" y="15"/>
                        </a:lnTo>
                        <a:lnTo>
                          <a:pt x="7" y="15"/>
                        </a:lnTo>
                        <a:lnTo>
                          <a:pt x="7" y="15"/>
                        </a:lnTo>
                        <a:lnTo>
                          <a:pt x="10" y="19"/>
                        </a:lnTo>
                        <a:lnTo>
                          <a:pt x="7" y="25"/>
                        </a:lnTo>
                        <a:lnTo>
                          <a:pt x="7" y="25"/>
                        </a:lnTo>
                        <a:lnTo>
                          <a:pt x="7" y="25"/>
                        </a:lnTo>
                        <a:lnTo>
                          <a:pt x="7" y="25"/>
                        </a:lnTo>
                        <a:lnTo>
                          <a:pt x="7" y="25"/>
                        </a:lnTo>
                        <a:lnTo>
                          <a:pt x="3" y="25"/>
                        </a:lnTo>
                        <a:lnTo>
                          <a:pt x="3" y="25"/>
                        </a:lnTo>
                        <a:lnTo>
                          <a:pt x="3" y="25"/>
                        </a:lnTo>
                        <a:lnTo>
                          <a:pt x="3" y="25"/>
                        </a:lnTo>
                        <a:lnTo>
                          <a:pt x="3" y="25"/>
                        </a:lnTo>
                        <a:lnTo>
                          <a:pt x="0" y="25"/>
                        </a:lnTo>
                        <a:lnTo>
                          <a:pt x="0" y="25"/>
                        </a:lnTo>
                        <a:lnTo>
                          <a:pt x="0" y="25"/>
                        </a:lnTo>
                        <a:lnTo>
                          <a:pt x="0" y="25"/>
                        </a:lnTo>
                        <a:lnTo>
                          <a:pt x="0" y="28"/>
                        </a:lnTo>
                        <a:lnTo>
                          <a:pt x="0" y="28"/>
                        </a:lnTo>
                        <a:lnTo>
                          <a:pt x="0" y="28"/>
                        </a:lnTo>
                        <a:lnTo>
                          <a:pt x="0" y="28"/>
                        </a:lnTo>
                        <a:lnTo>
                          <a:pt x="0" y="28"/>
                        </a:lnTo>
                        <a:lnTo>
                          <a:pt x="0" y="28"/>
                        </a:lnTo>
                        <a:lnTo>
                          <a:pt x="0" y="28"/>
                        </a:lnTo>
                        <a:lnTo>
                          <a:pt x="0" y="28"/>
                        </a:lnTo>
                        <a:lnTo>
                          <a:pt x="0" y="28"/>
                        </a:lnTo>
                        <a:lnTo>
                          <a:pt x="0" y="28"/>
                        </a:lnTo>
                        <a:lnTo>
                          <a:pt x="0" y="28"/>
                        </a:lnTo>
                        <a:lnTo>
                          <a:pt x="0" y="31"/>
                        </a:lnTo>
                        <a:lnTo>
                          <a:pt x="0" y="31"/>
                        </a:lnTo>
                        <a:lnTo>
                          <a:pt x="0" y="31"/>
                        </a:lnTo>
                        <a:lnTo>
                          <a:pt x="0" y="31"/>
                        </a:lnTo>
                        <a:lnTo>
                          <a:pt x="0" y="31"/>
                        </a:lnTo>
                        <a:lnTo>
                          <a:pt x="0" y="31"/>
                        </a:lnTo>
                        <a:lnTo>
                          <a:pt x="0" y="31"/>
                        </a:lnTo>
                        <a:lnTo>
                          <a:pt x="0" y="31"/>
                        </a:lnTo>
                        <a:lnTo>
                          <a:pt x="3" y="34"/>
                        </a:lnTo>
                        <a:lnTo>
                          <a:pt x="7" y="41"/>
                        </a:lnTo>
                        <a:lnTo>
                          <a:pt x="3" y="41"/>
                        </a:lnTo>
                        <a:lnTo>
                          <a:pt x="3" y="41"/>
                        </a:lnTo>
                        <a:lnTo>
                          <a:pt x="3" y="41"/>
                        </a:lnTo>
                        <a:lnTo>
                          <a:pt x="3" y="41"/>
                        </a:lnTo>
                        <a:lnTo>
                          <a:pt x="3" y="41"/>
                        </a:lnTo>
                        <a:lnTo>
                          <a:pt x="3" y="41"/>
                        </a:lnTo>
                        <a:lnTo>
                          <a:pt x="0" y="41"/>
                        </a:lnTo>
                        <a:lnTo>
                          <a:pt x="0" y="44"/>
                        </a:lnTo>
                        <a:lnTo>
                          <a:pt x="0" y="44"/>
                        </a:lnTo>
                        <a:lnTo>
                          <a:pt x="0" y="44"/>
                        </a:lnTo>
                        <a:lnTo>
                          <a:pt x="0" y="44"/>
                        </a:lnTo>
                        <a:lnTo>
                          <a:pt x="0" y="44"/>
                        </a:lnTo>
                        <a:lnTo>
                          <a:pt x="0" y="44"/>
                        </a:lnTo>
                        <a:lnTo>
                          <a:pt x="0" y="44"/>
                        </a:lnTo>
                        <a:lnTo>
                          <a:pt x="0" y="44"/>
                        </a:lnTo>
                        <a:lnTo>
                          <a:pt x="0" y="44"/>
                        </a:lnTo>
                        <a:lnTo>
                          <a:pt x="0" y="44"/>
                        </a:lnTo>
                        <a:lnTo>
                          <a:pt x="0" y="44"/>
                        </a:lnTo>
                        <a:lnTo>
                          <a:pt x="0" y="44"/>
                        </a:lnTo>
                        <a:lnTo>
                          <a:pt x="0" y="44"/>
                        </a:lnTo>
                        <a:lnTo>
                          <a:pt x="0" y="47"/>
                        </a:lnTo>
                        <a:lnTo>
                          <a:pt x="0" y="47"/>
                        </a:lnTo>
                        <a:lnTo>
                          <a:pt x="0" y="47"/>
                        </a:lnTo>
                        <a:lnTo>
                          <a:pt x="0" y="47"/>
                        </a:lnTo>
                        <a:lnTo>
                          <a:pt x="0" y="47"/>
                        </a:lnTo>
                        <a:lnTo>
                          <a:pt x="0" y="50"/>
                        </a:lnTo>
                        <a:lnTo>
                          <a:pt x="0" y="50"/>
                        </a:lnTo>
                        <a:lnTo>
                          <a:pt x="3" y="50"/>
                        </a:lnTo>
                        <a:lnTo>
                          <a:pt x="3" y="50"/>
                        </a:lnTo>
                        <a:lnTo>
                          <a:pt x="3" y="50"/>
                        </a:lnTo>
                        <a:lnTo>
                          <a:pt x="3" y="50"/>
                        </a:lnTo>
                        <a:lnTo>
                          <a:pt x="3" y="50"/>
                        </a:lnTo>
                        <a:lnTo>
                          <a:pt x="7" y="50"/>
                        </a:lnTo>
                        <a:lnTo>
                          <a:pt x="10" y="53"/>
                        </a:lnTo>
                        <a:close/>
                      </a:path>
                    </a:pathLst>
                  </a:custGeom>
                  <a:solidFill>
                    <a:srgbClr val="CC3399"/>
                  </a:solidFill>
                  <a:ln w="3175" cmpd="sng">
                    <a:solidFill>
                      <a:srgbClr val="000000"/>
                    </a:solidFill>
                    <a:round/>
                    <a:headEnd/>
                    <a:tailEnd/>
                  </a:ln>
                  <a:effectLst>
                    <a:outerShdw dist="53882" dir="2700000" algn="ctr" rotWithShape="0">
                      <a:srgbClr val="000000"/>
                    </a:outerShdw>
                  </a:effectLst>
                </p:spPr>
                <p:txBody>
                  <a:bodyPr/>
                  <a:lstStyle/>
                  <a:p>
                    <a:endParaRPr lang="en-US"/>
                  </a:p>
                </p:txBody>
              </p:sp>
              <p:grpSp>
                <p:nvGrpSpPr>
                  <p:cNvPr id="13" name="Group 28"/>
                  <p:cNvGrpSpPr>
                    <a:grpSpLocks/>
                  </p:cNvGrpSpPr>
                  <p:nvPr/>
                </p:nvGrpSpPr>
                <p:grpSpPr bwMode="auto">
                  <a:xfrm>
                    <a:off x="1126" y="2792"/>
                    <a:ext cx="211" cy="352"/>
                    <a:chOff x="2418" y="3422"/>
                    <a:chExt cx="86" cy="106"/>
                  </a:xfrm>
                </p:grpSpPr>
                <p:sp>
                  <p:nvSpPr>
                    <p:cNvPr id="505885" name="Freeform 29"/>
                    <p:cNvSpPr>
                      <a:spLocks/>
                    </p:cNvSpPr>
                    <p:nvPr/>
                  </p:nvSpPr>
                  <p:spPr bwMode="auto">
                    <a:xfrm>
                      <a:off x="2466" y="3460"/>
                      <a:ext cx="38" cy="63"/>
                    </a:xfrm>
                    <a:custGeom>
                      <a:avLst/>
                      <a:gdLst/>
                      <a:ahLst/>
                      <a:cxnLst>
                        <a:cxn ang="0">
                          <a:pos x="6" y="9"/>
                        </a:cxn>
                        <a:cxn ang="0">
                          <a:pos x="0" y="53"/>
                        </a:cxn>
                        <a:cxn ang="0">
                          <a:pos x="9" y="60"/>
                        </a:cxn>
                        <a:cxn ang="0">
                          <a:pos x="9" y="57"/>
                        </a:cxn>
                        <a:cxn ang="0">
                          <a:pos x="13" y="57"/>
                        </a:cxn>
                        <a:cxn ang="0">
                          <a:pos x="13" y="38"/>
                        </a:cxn>
                        <a:cxn ang="0">
                          <a:pos x="25" y="63"/>
                        </a:cxn>
                        <a:cxn ang="0">
                          <a:pos x="28" y="63"/>
                        </a:cxn>
                        <a:cxn ang="0">
                          <a:pos x="28" y="53"/>
                        </a:cxn>
                        <a:cxn ang="0">
                          <a:pos x="16" y="28"/>
                        </a:cxn>
                        <a:cxn ang="0">
                          <a:pos x="38" y="15"/>
                        </a:cxn>
                        <a:cxn ang="0">
                          <a:pos x="35" y="6"/>
                        </a:cxn>
                        <a:cxn ang="0">
                          <a:pos x="13" y="19"/>
                        </a:cxn>
                        <a:cxn ang="0">
                          <a:pos x="16" y="6"/>
                        </a:cxn>
                        <a:cxn ang="0">
                          <a:pos x="9" y="0"/>
                        </a:cxn>
                        <a:cxn ang="0">
                          <a:pos x="6" y="9"/>
                        </a:cxn>
                      </a:cxnLst>
                      <a:rect l="0" t="0" r="r" b="b"/>
                      <a:pathLst>
                        <a:path w="38" h="63">
                          <a:moveTo>
                            <a:pt x="6" y="9"/>
                          </a:moveTo>
                          <a:lnTo>
                            <a:pt x="0" y="53"/>
                          </a:lnTo>
                          <a:lnTo>
                            <a:pt x="9" y="60"/>
                          </a:lnTo>
                          <a:lnTo>
                            <a:pt x="9" y="57"/>
                          </a:lnTo>
                          <a:lnTo>
                            <a:pt x="13" y="57"/>
                          </a:lnTo>
                          <a:lnTo>
                            <a:pt x="13" y="38"/>
                          </a:lnTo>
                          <a:lnTo>
                            <a:pt x="25" y="63"/>
                          </a:lnTo>
                          <a:lnTo>
                            <a:pt x="28" y="63"/>
                          </a:lnTo>
                          <a:lnTo>
                            <a:pt x="28" y="53"/>
                          </a:lnTo>
                          <a:lnTo>
                            <a:pt x="16" y="28"/>
                          </a:lnTo>
                          <a:lnTo>
                            <a:pt x="38" y="15"/>
                          </a:lnTo>
                          <a:lnTo>
                            <a:pt x="35" y="6"/>
                          </a:lnTo>
                          <a:lnTo>
                            <a:pt x="13" y="19"/>
                          </a:lnTo>
                          <a:lnTo>
                            <a:pt x="16" y="6"/>
                          </a:lnTo>
                          <a:lnTo>
                            <a:pt x="9" y="0"/>
                          </a:lnTo>
                          <a:lnTo>
                            <a:pt x="6" y="9"/>
                          </a:lnTo>
                          <a:close/>
                        </a:path>
                      </a:pathLst>
                    </a:custGeom>
                    <a:solidFill>
                      <a:srgbClr val="336666"/>
                    </a:solidFill>
                    <a:ln w="3175" cmpd="sng">
                      <a:solidFill>
                        <a:srgbClr val="000000"/>
                      </a:solidFill>
                      <a:round/>
                      <a:headEnd/>
                      <a:tailEnd/>
                    </a:ln>
                    <a:effectLst>
                      <a:outerShdw dist="28398" dir="3806097" algn="ctr" rotWithShape="0">
                        <a:srgbClr val="000000"/>
                      </a:outerShdw>
                    </a:effectLst>
                  </p:spPr>
                  <p:txBody>
                    <a:bodyPr/>
                    <a:lstStyle/>
                    <a:p>
                      <a:endParaRPr lang="en-US"/>
                    </a:p>
                  </p:txBody>
                </p:sp>
                <p:sp>
                  <p:nvSpPr>
                    <p:cNvPr id="505886" name="Freeform 30"/>
                    <p:cNvSpPr>
                      <a:spLocks/>
                    </p:cNvSpPr>
                    <p:nvPr/>
                  </p:nvSpPr>
                  <p:spPr bwMode="auto">
                    <a:xfrm>
                      <a:off x="2418" y="3422"/>
                      <a:ext cx="60" cy="53"/>
                    </a:xfrm>
                    <a:custGeom>
                      <a:avLst/>
                      <a:gdLst/>
                      <a:ahLst/>
                      <a:cxnLst>
                        <a:cxn ang="0">
                          <a:pos x="12" y="3"/>
                        </a:cxn>
                        <a:cxn ang="0">
                          <a:pos x="22" y="25"/>
                        </a:cxn>
                        <a:cxn ang="0">
                          <a:pos x="0" y="41"/>
                        </a:cxn>
                        <a:cxn ang="0">
                          <a:pos x="3" y="53"/>
                        </a:cxn>
                        <a:cxn ang="0">
                          <a:pos x="6" y="50"/>
                        </a:cxn>
                        <a:cxn ang="0">
                          <a:pos x="9" y="53"/>
                        </a:cxn>
                        <a:cxn ang="0">
                          <a:pos x="28" y="34"/>
                        </a:cxn>
                        <a:cxn ang="0">
                          <a:pos x="37" y="53"/>
                        </a:cxn>
                        <a:cxn ang="0">
                          <a:pos x="47" y="50"/>
                        </a:cxn>
                        <a:cxn ang="0">
                          <a:pos x="50" y="47"/>
                        </a:cxn>
                        <a:cxn ang="0">
                          <a:pos x="37" y="28"/>
                        </a:cxn>
                        <a:cxn ang="0">
                          <a:pos x="60" y="6"/>
                        </a:cxn>
                        <a:cxn ang="0">
                          <a:pos x="50" y="0"/>
                        </a:cxn>
                        <a:cxn ang="0">
                          <a:pos x="31" y="15"/>
                        </a:cxn>
                        <a:cxn ang="0">
                          <a:pos x="22" y="0"/>
                        </a:cxn>
                        <a:cxn ang="0">
                          <a:pos x="19" y="0"/>
                        </a:cxn>
                        <a:cxn ang="0">
                          <a:pos x="12" y="0"/>
                        </a:cxn>
                        <a:cxn ang="0">
                          <a:pos x="12" y="3"/>
                        </a:cxn>
                      </a:cxnLst>
                      <a:rect l="0" t="0" r="r" b="b"/>
                      <a:pathLst>
                        <a:path w="60" h="53">
                          <a:moveTo>
                            <a:pt x="12" y="3"/>
                          </a:moveTo>
                          <a:lnTo>
                            <a:pt x="22" y="25"/>
                          </a:lnTo>
                          <a:lnTo>
                            <a:pt x="0" y="41"/>
                          </a:lnTo>
                          <a:lnTo>
                            <a:pt x="3" y="53"/>
                          </a:lnTo>
                          <a:lnTo>
                            <a:pt x="6" y="50"/>
                          </a:lnTo>
                          <a:lnTo>
                            <a:pt x="9" y="53"/>
                          </a:lnTo>
                          <a:lnTo>
                            <a:pt x="28" y="34"/>
                          </a:lnTo>
                          <a:lnTo>
                            <a:pt x="37" y="53"/>
                          </a:lnTo>
                          <a:lnTo>
                            <a:pt x="47" y="50"/>
                          </a:lnTo>
                          <a:lnTo>
                            <a:pt x="50" y="47"/>
                          </a:lnTo>
                          <a:lnTo>
                            <a:pt x="37" y="28"/>
                          </a:lnTo>
                          <a:lnTo>
                            <a:pt x="60" y="6"/>
                          </a:lnTo>
                          <a:lnTo>
                            <a:pt x="50" y="0"/>
                          </a:lnTo>
                          <a:lnTo>
                            <a:pt x="31" y="15"/>
                          </a:lnTo>
                          <a:lnTo>
                            <a:pt x="22" y="0"/>
                          </a:lnTo>
                          <a:lnTo>
                            <a:pt x="19" y="0"/>
                          </a:lnTo>
                          <a:lnTo>
                            <a:pt x="12" y="0"/>
                          </a:lnTo>
                          <a:lnTo>
                            <a:pt x="12" y="3"/>
                          </a:lnTo>
                          <a:close/>
                        </a:path>
                      </a:pathLst>
                    </a:custGeom>
                    <a:solidFill>
                      <a:srgbClr val="FF6666"/>
                    </a:solidFill>
                    <a:ln w="3175" cmpd="sng">
                      <a:solidFill>
                        <a:srgbClr val="000000"/>
                      </a:solidFill>
                      <a:round/>
                      <a:headEnd/>
                      <a:tailEnd/>
                    </a:ln>
                    <a:effectLst>
                      <a:outerShdw dist="28398" dir="3806097" algn="ctr" rotWithShape="0">
                        <a:srgbClr val="000000"/>
                      </a:outerShdw>
                    </a:effectLst>
                  </p:spPr>
                  <p:txBody>
                    <a:bodyPr/>
                    <a:lstStyle/>
                    <a:p>
                      <a:endParaRPr lang="en-US"/>
                    </a:p>
                  </p:txBody>
                </p:sp>
                <p:grpSp>
                  <p:nvGrpSpPr>
                    <p:cNvPr id="14" name="Group 31"/>
                    <p:cNvGrpSpPr>
                      <a:grpSpLocks/>
                    </p:cNvGrpSpPr>
                    <p:nvPr/>
                  </p:nvGrpSpPr>
                  <p:grpSpPr bwMode="auto">
                    <a:xfrm>
                      <a:off x="2420" y="3474"/>
                      <a:ext cx="38" cy="54"/>
                      <a:chOff x="2420" y="3474"/>
                      <a:chExt cx="38" cy="54"/>
                    </a:xfrm>
                  </p:grpSpPr>
                  <p:sp>
                    <p:nvSpPr>
                      <p:cNvPr id="505888" name="Freeform 32"/>
                      <p:cNvSpPr>
                        <a:spLocks/>
                      </p:cNvSpPr>
                      <p:nvPr/>
                    </p:nvSpPr>
                    <p:spPr bwMode="auto">
                      <a:xfrm>
                        <a:off x="2420" y="3474"/>
                        <a:ext cx="38" cy="54"/>
                      </a:xfrm>
                      <a:custGeom>
                        <a:avLst/>
                        <a:gdLst/>
                        <a:ahLst/>
                        <a:cxnLst>
                          <a:cxn ang="0">
                            <a:pos x="22" y="0"/>
                          </a:cxn>
                          <a:cxn ang="0">
                            <a:pos x="25" y="3"/>
                          </a:cxn>
                          <a:cxn ang="0">
                            <a:pos x="28" y="3"/>
                          </a:cxn>
                          <a:cxn ang="0">
                            <a:pos x="31" y="7"/>
                          </a:cxn>
                          <a:cxn ang="0">
                            <a:pos x="34" y="10"/>
                          </a:cxn>
                          <a:cxn ang="0">
                            <a:pos x="34" y="16"/>
                          </a:cxn>
                          <a:cxn ang="0">
                            <a:pos x="38" y="19"/>
                          </a:cxn>
                          <a:cxn ang="0">
                            <a:pos x="38" y="26"/>
                          </a:cxn>
                          <a:cxn ang="0">
                            <a:pos x="38" y="29"/>
                          </a:cxn>
                          <a:cxn ang="0">
                            <a:pos x="34" y="35"/>
                          </a:cxn>
                          <a:cxn ang="0">
                            <a:pos x="34" y="41"/>
                          </a:cxn>
                          <a:cxn ang="0">
                            <a:pos x="31" y="45"/>
                          </a:cxn>
                          <a:cxn ang="0">
                            <a:pos x="28" y="48"/>
                          </a:cxn>
                          <a:cxn ang="0">
                            <a:pos x="25" y="51"/>
                          </a:cxn>
                          <a:cxn ang="0">
                            <a:pos x="22" y="51"/>
                          </a:cxn>
                          <a:cxn ang="0">
                            <a:pos x="19" y="54"/>
                          </a:cxn>
                          <a:cxn ang="0">
                            <a:pos x="12" y="54"/>
                          </a:cxn>
                          <a:cxn ang="0">
                            <a:pos x="9" y="51"/>
                          </a:cxn>
                          <a:cxn ang="0">
                            <a:pos x="6" y="51"/>
                          </a:cxn>
                          <a:cxn ang="0">
                            <a:pos x="6" y="48"/>
                          </a:cxn>
                          <a:cxn ang="0">
                            <a:pos x="3" y="45"/>
                          </a:cxn>
                          <a:cxn ang="0">
                            <a:pos x="0" y="38"/>
                          </a:cxn>
                          <a:cxn ang="0">
                            <a:pos x="0" y="35"/>
                          </a:cxn>
                          <a:cxn ang="0">
                            <a:pos x="0" y="29"/>
                          </a:cxn>
                          <a:cxn ang="0">
                            <a:pos x="0" y="26"/>
                          </a:cxn>
                          <a:cxn ang="0">
                            <a:pos x="3" y="19"/>
                          </a:cxn>
                          <a:cxn ang="0">
                            <a:pos x="3" y="13"/>
                          </a:cxn>
                          <a:cxn ang="0">
                            <a:pos x="6" y="10"/>
                          </a:cxn>
                          <a:cxn ang="0">
                            <a:pos x="9" y="7"/>
                          </a:cxn>
                          <a:cxn ang="0">
                            <a:pos x="12" y="3"/>
                          </a:cxn>
                          <a:cxn ang="0">
                            <a:pos x="16" y="3"/>
                          </a:cxn>
                          <a:cxn ang="0">
                            <a:pos x="19" y="0"/>
                          </a:cxn>
                          <a:cxn ang="0">
                            <a:pos x="22" y="0"/>
                          </a:cxn>
                        </a:cxnLst>
                        <a:rect l="0" t="0" r="r" b="b"/>
                        <a:pathLst>
                          <a:path w="38" h="54">
                            <a:moveTo>
                              <a:pt x="22" y="0"/>
                            </a:moveTo>
                            <a:lnTo>
                              <a:pt x="25" y="3"/>
                            </a:lnTo>
                            <a:lnTo>
                              <a:pt x="28" y="3"/>
                            </a:lnTo>
                            <a:lnTo>
                              <a:pt x="31" y="7"/>
                            </a:lnTo>
                            <a:lnTo>
                              <a:pt x="34" y="10"/>
                            </a:lnTo>
                            <a:lnTo>
                              <a:pt x="34" y="16"/>
                            </a:lnTo>
                            <a:lnTo>
                              <a:pt x="38" y="19"/>
                            </a:lnTo>
                            <a:lnTo>
                              <a:pt x="38" y="26"/>
                            </a:lnTo>
                            <a:lnTo>
                              <a:pt x="38" y="29"/>
                            </a:lnTo>
                            <a:lnTo>
                              <a:pt x="34" y="35"/>
                            </a:lnTo>
                            <a:lnTo>
                              <a:pt x="34" y="41"/>
                            </a:lnTo>
                            <a:lnTo>
                              <a:pt x="31" y="45"/>
                            </a:lnTo>
                            <a:lnTo>
                              <a:pt x="28" y="48"/>
                            </a:lnTo>
                            <a:lnTo>
                              <a:pt x="25" y="51"/>
                            </a:lnTo>
                            <a:lnTo>
                              <a:pt x="22" y="51"/>
                            </a:lnTo>
                            <a:lnTo>
                              <a:pt x="19" y="54"/>
                            </a:lnTo>
                            <a:lnTo>
                              <a:pt x="12" y="54"/>
                            </a:lnTo>
                            <a:lnTo>
                              <a:pt x="9" y="51"/>
                            </a:lnTo>
                            <a:lnTo>
                              <a:pt x="6" y="51"/>
                            </a:lnTo>
                            <a:lnTo>
                              <a:pt x="6" y="48"/>
                            </a:lnTo>
                            <a:lnTo>
                              <a:pt x="3" y="45"/>
                            </a:lnTo>
                            <a:lnTo>
                              <a:pt x="0" y="38"/>
                            </a:lnTo>
                            <a:lnTo>
                              <a:pt x="0" y="35"/>
                            </a:lnTo>
                            <a:lnTo>
                              <a:pt x="0" y="29"/>
                            </a:lnTo>
                            <a:lnTo>
                              <a:pt x="0" y="26"/>
                            </a:lnTo>
                            <a:lnTo>
                              <a:pt x="3" y="19"/>
                            </a:lnTo>
                            <a:lnTo>
                              <a:pt x="3" y="13"/>
                            </a:lnTo>
                            <a:lnTo>
                              <a:pt x="6" y="10"/>
                            </a:lnTo>
                            <a:lnTo>
                              <a:pt x="9" y="7"/>
                            </a:lnTo>
                            <a:lnTo>
                              <a:pt x="12" y="3"/>
                            </a:lnTo>
                            <a:lnTo>
                              <a:pt x="16" y="3"/>
                            </a:lnTo>
                            <a:lnTo>
                              <a:pt x="19" y="0"/>
                            </a:lnTo>
                            <a:lnTo>
                              <a:pt x="22" y="0"/>
                            </a:lnTo>
                            <a:close/>
                          </a:path>
                        </a:pathLst>
                      </a:custGeom>
                      <a:solidFill>
                        <a:srgbClr val="336666"/>
                      </a:solidFill>
                      <a:ln w="3175" cmpd="sng">
                        <a:solidFill>
                          <a:srgbClr val="000000"/>
                        </a:solidFill>
                        <a:round/>
                        <a:headEnd/>
                        <a:tailEnd/>
                      </a:ln>
                      <a:effectLst>
                        <a:outerShdw dist="28398" dir="3806097" algn="ctr" rotWithShape="0">
                          <a:srgbClr val="000000"/>
                        </a:outerShdw>
                      </a:effectLst>
                    </p:spPr>
                    <p:txBody>
                      <a:bodyPr/>
                      <a:lstStyle/>
                      <a:p>
                        <a:endParaRPr lang="en-US"/>
                      </a:p>
                    </p:txBody>
                  </p:sp>
                  <p:sp>
                    <p:nvSpPr>
                      <p:cNvPr id="505889" name="Freeform 33"/>
                      <p:cNvSpPr>
                        <a:spLocks/>
                      </p:cNvSpPr>
                      <p:nvPr/>
                    </p:nvSpPr>
                    <p:spPr bwMode="auto">
                      <a:xfrm>
                        <a:off x="2430" y="3488"/>
                        <a:ext cx="16" cy="28"/>
                      </a:xfrm>
                      <a:custGeom>
                        <a:avLst/>
                        <a:gdLst/>
                        <a:ahLst/>
                        <a:cxnLst>
                          <a:cxn ang="0">
                            <a:pos x="10" y="0"/>
                          </a:cxn>
                          <a:cxn ang="0">
                            <a:pos x="13" y="3"/>
                          </a:cxn>
                          <a:cxn ang="0">
                            <a:pos x="13" y="3"/>
                          </a:cxn>
                          <a:cxn ang="0">
                            <a:pos x="13" y="3"/>
                          </a:cxn>
                          <a:cxn ang="0">
                            <a:pos x="16" y="6"/>
                          </a:cxn>
                          <a:cxn ang="0">
                            <a:pos x="16" y="9"/>
                          </a:cxn>
                          <a:cxn ang="0">
                            <a:pos x="16" y="12"/>
                          </a:cxn>
                          <a:cxn ang="0">
                            <a:pos x="16" y="12"/>
                          </a:cxn>
                          <a:cxn ang="0">
                            <a:pos x="16" y="16"/>
                          </a:cxn>
                          <a:cxn ang="0">
                            <a:pos x="16" y="19"/>
                          </a:cxn>
                          <a:cxn ang="0">
                            <a:pos x="13" y="22"/>
                          </a:cxn>
                          <a:cxn ang="0">
                            <a:pos x="13" y="25"/>
                          </a:cxn>
                          <a:cxn ang="0">
                            <a:pos x="13" y="25"/>
                          </a:cxn>
                          <a:cxn ang="0">
                            <a:pos x="10" y="28"/>
                          </a:cxn>
                          <a:cxn ang="0">
                            <a:pos x="10" y="28"/>
                          </a:cxn>
                          <a:cxn ang="0">
                            <a:pos x="7" y="28"/>
                          </a:cxn>
                          <a:cxn ang="0">
                            <a:pos x="7" y="28"/>
                          </a:cxn>
                          <a:cxn ang="0">
                            <a:pos x="3" y="28"/>
                          </a:cxn>
                          <a:cxn ang="0">
                            <a:pos x="3" y="28"/>
                          </a:cxn>
                          <a:cxn ang="0">
                            <a:pos x="3" y="25"/>
                          </a:cxn>
                          <a:cxn ang="0">
                            <a:pos x="0" y="25"/>
                          </a:cxn>
                          <a:cxn ang="0">
                            <a:pos x="0" y="22"/>
                          </a:cxn>
                          <a:cxn ang="0">
                            <a:pos x="0" y="19"/>
                          </a:cxn>
                          <a:cxn ang="0">
                            <a:pos x="0" y="16"/>
                          </a:cxn>
                          <a:cxn ang="0">
                            <a:pos x="0" y="16"/>
                          </a:cxn>
                          <a:cxn ang="0">
                            <a:pos x="3" y="12"/>
                          </a:cxn>
                          <a:cxn ang="0">
                            <a:pos x="3" y="9"/>
                          </a:cxn>
                          <a:cxn ang="0">
                            <a:pos x="3" y="6"/>
                          </a:cxn>
                          <a:cxn ang="0">
                            <a:pos x="7" y="6"/>
                          </a:cxn>
                          <a:cxn ang="0">
                            <a:pos x="7" y="3"/>
                          </a:cxn>
                          <a:cxn ang="0">
                            <a:pos x="7" y="3"/>
                          </a:cxn>
                          <a:cxn ang="0">
                            <a:pos x="10" y="3"/>
                          </a:cxn>
                          <a:cxn ang="0">
                            <a:pos x="10" y="0"/>
                          </a:cxn>
                        </a:cxnLst>
                        <a:rect l="0" t="0" r="r" b="b"/>
                        <a:pathLst>
                          <a:path w="16" h="28">
                            <a:moveTo>
                              <a:pt x="10" y="0"/>
                            </a:moveTo>
                            <a:lnTo>
                              <a:pt x="13" y="3"/>
                            </a:lnTo>
                            <a:lnTo>
                              <a:pt x="13" y="3"/>
                            </a:lnTo>
                            <a:lnTo>
                              <a:pt x="13" y="3"/>
                            </a:lnTo>
                            <a:lnTo>
                              <a:pt x="16" y="6"/>
                            </a:lnTo>
                            <a:lnTo>
                              <a:pt x="16" y="9"/>
                            </a:lnTo>
                            <a:lnTo>
                              <a:pt x="16" y="12"/>
                            </a:lnTo>
                            <a:lnTo>
                              <a:pt x="16" y="12"/>
                            </a:lnTo>
                            <a:lnTo>
                              <a:pt x="16" y="16"/>
                            </a:lnTo>
                            <a:lnTo>
                              <a:pt x="16" y="19"/>
                            </a:lnTo>
                            <a:lnTo>
                              <a:pt x="13" y="22"/>
                            </a:lnTo>
                            <a:lnTo>
                              <a:pt x="13" y="25"/>
                            </a:lnTo>
                            <a:lnTo>
                              <a:pt x="13" y="25"/>
                            </a:lnTo>
                            <a:lnTo>
                              <a:pt x="10" y="28"/>
                            </a:lnTo>
                            <a:lnTo>
                              <a:pt x="10" y="28"/>
                            </a:lnTo>
                            <a:lnTo>
                              <a:pt x="7" y="28"/>
                            </a:lnTo>
                            <a:lnTo>
                              <a:pt x="7" y="28"/>
                            </a:lnTo>
                            <a:lnTo>
                              <a:pt x="3" y="28"/>
                            </a:lnTo>
                            <a:lnTo>
                              <a:pt x="3" y="28"/>
                            </a:lnTo>
                            <a:lnTo>
                              <a:pt x="3" y="25"/>
                            </a:lnTo>
                            <a:lnTo>
                              <a:pt x="0" y="25"/>
                            </a:lnTo>
                            <a:lnTo>
                              <a:pt x="0" y="22"/>
                            </a:lnTo>
                            <a:lnTo>
                              <a:pt x="0" y="19"/>
                            </a:lnTo>
                            <a:lnTo>
                              <a:pt x="0" y="16"/>
                            </a:lnTo>
                            <a:lnTo>
                              <a:pt x="0" y="16"/>
                            </a:lnTo>
                            <a:lnTo>
                              <a:pt x="3" y="12"/>
                            </a:lnTo>
                            <a:lnTo>
                              <a:pt x="3" y="9"/>
                            </a:lnTo>
                            <a:lnTo>
                              <a:pt x="3" y="6"/>
                            </a:lnTo>
                            <a:lnTo>
                              <a:pt x="7" y="6"/>
                            </a:lnTo>
                            <a:lnTo>
                              <a:pt x="7" y="3"/>
                            </a:lnTo>
                            <a:lnTo>
                              <a:pt x="7" y="3"/>
                            </a:lnTo>
                            <a:lnTo>
                              <a:pt x="10" y="3"/>
                            </a:lnTo>
                            <a:lnTo>
                              <a:pt x="10" y="0"/>
                            </a:lnTo>
                            <a:close/>
                          </a:path>
                        </a:pathLst>
                      </a:custGeom>
                      <a:solidFill>
                        <a:srgbClr val="99CCCC"/>
                      </a:solidFill>
                      <a:ln w="3175" cmpd="sng">
                        <a:solidFill>
                          <a:srgbClr val="000000"/>
                        </a:solidFill>
                        <a:round/>
                        <a:headEnd/>
                        <a:tailEnd/>
                      </a:ln>
                      <a:effectLst>
                        <a:outerShdw dist="28398" dir="3806097" algn="ctr" rotWithShape="0">
                          <a:srgbClr val="000000"/>
                        </a:outerShdw>
                      </a:effectLst>
                    </p:spPr>
                    <p:txBody>
                      <a:bodyPr/>
                      <a:lstStyle/>
                      <a:p>
                        <a:endParaRPr lang="en-US"/>
                      </a:p>
                    </p:txBody>
                  </p:sp>
                </p:grpSp>
              </p:grpSp>
            </p:grpSp>
            <p:sp>
              <p:nvSpPr>
                <p:cNvPr id="505890" name="Text Box 34"/>
                <p:cNvSpPr txBox="1">
                  <a:spLocks noChangeArrowheads="1"/>
                </p:cNvSpPr>
                <p:nvPr/>
              </p:nvSpPr>
              <p:spPr bwMode="auto">
                <a:xfrm>
                  <a:off x="2471" y="2544"/>
                  <a:ext cx="441" cy="288"/>
                </a:xfrm>
                <a:prstGeom prst="rect">
                  <a:avLst/>
                </a:prstGeom>
                <a:noFill/>
                <a:ln w="19050">
                  <a:noFill/>
                  <a:miter lim="800000"/>
                  <a:headEnd/>
                  <a:tailEnd/>
                </a:ln>
                <a:effectLst/>
              </p:spPr>
              <p:txBody>
                <a:bodyPr wrap="none" anchor="ctr">
                  <a:spAutoFit/>
                </a:bodyPr>
                <a:lstStyle/>
                <a:p>
                  <a:pPr algn="ctr"/>
                  <a:r>
                    <a:rPr lang="en-US" sz="1200" b="1">
                      <a:solidFill>
                        <a:schemeClr val="bg2"/>
                      </a:solidFill>
                    </a:rPr>
                    <a:t>Test </a:t>
                  </a:r>
                </a:p>
                <a:p>
                  <a:pPr algn="ctr"/>
                  <a:r>
                    <a:rPr lang="en-US" sz="1200" b="1">
                      <a:solidFill>
                        <a:schemeClr val="bg2"/>
                      </a:solidFill>
                    </a:rPr>
                    <a:t>Scripts</a:t>
                  </a:r>
                </a:p>
              </p:txBody>
            </p:sp>
          </p:grpSp>
          <p:grpSp>
            <p:nvGrpSpPr>
              <p:cNvPr id="15" name="Group 64"/>
              <p:cNvGrpSpPr>
                <a:grpSpLocks/>
              </p:cNvGrpSpPr>
              <p:nvPr/>
            </p:nvGrpSpPr>
            <p:grpSpPr bwMode="auto">
              <a:xfrm>
                <a:off x="2000" y="1920"/>
                <a:ext cx="528" cy="557"/>
                <a:chOff x="3272" y="2208"/>
                <a:chExt cx="528" cy="557"/>
              </a:xfrm>
            </p:grpSpPr>
            <p:sp>
              <p:nvSpPr>
                <p:cNvPr id="505891" name="Text Box 35"/>
                <p:cNvSpPr txBox="1">
                  <a:spLocks noChangeArrowheads="1"/>
                </p:cNvSpPr>
                <p:nvPr/>
              </p:nvSpPr>
              <p:spPr bwMode="auto">
                <a:xfrm>
                  <a:off x="3272" y="2592"/>
                  <a:ext cx="528" cy="173"/>
                </a:xfrm>
                <a:prstGeom prst="rect">
                  <a:avLst/>
                </a:prstGeom>
                <a:noFill/>
                <a:ln w="19050">
                  <a:noFill/>
                  <a:miter lim="800000"/>
                  <a:headEnd/>
                  <a:tailEnd/>
                </a:ln>
                <a:effectLst/>
              </p:spPr>
              <p:txBody>
                <a:bodyPr anchor="ctr">
                  <a:spAutoFit/>
                </a:bodyPr>
                <a:lstStyle/>
                <a:p>
                  <a:pPr algn="ctr"/>
                  <a:r>
                    <a:rPr lang="en-US" sz="1200" b="1">
                      <a:solidFill>
                        <a:schemeClr val="bg2"/>
                      </a:solidFill>
                    </a:rPr>
                    <a:t>Test Log</a:t>
                  </a:r>
                </a:p>
              </p:txBody>
            </p:sp>
            <p:pic>
              <p:nvPicPr>
                <p:cNvPr id="505892" name="Picture 36" descr="ar_tstlog"/>
                <p:cNvPicPr>
                  <a:picLocks noChangeAspect="1" noChangeArrowheads="1"/>
                </p:cNvPicPr>
                <p:nvPr/>
              </p:nvPicPr>
              <p:blipFill>
                <a:blip r:embed="rId3" cstate="print"/>
                <a:srcRect/>
                <a:stretch>
                  <a:fillRect/>
                </a:stretch>
              </p:blipFill>
              <p:spPr bwMode="auto">
                <a:xfrm>
                  <a:off x="3360" y="2208"/>
                  <a:ext cx="353" cy="367"/>
                </a:xfrm>
                <a:prstGeom prst="rect">
                  <a:avLst/>
                </a:prstGeom>
                <a:noFill/>
              </p:spPr>
            </p:pic>
          </p:grpSp>
        </p:grpSp>
        <p:grpSp>
          <p:nvGrpSpPr>
            <p:cNvPr id="16" name="Group 283"/>
            <p:cNvGrpSpPr>
              <a:grpSpLocks/>
            </p:cNvGrpSpPr>
            <p:nvPr/>
          </p:nvGrpSpPr>
          <p:grpSpPr bwMode="auto">
            <a:xfrm>
              <a:off x="480" y="1937"/>
              <a:ext cx="480" cy="591"/>
              <a:chOff x="416" y="896"/>
              <a:chExt cx="480" cy="591"/>
            </a:xfrm>
          </p:grpSpPr>
          <p:grpSp>
            <p:nvGrpSpPr>
              <p:cNvPr id="17" name="Group 284"/>
              <p:cNvGrpSpPr>
                <a:grpSpLocks/>
              </p:cNvGrpSpPr>
              <p:nvPr/>
            </p:nvGrpSpPr>
            <p:grpSpPr bwMode="auto">
              <a:xfrm>
                <a:off x="488" y="896"/>
                <a:ext cx="388" cy="408"/>
                <a:chOff x="1488" y="675"/>
                <a:chExt cx="795" cy="647"/>
              </a:xfrm>
            </p:grpSpPr>
            <p:sp>
              <p:nvSpPr>
                <p:cNvPr id="506141" name="Freeform 285"/>
                <p:cNvSpPr>
                  <a:spLocks/>
                </p:cNvSpPr>
                <p:nvPr/>
              </p:nvSpPr>
              <p:spPr bwMode="auto">
                <a:xfrm>
                  <a:off x="1825" y="675"/>
                  <a:ext cx="408" cy="236"/>
                </a:xfrm>
                <a:custGeom>
                  <a:avLst/>
                  <a:gdLst/>
                  <a:ahLst/>
                  <a:cxnLst>
                    <a:cxn ang="0">
                      <a:pos x="62" y="0"/>
                    </a:cxn>
                    <a:cxn ang="0">
                      <a:pos x="75" y="0"/>
                    </a:cxn>
                    <a:cxn ang="0">
                      <a:pos x="87" y="3"/>
                    </a:cxn>
                    <a:cxn ang="0">
                      <a:pos x="96" y="7"/>
                    </a:cxn>
                    <a:cxn ang="0">
                      <a:pos x="106" y="12"/>
                    </a:cxn>
                    <a:cxn ang="0">
                      <a:pos x="114" y="19"/>
                    </a:cxn>
                    <a:cxn ang="0">
                      <a:pos x="119" y="26"/>
                    </a:cxn>
                    <a:cxn ang="0">
                      <a:pos x="123" y="35"/>
                    </a:cxn>
                    <a:cxn ang="0">
                      <a:pos x="123" y="45"/>
                    </a:cxn>
                    <a:cxn ang="0">
                      <a:pos x="123" y="53"/>
                    </a:cxn>
                    <a:cxn ang="0">
                      <a:pos x="119" y="61"/>
                    </a:cxn>
                    <a:cxn ang="0">
                      <a:pos x="114" y="70"/>
                    </a:cxn>
                    <a:cxn ang="0">
                      <a:pos x="106" y="75"/>
                    </a:cxn>
                    <a:cxn ang="0">
                      <a:pos x="96" y="81"/>
                    </a:cxn>
                    <a:cxn ang="0">
                      <a:pos x="87" y="85"/>
                    </a:cxn>
                    <a:cxn ang="0">
                      <a:pos x="75" y="88"/>
                    </a:cxn>
                    <a:cxn ang="0">
                      <a:pos x="62" y="89"/>
                    </a:cxn>
                    <a:cxn ang="0">
                      <a:pos x="50" y="88"/>
                    </a:cxn>
                    <a:cxn ang="0">
                      <a:pos x="39" y="85"/>
                    </a:cxn>
                    <a:cxn ang="0">
                      <a:pos x="27" y="81"/>
                    </a:cxn>
                    <a:cxn ang="0">
                      <a:pos x="20" y="75"/>
                    </a:cxn>
                    <a:cxn ang="0">
                      <a:pos x="12" y="70"/>
                    </a:cxn>
                    <a:cxn ang="0">
                      <a:pos x="6" y="61"/>
                    </a:cxn>
                    <a:cxn ang="0">
                      <a:pos x="2" y="53"/>
                    </a:cxn>
                    <a:cxn ang="0">
                      <a:pos x="0" y="45"/>
                    </a:cxn>
                    <a:cxn ang="0">
                      <a:pos x="2" y="35"/>
                    </a:cxn>
                    <a:cxn ang="0">
                      <a:pos x="6" y="26"/>
                    </a:cxn>
                    <a:cxn ang="0">
                      <a:pos x="12" y="19"/>
                    </a:cxn>
                    <a:cxn ang="0">
                      <a:pos x="20" y="12"/>
                    </a:cxn>
                    <a:cxn ang="0">
                      <a:pos x="27" y="7"/>
                    </a:cxn>
                    <a:cxn ang="0">
                      <a:pos x="39" y="3"/>
                    </a:cxn>
                    <a:cxn ang="0">
                      <a:pos x="50" y="0"/>
                    </a:cxn>
                    <a:cxn ang="0">
                      <a:pos x="62" y="0"/>
                    </a:cxn>
                  </a:cxnLst>
                  <a:rect l="0" t="0" r="r" b="b"/>
                  <a:pathLst>
                    <a:path w="123" h="89">
                      <a:moveTo>
                        <a:pt x="62" y="0"/>
                      </a:moveTo>
                      <a:lnTo>
                        <a:pt x="75" y="0"/>
                      </a:lnTo>
                      <a:lnTo>
                        <a:pt x="87" y="3"/>
                      </a:lnTo>
                      <a:lnTo>
                        <a:pt x="96" y="7"/>
                      </a:lnTo>
                      <a:lnTo>
                        <a:pt x="106" y="12"/>
                      </a:lnTo>
                      <a:lnTo>
                        <a:pt x="114" y="19"/>
                      </a:lnTo>
                      <a:lnTo>
                        <a:pt x="119" y="26"/>
                      </a:lnTo>
                      <a:lnTo>
                        <a:pt x="123" y="35"/>
                      </a:lnTo>
                      <a:lnTo>
                        <a:pt x="123" y="45"/>
                      </a:lnTo>
                      <a:lnTo>
                        <a:pt x="123" y="53"/>
                      </a:lnTo>
                      <a:lnTo>
                        <a:pt x="119" y="61"/>
                      </a:lnTo>
                      <a:lnTo>
                        <a:pt x="114" y="70"/>
                      </a:lnTo>
                      <a:lnTo>
                        <a:pt x="106" y="75"/>
                      </a:lnTo>
                      <a:lnTo>
                        <a:pt x="96" y="81"/>
                      </a:lnTo>
                      <a:lnTo>
                        <a:pt x="87" y="85"/>
                      </a:lnTo>
                      <a:lnTo>
                        <a:pt x="75" y="88"/>
                      </a:lnTo>
                      <a:lnTo>
                        <a:pt x="62" y="89"/>
                      </a:lnTo>
                      <a:lnTo>
                        <a:pt x="50" y="88"/>
                      </a:lnTo>
                      <a:lnTo>
                        <a:pt x="39" y="85"/>
                      </a:lnTo>
                      <a:lnTo>
                        <a:pt x="27" y="81"/>
                      </a:lnTo>
                      <a:lnTo>
                        <a:pt x="20" y="75"/>
                      </a:lnTo>
                      <a:lnTo>
                        <a:pt x="12" y="70"/>
                      </a:lnTo>
                      <a:lnTo>
                        <a:pt x="6" y="61"/>
                      </a:lnTo>
                      <a:lnTo>
                        <a:pt x="2" y="53"/>
                      </a:lnTo>
                      <a:lnTo>
                        <a:pt x="0" y="45"/>
                      </a:lnTo>
                      <a:lnTo>
                        <a:pt x="2" y="35"/>
                      </a:lnTo>
                      <a:lnTo>
                        <a:pt x="6" y="26"/>
                      </a:lnTo>
                      <a:lnTo>
                        <a:pt x="12" y="19"/>
                      </a:lnTo>
                      <a:lnTo>
                        <a:pt x="20" y="12"/>
                      </a:lnTo>
                      <a:lnTo>
                        <a:pt x="27" y="7"/>
                      </a:lnTo>
                      <a:lnTo>
                        <a:pt x="39" y="3"/>
                      </a:lnTo>
                      <a:lnTo>
                        <a:pt x="50" y="0"/>
                      </a:lnTo>
                      <a:lnTo>
                        <a:pt x="62"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sp>
              <p:nvSpPr>
                <p:cNvPr id="506142" name="Freeform 286"/>
                <p:cNvSpPr>
                  <a:spLocks/>
                </p:cNvSpPr>
                <p:nvPr/>
              </p:nvSpPr>
              <p:spPr bwMode="auto">
                <a:xfrm>
                  <a:off x="1488" y="960"/>
                  <a:ext cx="795" cy="362"/>
                </a:xfrm>
                <a:custGeom>
                  <a:avLst/>
                  <a:gdLst/>
                  <a:ahLst/>
                  <a:cxnLst>
                    <a:cxn ang="0">
                      <a:pos x="59" y="0"/>
                    </a:cxn>
                    <a:cxn ang="0">
                      <a:pos x="240" y="0"/>
                    </a:cxn>
                    <a:cxn ang="0">
                      <a:pos x="178" y="137"/>
                    </a:cxn>
                    <a:cxn ang="0">
                      <a:pos x="0" y="137"/>
                    </a:cxn>
                    <a:cxn ang="0">
                      <a:pos x="59" y="0"/>
                    </a:cxn>
                  </a:cxnLst>
                  <a:rect l="0" t="0" r="r" b="b"/>
                  <a:pathLst>
                    <a:path w="240" h="137">
                      <a:moveTo>
                        <a:pt x="59" y="0"/>
                      </a:moveTo>
                      <a:lnTo>
                        <a:pt x="240" y="0"/>
                      </a:lnTo>
                      <a:lnTo>
                        <a:pt x="178" y="137"/>
                      </a:lnTo>
                      <a:lnTo>
                        <a:pt x="0" y="137"/>
                      </a:lnTo>
                      <a:lnTo>
                        <a:pt x="59" y="0"/>
                      </a:lnTo>
                      <a:close/>
                    </a:path>
                  </a:pathLst>
                </a:custGeom>
                <a:solidFill>
                  <a:srgbClr val="FFCC66"/>
                </a:solidFill>
                <a:ln w="9525">
                  <a:noFill/>
                  <a:round/>
                  <a:headEnd/>
                  <a:tailEnd/>
                </a:ln>
                <a:effectLst>
                  <a:outerShdw dist="45791" dir="3378596" algn="ctr" rotWithShape="0">
                    <a:srgbClr val="000000"/>
                  </a:outerShdw>
                </a:effectLst>
              </p:spPr>
              <p:txBody>
                <a:bodyPr/>
                <a:lstStyle/>
                <a:p>
                  <a:endParaRPr lang="en-US"/>
                </a:p>
              </p:txBody>
            </p:sp>
          </p:grpSp>
          <p:sp>
            <p:nvSpPr>
              <p:cNvPr id="506143" name="Text Box 287"/>
              <p:cNvSpPr txBox="1">
                <a:spLocks noChangeArrowheads="1"/>
              </p:cNvSpPr>
              <p:nvPr/>
            </p:nvSpPr>
            <p:spPr bwMode="auto">
              <a:xfrm>
                <a:off x="416" y="1304"/>
                <a:ext cx="480" cy="183"/>
              </a:xfrm>
              <a:prstGeom prst="rect">
                <a:avLst/>
              </a:prstGeom>
              <a:noFill/>
              <a:ln w="9525">
                <a:noFill/>
                <a:miter lim="800000"/>
                <a:headEnd/>
                <a:tailEnd/>
              </a:ln>
              <a:effectLst/>
            </p:spPr>
            <p:txBody>
              <a:bodyPr lIns="107950" tIns="53975" rIns="107950" bIns="53975">
                <a:spAutoFit/>
              </a:bodyPr>
              <a:lstStyle/>
              <a:p>
                <a:pPr algn="ctr">
                  <a:spcBef>
                    <a:spcPct val="50000"/>
                  </a:spcBef>
                </a:pPr>
                <a:r>
                  <a:rPr lang="en-US" sz="1200" b="1">
                    <a:solidFill>
                      <a:schemeClr val="bg2"/>
                    </a:solidFill>
                  </a:rPr>
                  <a:t>Tester</a:t>
                </a:r>
              </a:p>
            </p:txBody>
          </p:sp>
        </p:grpSp>
      </p:grpSp>
      <p:sp>
        <p:nvSpPr>
          <p:cNvPr id="506146" name="Text Box 290"/>
          <p:cNvSpPr txBox="1">
            <a:spLocks noChangeArrowheads="1"/>
          </p:cNvSpPr>
          <p:nvPr/>
        </p:nvSpPr>
        <p:spPr bwMode="auto">
          <a:xfrm>
            <a:off x="523875" y="4876800"/>
            <a:ext cx="8077200" cy="1187450"/>
          </a:xfrm>
          <a:prstGeom prst="rect">
            <a:avLst/>
          </a:prstGeom>
          <a:noFill/>
          <a:ln w="12700">
            <a:noFill/>
            <a:miter lim="800000"/>
            <a:headEnd/>
            <a:tailEnd/>
          </a:ln>
          <a:effectLst/>
        </p:spPr>
        <p:txBody>
          <a:bodyPr>
            <a:spAutoFit/>
          </a:bodyPr>
          <a:lstStyle/>
          <a:p>
            <a:r>
              <a:rPr lang="en-US" sz="2400"/>
              <a:t>The </a:t>
            </a:r>
            <a:r>
              <a:rPr lang="en-CA" sz="2400" b="1">
                <a:solidFill>
                  <a:schemeClr val="tx2"/>
                </a:solidFill>
              </a:rPr>
              <a:t>Tester</a:t>
            </a:r>
            <a:r>
              <a:rPr lang="en-US" sz="2400"/>
              <a:t> role is responsible for the core activities of the test effort, which involves conducting the necessary tests and logging the outcomes of that testing.</a:t>
            </a:r>
          </a:p>
        </p:txBody>
      </p:sp>
      <p:sp>
        <p:nvSpPr>
          <p:cNvPr id="506207" name="Text Box 351"/>
          <p:cNvSpPr txBox="1">
            <a:spLocks noChangeArrowheads="1"/>
          </p:cNvSpPr>
          <p:nvPr/>
        </p:nvSpPr>
        <p:spPr bwMode="auto">
          <a:xfrm>
            <a:off x="635000" y="914400"/>
            <a:ext cx="1073150" cy="352425"/>
          </a:xfrm>
          <a:prstGeom prst="rect">
            <a:avLst/>
          </a:prstGeom>
          <a:noFill/>
          <a:ln w="9525">
            <a:noFill/>
            <a:miter lim="800000"/>
            <a:headEnd/>
            <a:tailEnd/>
          </a:ln>
          <a:effectLst/>
        </p:spPr>
        <p:txBody>
          <a:bodyPr lIns="107950" tIns="53975" rIns="107950" bIns="53975">
            <a:spAutoFit/>
          </a:bodyPr>
          <a:lstStyle/>
          <a:p>
            <a:pPr>
              <a:spcBef>
                <a:spcPts val="500"/>
              </a:spcBef>
              <a:spcAft>
                <a:spcPts val="500"/>
              </a:spcAft>
            </a:pPr>
            <a:r>
              <a:rPr lang="en-CA" sz="1600"/>
              <a:t>Activities:</a:t>
            </a:r>
            <a:endParaRPr lang="en-US" sz="1400" i="1"/>
          </a:p>
        </p:txBody>
      </p:sp>
      <p:sp>
        <p:nvSpPr>
          <p:cNvPr id="506208" name="Text Box 352"/>
          <p:cNvSpPr txBox="1">
            <a:spLocks noChangeArrowheads="1"/>
          </p:cNvSpPr>
          <p:nvPr/>
        </p:nvSpPr>
        <p:spPr bwMode="auto">
          <a:xfrm>
            <a:off x="635000" y="2895600"/>
            <a:ext cx="1073150" cy="352425"/>
          </a:xfrm>
          <a:prstGeom prst="rect">
            <a:avLst/>
          </a:prstGeom>
          <a:noFill/>
          <a:ln w="9525">
            <a:noFill/>
            <a:miter lim="800000"/>
            <a:headEnd/>
            <a:tailEnd/>
          </a:ln>
          <a:effectLst/>
        </p:spPr>
        <p:txBody>
          <a:bodyPr lIns="107950" tIns="53975" rIns="107950" bIns="53975">
            <a:spAutoFit/>
          </a:bodyPr>
          <a:lstStyle/>
          <a:p>
            <a:pPr>
              <a:spcBef>
                <a:spcPts val="500"/>
              </a:spcBef>
              <a:spcAft>
                <a:spcPts val="500"/>
              </a:spcAft>
            </a:pPr>
            <a:r>
              <a:rPr lang="en-CA" sz="1600"/>
              <a:t>Artifacts:</a:t>
            </a:r>
            <a:endParaRPr lang="en-US" sz="1400" i="1"/>
          </a:p>
        </p:txBody>
      </p:sp>
      <p:sp>
        <p:nvSpPr>
          <p:cNvPr id="49" name="Date Placeholder 48"/>
          <p:cNvSpPr>
            <a:spLocks noGrp="1"/>
          </p:cNvSpPr>
          <p:nvPr>
            <p:ph type="dt" sz="half" idx="10"/>
          </p:nvPr>
        </p:nvSpPr>
        <p:spPr/>
        <p:txBody>
          <a:bodyPr/>
          <a:lstStyle/>
          <a:p>
            <a:fld id="{A944D023-249D-4E04-B078-F2CD0B6E45D5}" type="datetime1">
              <a:rPr lang="en-US" smtClean="0"/>
              <a:pPr/>
              <a:t>11/15/2009</a:t>
            </a:fld>
            <a:endParaRPr lang="en-US"/>
          </a:p>
        </p:txBody>
      </p:sp>
      <p:sp>
        <p:nvSpPr>
          <p:cNvPr id="50" name="Slide Number Placeholder 49"/>
          <p:cNvSpPr>
            <a:spLocks noGrp="1"/>
          </p:cNvSpPr>
          <p:nvPr>
            <p:ph type="sldNum" sz="quarter" idx="12"/>
          </p:nvPr>
        </p:nvSpPr>
        <p:spPr/>
        <p:txBody>
          <a:bodyPr/>
          <a:lstStyle/>
          <a:p>
            <a:fld id="{10369235-5C97-4BA1-B44C-A5DF7822806F}" type="slidenum">
              <a:rPr lang="en-US" smtClean="0"/>
              <a:pPr/>
              <a:t>23</a:t>
            </a:fld>
            <a:endParaRPr lang="en-US"/>
          </a:p>
        </p:txBody>
      </p:sp>
      <p:sp>
        <p:nvSpPr>
          <p:cNvPr id="51" name="Footer Placeholder 50"/>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533400" y="0"/>
            <a:ext cx="8229600" cy="1143000"/>
          </a:xfrm>
        </p:spPr>
        <p:txBody>
          <a:bodyPr>
            <a:normAutofit/>
          </a:bodyPr>
          <a:lstStyle/>
          <a:p>
            <a:r>
              <a:rPr lang="en-US" dirty="0" smtClean="0"/>
              <a:t>Test </a:t>
            </a:r>
            <a:r>
              <a:rPr lang="en-US" dirty="0"/>
              <a:t>Discipline Workflow</a:t>
            </a:r>
          </a:p>
        </p:txBody>
      </p:sp>
      <p:sp>
        <p:nvSpPr>
          <p:cNvPr id="510979" name="Rectangle 3"/>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10980" name="Rectangle 4"/>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10984" name="Text Box 8"/>
          <p:cNvSpPr txBox="1">
            <a:spLocks noChangeArrowheads="1"/>
          </p:cNvSpPr>
          <p:nvPr/>
        </p:nvSpPr>
        <p:spPr bwMode="auto">
          <a:xfrm>
            <a:off x="381000" y="3060700"/>
            <a:ext cx="4886325" cy="595313"/>
          </a:xfrm>
          <a:prstGeom prst="rect">
            <a:avLst/>
          </a:prstGeom>
          <a:noFill/>
          <a:ln w="9525">
            <a:noFill/>
            <a:miter lim="800000"/>
            <a:headEnd/>
            <a:tailEnd/>
          </a:ln>
          <a:effectLst/>
        </p:spPr>
        <p:txBody>
          <a:bodyPr wrap="none" lIns="107950" tIns="53975" rIns="107950" bIns="53975">
            <a:spAutoFit/>
          </a:bodyPr>
          <a:lstStyle/>
          <a:p>
            <a:r>
              <a:rPr lang="en-US" sz="3200"/>
              <a:t>Define Evaluation Mission</a:t>
            </a:r>
          </a:p>
        </p:txBody>
      </p:sp>
      <p:grpSp>
        <p:nvGrpSpPr>
          <p:cNvPr id="2" name="Group 16"/>
          <p:cNvGrpSpPr>
            <a:grpSpLocks/>
          </p:cNvGrpSpPr>
          <p:nvPr/>
        </p:nvGrpSpPr>
        <p:grpSpPr bwMode="auto">
          <a:xfrm>
            <a:off x="5667375" y="828675"/>
            <a:ext cx="2789238" cy="5505450"/>
            <a:chOff x="1944" y="480"/>
            <a:chExt cx="1824" cy="3600"/>
          </a:xfrm>
        </p:grpSpPr>
        <p:sp>
          <p:nvSpPr>
            <p:cNvPr id="510993" name="Rectangle 17"/>
            <p:cNvSpPr>
              <a:spLocks noChangeArrowheads="1"/>
            </p:cNvSpPr>
            <p:nvPr/>
          </p:nvSpPr>
          <p:spPr bwMode="auto">
            <a:xfrm>
              <a:off x="1944" y="480"/>
              <a:ext cx="1824" cy="3600"/>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10994" name="Picture 18" descr="D:\Documents and Settings\paulszym\My Documents\Assignments\RUP\RUP Test Content\RATL\RU\NewTestProcessCourse\Sept_Revisions\wf_tst_McK_STfT.jpg"/>
            <p:cNvPicPr>
              <a:picLocks noChangeAspect="1" noChangeArrowheads="1"/>
            </p:cNvPicPr>
            <p:nvPr/>
          </p:nvPicPr>
          <p:blipFill>
            <a:blip r:embed="rId3" cstate="print"/>
            <a:srcRect/>
            <a:stretch>
              <a:fillRect/>
            </a:stretch>
          </p:blipFill>
          <p:spPr bwMode="auto">
            <a:xfrm>
              <a:off x="1968" y="528"/>
              <a:ext cx="1770" cy="3495"/>
            </a:xfrm>
            <a:prstGeom prst="rect">
              <a:avLst/>
            </a:prstGeom>
            <a:noFill/>
          </p:spPr>
        </p:pic>
      </p:grpSp>
      <p:grpSp>
        <p:nvGrpSpPr>
          <p:cNvPr id="3" name="Group 19"/>
          <p:cNvGrpSpPr>
            <a:grpSpLocks/>
          </p:cNvGrpSpPr>
          <p:nvPr/>
        </p:nvGrpSpPr>
        <p:grpSpPr bwMode="auto">
          <a:xfrm>
            <a:off x="1485900" y="1066800"/>
            <a:ext cx="2667000" cy="1765300"/>
            <a:chOff x="3648" y="624"/>
            <a:chExt cx="1920" cy="1344"/>
          </a:xfrm>
        </p:grpSpPr>
        <p:sp>
          <p:nvSpPr>
            <p:cNvPr id="510996" name="Rectangle 20"/>
            <p:cNvSpPr>
              <a:spLocks noChangeArrowheads="1"/>
            </p:cNvSpPr>
            <p:nvPr/>
          </p:nvSpPr>
          <p:spPr bwMode="auto">
            <a:xfrm>
              <a:off x="3648" y="624"/>
              <a:ext cx="1920" cy="1344"/>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10997" name="Picture 21" descr="C:\Documents and Settings\paulszym\My Documents\Assignments\RUP\RUP Test Content\RATL\PaulS-NewDocs\KeyImages\wfd_rupicon.gif"/>
            <p:cNvPicPr>
              <a:picLocks noChangeAspect="1" noChangeArrowheads="1"/>
            </p:cNvPicPr>
            <p:nvPr/>
          </p:nvPicPr>
          <p:blipFill>
            <a:blip r:embed="rId4" cstate="print"/>
            <a:srcRect/>
            <a:stretch>
              <a:fillRect/>
            </a:stretch>
          </p:blipFill>
          <p:spPr bwMode="auto">
            <a:xfrm>
              <a:off x="3696" y="672"/>
              <a:ext cx="1824" cy="1274"/>
            </a:xfrm>
            <a:prstGeom prst="rect">
              <a:avLst/>
            </a:prstGeom>
            <a:noFill/>
          </p:spPr>
        </p:pic>
      </p:grpSp>
      <p:sp>
        <p:nvSpPr>
          <p:cNvPr id="510998" name="Rectangle 22"/>
          <p:cNvSpPr>
            <a:spLocks noChangeArrowheads="1"/>
          </p:cNvSpPr>
          <p:nvPr/>
        </p:nvSpPr>
        <p:spPr bwMode="auto">
          <a:xfrm>
            <a:off x="411163" y="3733800"/>
            <a:ext cx="4999037" cy="22860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2400" dirty="0">
                <a:solidFill>
                  <a:srgbClr val="0070C0"/>
                </a:solidFill>
              </a:rPr>
              <a:t>Identify the appropriate focus of the test effort for the iteration.</a:t>
            </a:r>
          </a:p>
          <a:p>
            <a:pPr marL="339725" indent="-339725" eaLnBrk="1" hangingPunct="1">
              <a:lnSpc>
                <a:spcPct val="80000"/>
              </a:lnSpc>
              <a:spcBef>
                <a:spcPct val="30000"/>
              </a:spcBef>
              <a:buFont typeface="Wingdings" pitchFamily="2" charset="2"/>
              <a:buChar char="w"/>
            </a:pPr>
            <a:r>
              <a:rPr lang="en-US" sz="2400" dirty="0">
                <a:solidFill>
                  <a:srgbClr val="0070C0"/>
                </a:solidFill>
              </a:rPr>
              <a:t>Gain agreement with stakeholders on the corresponding goals that will direct the test effort</a:t>
            </a:r>
            <a:r>
              <a:rPr lang="en-CA" sz="2400" dirty="0">
                <a:solidFill>
                  <a:srgbClr val="0070C0"/>
                </a:solidFill>
              </a:rPr>
              <a:t>.</a:t>
            </a:r>
            <a:endParaRPr lang="en-US" sz="2400" dirty="0">
              <a:solidFill>
                <a:srgbClr val="0070C0"/>
              </a:solidFill>
            </a:endParaRPr>
          </a:p>
        </p:txBody>
      </p:sp>
      <p:sp>
        <p:nvSpPr>
          <p:cNvPr id="510999" name="Line 23"/>
          <p:cNvSpPr>
            <a:spLocks noChangeShapeType="1"/>
          </p:cNvSpPr>
          <p:nvPr/>
        </p:nvSpPr>
        <p:spPr bwMode="auto">
          <a:xfrm flipH="1">
            <a:off x="4267200" y="1524000"/>
            <a:ext cx="2514600" cy="381000"/>
          </a:xfrm>
          <a:prstGeom prst="line">
            <a:avLst/>
          </a:prstGeom>
          <a:noFill/>
          <a:ln w="57150">
            <a:solidFill>
              <a:schemeClr val="tx2"/>
            </a:solidFill>
            <a:round/>
            <a:headEnd/>
            <a:tailEnd type="triangle" w="med" len="med"/>
          </a:ln>
          <a:effectLst/>
        </p:spPr>
        <p:txBody>
          <a:bodyPr lIns="107950" tIns="53975" rIns="107950" bIns="53975"/>
          <a:lstStyle/>
          <a:p>
            <a:endParaRPr lang="en-US"/>
          </a:p>
        </p:txBody>
      </p:sp>
      <p:sp>
        <p:nvSpPr>
          <p:cNvPr id="14" name="Date Placeholder 13"/>
          <p:cNvSpPr>
            <a:spLocks noGrp="1"/>
          </p:cNvSpPr>
          <p:nvPr>
            <p:ph type="dt" sz="half" idx="10"/>
          </p:nvPr>
        </p:nvSpPr>
        <p:spPr/>
        <p:txBody>
          <a:bodyPr/>
          <a:lstStyle/>
          <a:p>
            <a:fld id="{D9936F14-4744-4457-9255-8CA1991F13DE}" type="datetime1">
              <a:rPr lang="en-US" smtClean="0"/>
              <a:pPr/>
              <a:t>11/15/2009</a:t>
            </a:fld>
            <a:endParaRPr lang="en-US"/>
          </a:p>
        </p:txBody>
      </p:sp>
      <p:sp>
        <p:nvSpPr>
          <p:cNvPr id="15" name="Slide Number Placeholder 14"/>
          <p:cNvSpPr>
            <a:spLocks noGrp="1"/>
          </p:cNvSpPr>
          <p:nvPr>
            <p:ph type="sldNum" sz="quarter" idx="12"/>
          </p:nvPr>
        </p:nvSpPr>
        <p:spPr/>
        <p:txBody>
          <a:bodyPr/>
          <a:lstStyle/>
          <a:p>
            <a:fld id="{10369235-5C97-4BA1-B44C-A5DF7822806F}" type="slidenum">
              <a:rPr lang="en-US" smtClean="0"/>
              <a:pPr/>
              <a:t>24</a:t>
            </a:fld>
            <a:endParaRPr lang="en-US"/>
          </a:p>
        </p:txBody>
      </p:sp>
      <p:sp>
        <p:nvSpPr>
          <p:cNvPr id="16" name="Footer Placeholder 1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533400" y="0"/>
            <a:ext cx="8229600" cy="1143000"/>
          </a:xfrm>
        </p:spPr>
        <p:txBody>
          <a:bodyPr>
            <a:normAutofit/>
          </a:bodyPr>
          <a:lstStyle/>
          <a:p>
            <a:r>
              <a:rPr lang="en-US" dirty="0" smtClean="0"/>
              <a:t>Test </a:t>
            </a:r>
            <a:r>
              <a:rPr lang="en-US" dirty="0"/>
              <a:t>Discipline Workflow</a:t>
            </a:r>
          </a:p>
        </p:txBody>
      </p:sp>
      <p:sp>
        <p:nvSpPr>
          <p:cNvPr id="524291" name="Rectangle 3"/>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24292" name="Rectangle 4"/>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24293" name="Text Box 5"/>
          <p:cNvSpPr txBox="1">
            <a:spLocks noChangeArrowheads="1"/>
          </p:cNvSpPr>
          <p:nvPr/>
        </p:nvSpPr>
        <p:spPr bwMode="auto">
          <a:xfrm>
            <a:off x="812800" y="3060700"/>
            <a:ext cx="4005263" cy="595313"/>
          </a:xfrm>
          <a:prstGeom prst="rect">
            <a:avLst/>
          </a:prstGeom>
          <a:noFill/>
          <a:ln w="9525">
            <a:noFill/>
            <a:miter lim="800000"/>
            <a:headEnd/>
            <a:tailEnd/>
          </a:ln>
          <a:effectLst/>
        </p:spPr>
        <p:txBody>
          <a:bodyPr wrap="none" lIns="107950" tIns="53975" rIns="107950" bIns="53975">
            <a:spAutoFit/>
          </a:bodyPr>
          <a:lstStyle/>
          <a:p>
            <a:r>
              <a:rPr lang="en-US" sz="3200"/>
              <a:t>Verify Test Approach</a:t>
            </a:r>
          </a:p>
        </p:txBody>
      </p:sp>
      <p:grpSp>
        <p:nvGrpSpPr>
          <p:cNvPr id="2" name="Group 17"/>
          <p:cNvGrpSpPr>
            <a:grpSpLocks/>
          </p:cNvGrpSpPr>
          <p:nvPr/>
        </p:nvGrpSpPr>
        <p:grpSpPr bwMode="auto">
          <a:xfrm>
            <a:off x="5667375" y="828675"/>
            <a:ext cx="2789238" cy="5505450"/>
            <a:chOff x="1944" y="480"/>
            <a:chExt cx="1824" cy="3600"/>
          </a:xfrm>
        </p:grpSpPr>
        <p:sp>
          <p:nvSpPr>
            <p:cNvPr id="524306" name="Rectangle 18"/>
            <p:cNvSpPr>
              <a:spLocks noChangeArrowheads="1"/>
            </p:cNvSpPr>
            <p:nvPr/>
          </p:nvSpPr>
          <p:spPr bwMode="auto">
            <a:xfrm>
              <a:off x="1944" y="480"/>
              <a:ext cx="1824" cy="3600"/>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24307" name="Picture 19" descr="D:\Documents and Settings\paulszym\My Documents\Assignments\RUP\RUP Test Content\RATL\RU\NewTestProcessCourse\Sept_Revisions\wf_tst_McK_STfT.jpg"/>
            <p:cNvPicPr>
              <a:picLocks noChangeAspect="1" noChangeArrowheads="1"/>
            </p:cNvPicPr>
            <p:nvPr/>
          </p:nvPicPr>
          <p:blipFill>
            <a:blip r:embed="rId3" cstate="print"/>
            <a:srcRect/>
            <a:stretch>
              <a:fillRect/>
            </a:stretch>
          </p:blipFill>
          <p:spPr bwMode="auto">
            <a:xfrm>
              <a:off x="1968" y="528"/>
              <a:ext cx="1770" cy="3495"/>
            </a:xfrm>
            <a:prstGeom prst="rect">
              <a:avLst/>
            </a:prstGeom>
            <a:noFill/>
          </p:spPr>
        </p:pic>
      </p:grpSp>
      <p:grpSp>
        <p:nvGrpSpPr>
          <p:cNvPr id="3" name="Group 23"/>
          <p:cNvGrpSpPr>
            <a:grpSpLocks/>
          </p:cNvGrpSpPr>
          <p:nvPr/>
        </p:nvGrpSpPr>
        <p:grpSpPr bwMode="auto">
          <a:xfrm>
            <a:off x="1485900" y="1066800"/>
            <a:ext cx="2667000" cy="1765300"/>
            <a:chOff x="3648" y="624"/>
            <a:chExt cx="1920" cy="1344"/>
          </a:xfrm>
        </p:grpSpPr>
        <p:sp>
          <p:nvSpPr>
            <p:cNvPr id="524312" name="Rectangle 24"/>
            <p:cNvSpPr>
              <a:spLocks noChangeArrowheads="1"/>
            </p:cNvSpPr>
            <p:nvPr/>
          </p:nvSpPr>
          <p:spPr bwMode="auto">
            <a:xfrm>
              <a:off x="3648" y="624"/>
              <a:ext cx="1920" cy="1344"/>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24313" name="Picture 25" descr="C:\Documents and Settings\paulszym\My Documents\Assignments\RUP\RUP Test Content\RATL\PaulS-NewDocs\KeyImages\wfd_rupicon.gif"/>
            <p:cNvPicPr>
              <a:picLocks noChangeAspect="1" noChangeArrowheads="1"/>
            </p:cNvPicPr>
            <p:nvPr/>
          </p:nvPicPr>
          <p:blipFill>
            <a:blip r:embed="rId4" cstate="print"/>
            <a:srcRect/>
            <a:stretch>
              <a:fillRect/>
            </a:stretch>
          </p:blipFill>
          <p:spPr bwMode="auto">
            <a:xfrm>
              <a:off x="3696" y="672"/>
              <a:ext cx="1824" cy="1274"/>
            </a:xfrm>
            <a:prstGeom prst="rect">
              <a:avLst/>
            </a:prstGeom>
            <a:noFill/>
          </p:spPr>
        </p:pic>
      </p:grpSp>
      <p:sp>
        <p:nvSpPr>
          <p:cNvPr id="524314" name="Rectangle 26"/>
          <p:cNvSpPr>
            <a:spLocks noChangeArrowheads="1"/>
          </p:cNvSpPr>
          <p:nvPr/>
        </p:nvSpPr>
        <p:spPr bwMode="auto">
          <a:xfrm>
            <a:off x="411163" y="3733800"/>
            <a:ext cx="4999037" cy="22860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2400" dirty="0">
                <a:solidFill>
                  <a:srgbClr val="0070C0"/>
                </a:solidFill>
              </a:rPr>
              <a:t>Demonstrate the techniques outlined in the Test Approach will </a:t>
            </a:r>
            <a:r>
              <a:rPr lang="en-CA" sz="2400" dirty="0">
                <a:solidFill>
                  <a:srgbClr val="0070C0"/>
                </a:solidFill>
              </a:rPr>
              <a:t>support</a:t>
            </a:r>
            <a:r>
              <a:rPr lang="en-US" sz="2400" dirty="0">
                <a:solidFill>
                  <a:srgbClr val="0070C0"/>
                </a:solidFill>
              </a:rPr>
              <a:t> the required testing.</a:t>
            </a:r>
            <a:endParaRPr lang="en-CA" sz="2400" dirty="0">
              <a:solidFill>
                <a:srgbClr val="0070C0"/>
              </a:solidFill>
            </a:endParaRPr>
          </a:p>
          <a:p>
            <a:pPr marL="339725" indent="-339725" eaLnBrk="1" hangingPunct="1">
              <a:lnSpc>
                <a:spcPct val="80000"/>
              </a:lnSpc>
              <a:spcBef>
                <a:spcPct val="30000"/>
              </a:spcBef>
              <a:buFont typeface="Wingdings" pitchFamily="2" charset="2"/>
              <a:buChar char="w"/>
            </a:pPr>
            <a:r>
              <a:rPr lang="en-US" sz="2400" dirty="0">
                <a:solidFill>
                  <a:srgbClr val="0070C0"/>
                </a:solidFill>
              </a:rPr>
              <a:t>Verify that the approach will work, produce accurate results and is appropriate for the available resources. </a:t>
            </a:r>
          </a:p>
        </p:txBody>
      </p:sp>
      <p:sp>
        <p:nvSpPr>
          <p:cNvPr id="524315" name="Line 27"/>
          <p:cNvSpPr>
            <a:spLocks noChangeShapeType="1"/>
          </p:cNvSpPr>
          <p:nvPr/>
        </p:nvSpPr>
        <p:spPr bwMode="auto">
          <a:xfrm flipH="1" flipV="1">
            <a:off x="4267200" y="1905000"/>
            <a:ext cx="1828800" cy="762000"/>
          </a:xfrm>
          <a:prstGeom prst="line">
            <a:avLst/>
          </a:prstGeom>
          <a:noFill/>
          <a:ln w="57150">
            <a:solidFill>
              <a:schemeClr val="tx2"/>
            </a:solidFill>
            <a:round/>
            <a:headEnd/>
            <a:tailEnd type="triangle" w="med" len="med"/>
          </a:ln>
          <a:effectLst/>
        </p:spPr>
        <p:txBody>
          <a:bodyPr lIns="107950" tIns="53975" rIns="107950" bIns="53975"/>
          <a:lstStyle/>
          <a:p>
            <a:endParaRPr lang="en-US"/>
          </a:p>
        </p:txBody>
      </p:sp>
      <p:sp>
        <p:nvSpPr>
          <p:cNvPr id="14" name="Date Placeholder 13"/>
          <p:cNvSpPr>
            <a:spLocks noGrp="1"/>
          </p:cNvSpPr>
          <p:nvPr>
            <p:ph type="dt" sz="half" idx="10"/>
          </p:nvPr>
        </p:nvSpPr>
        <p:spPr/>
        <p:txBody>
          <a:bodyPr/>
          <a:lstStyle/>
          <a:p>
            <a:fld id="{411ECCBC-07BF-4BDA-BCA5-D1C637FD6E0A}" type="datetime1">
              <a:rPr lang="en-US" smtClean="0"/>
              <a:pPr/>
              <a:t>11/15/2009</a:t>
            </a:fld>
            <a:endParaRPr lang="en-US"/>
          </a:p>
        </p:txBody>
      </p:sp>
      <p:sp>
        <p:nvSpPr>
          <p:cNvPr id="15" name="Slide Number Placeholder 14"/>
          <p:cNvSpPr>
            <a:spLocks noGrp="1"/>
          </p:cNvSpPr>
          <p:nvPr>
            <p:ph type="sldNum" sz="quarter" idx="12"/>
          </p:nvPr>
        </p:nvSpPr>
        <p:spPr/>
        <p:txBody>
          <a:bodyPr/>
          <a:lstStyle/>
          <a:p>
            <a:fld id="{10369235-5C97-4BA1-B44C-A5DF7822806F}" type="slidenum">
              <a:rPr lang="en-US" smtClean="0"/>
              <a:pPr/>
              <a:t>25</a:t>
            </a:fld>
            <a:endParaRPr lang="en-US"/>
          </a:p>
        </p:txBody>
      </p:sp>
      <p:sp>
        <p:nvSpPr>
          <p:cNvPr id="16" name="Footer Placeholder 1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57200" y="0"/>
            <a:ext cx="8229600" cy="1143000"/>
          </a:xfrm>
        </p:spPr>
        <p:txBody>
          <a:bodyPr>
            <a:normAutofit/>
          </a:bodyPr>
          <a:lstStyle/>
          <a:p>
            <a:r>
              <a:rPr lang="en-US" dirty="0" smtClean="0"/>
              <a:t>Test </a:t>
            </a:r>
            <a:r>
              <a:rPr lang="en-US" dirty="0"/>
              <a:t>Discipline Workflow</a:t>
            </a:r>
          </a:p>
        </p:txBody>
      </p:sp>
      <p:sp>
        <p:nvSpPr>
          <p:cNvPr id="526339" name="Rectangle 3"/>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26340" name="Rectangle 4"/>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26341" name="Text Box 5"/>
          <p:cNvSpPr txBox="1">
            <a:spLocks noChangeArrowheads="1"/>
          </p:cNvSpPr>
          <p:nvPr/>
        </p:nvSpPr>
        <p:spPr bwMode="auto">
          <a:xfrm>
            <a:off x="698500" y="3060700"/>
            <a:ext cx="4233863" cy="595313"/>
          </a:xfrm>
          <a:prstGeom prst="rect">
            <a:avLst/>
          </a:prstGeom>
          <a:noFill/>
          <a:ln w="9525">
            <a:noFill/>
            <a:miter lim="800000"/>
            <a:headEnd/>
            <a:tailEnd/>
          </a:ln>
          <a:effectLst/>
        </p:spPr>
        <p:txBody>
          <a:bodyPr wrap="none" lIns="107950" tIns="53975" rIns="107950" bIns="53975">
            <a:spAutoFit/>
          </a:bodyPr>
          <a:lstStyle/>
          <a:p>
            <a:r>
              <a:rPr lang="en-US" sz="3200"/>
              <a:t>Validate Build Stability</a:t>
            </a:r>
          </a:p>
        </p:txBody>
      </p:sp>
      <p:grpSp>
        <p:nvGrpSpPr>
          <p:cNvPr id="2" name="Group 14"/>
          <p:cNvGrpSpPr>
            <a:grpSpLocks/>
          </p:cNvGrpSpPr>
          <p:nvPr/>
        </p:nvGrpSpPr>
        <p:grpSpPr bwMode="auto">
          <a:xfrm>
            <a:off x="5667375" y="828675"/>
            <a:ext cx="2789238" cy="5505450"/>
            <a:chOff x="1944" y="480"/>
            <a:chExt cx="1824" cy="3600"/>
          </a:xfrm>
        </p:grpSpPr>
        <p:sp>
          <p:nvSpPr>
            <p:cNvPr id="526351" name="Rectangle 15"/>
            <p:cNvSpPr>
              <a:spLocks noChangeArrowheads="1"/>
            </p:cNvSpPr>
            <p:nvPr/>
          </p:nvSpPr>
          <p:spPr bwMode="auto">
            <a:xfrm>
              <a:off x="1944" y="480"/>
              <a:ext cx="1824" cy="3600"/>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26352" name="Picture 16" descr="D:\Documents and Settings\paulszym\My Documents\Assignments\RUP\RUP Test Content\RATL\RU\NewTestProcessCourse\Sept_Revisions\wf_tst_McK_STfT.jpg"/>
            <p:cNvPicPr>
              <a:picLocks noChangeAspect="1" noChangeArrowheads="1"/>
            </p:cNvPicPr>
            <p:nvPr/>
          </p:nvPicPr>
          <p:blipFill>
            <a:blip r:embed="rId3" cstate="print"/>
            <a:srcRect/>
            <a:stretch>
              <a:fillRect/>
            </a:stretch>
          </p:blipFill>
          <p:spPr bwMode="auto">
            <a:xfrm>
              <a:off x="1968" y="528"/>
              <a:ext cx="1770" cy="3495"/>
            </a:xfrm>
            <a:prstGeom prst="rect">
              <a:avLst/>
            </a:prstGeom>
            <a:noFill/>
          </p:spPr>
        </p:pic>
      </p:grpSp>
      <p:grpSp>
        <p:nvGrpSpPr>
          <p:cNvPr id="3" name="Group 20"/>
          <p:cNvGrpSpPr>
            <a:grpSpLocks/>
          </p:cNvGrpSpPr>
          <p:nvPr/>
        </p:nvGrpSpPr>
        <p:grpSpPr bwMode="auto">
          <a:xfrm>
            <a:off x="1485900" y="1066800"/>
            <a:ext cx="2667000" cy="1765300"/>
            <a:chOff x="3648" y="624"/>
            <a:chExt cx="1920" cy="1344"/>
          </a:xfrm>
        </p:grpSpPr>
        <p:sp>
          <p:nvSpPr>
            <p:cNvPr id="526357" name="Rectangle 21"/>
            <p:cNvSpPr>
              <a:spLocks noChangeArrowheads="1"/>
            </p:cNvSpPr>
            <p:nvPr/>
          </p:nvSpPr>
          <p:spPr bwMode="auto">
            <a:xfrm>
              <a:off x="3648" y="624"/>
              <a:ext cx="1920" cy="1344"/>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26358" name="Picture 22" descr="C:\Documents and Settings\paulszym\My Documents\Assignments\RUP\RUP Test Content\RATL\PaulS-NewDocs\KeyImages\wfd_rupicon.gif"/>
            <p:cNvPicPr>
              <a:picLocks noChangeAspect="1" noChangeArrowheads="1"/>
            </p:cNvPicPr>
            <p:nvPr/>
          </p:nvPicPr>
          <p:blipFill>
            <a:blip r:embed="rId4" cstate="print"/>
            <a:srcRect/>
            <a:stretch>
              <a:fillRect/>
            </a:stretch>
          </p:blipFill>
          <p:spPr bwMode="auto">
            <a:xfrm>
              <a:off x="3696" y="672"/>
              <a:ext cx="1824" cy="1274"/>
            </a:xfrm>
            <a:prstGeom prst="rect">
              <a:avLst/>
            </a:prstGeom>
            <a:noFill/>
          </p:spPr>
        </p:pic>
      </p:grpSp>
      <p:sp>
        <p:nvSpPr>
          <p:cNvPr id="526359" name="Rectangle 23"/>
          <p:cNvSpPr>
            <a:spLocks noChangeArrowheads="1"/>
          </p:cNvSpPr>
          <p:nvPr/>
        </p:nvSpPr>
        <p:spPr bwMode="auto">
          <a:xfrm>
            <a:off x="411163" y="3733800"/>
            <a:ext cx="4999037" cy="22860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2400" dirty="0">
                <a:solidFill>
                  <a:srgbClr val="0070C0"/>
                </a:solidFill>
              </a:rPr>
              <a:t>Validate that the build is stable enough for detailed test and evaluation </a:t>
            </a:r>
            <a:r>
              <a:rPr lang="en-CA" sz="2400" dirty="0">
                <a:solidFill>
                  <a:srgbClr val="0070C0"/>
                </a:solidFill>
              </a:rPr>
              <a:t>work </a:t>
            </a:r>
            <a:r>
              <a:rPr lang="en-US" sz="2400" dirty="0">
                <a:solidFill>
                  <a:srgbClr val="0070C0"/>
                </a:solidFill>
              </a:rPr>
              <a:t>to begin. </a:t>
            </a:r>
          </a:p>
        </p:txBody>
      </p:sp>
      <p:sp>
        <p:nvSpPr>
          <p:cNvPr id="526360" name="Line 24"/>
          <p:cNvSpPr>
            <a:spLocks noChangeShapeType="1"/>
          </p:cNvSpPr>
          <p:nvPr/>
        </p:nvSpPr>
        <p:spPr bwMode="auto">
          <a:xfrm flipH="1" flipV="1">
            <a:off x="4267200" y="1905000"/>
            <a:ext cx="3048000" cy="762000"/>
          </a:xfrm>
          <a:prstGeom prst="line">
            <a:avLst/>
          </a:prstGeom>
          <a:noFill/>
          <a:ln w="57150">
            <a:solidFill>
              <a:schemeClr val="tx2"/>
            </a:solidFill>
            <a:round/>
            <a:headEnd/>
            <a:tailEnd type="triangle" w="med" len="med"/>
          </a:ln>
          <a:effectLst/>
        </p:spPr>
        <p:txBody>
          <a:bodyPr lIns="107950" tIns="53975" rIns="107950" bIns="53975"/>
          <a:lstStyle/>
          <a:p>
            <a:endParaRPr lang="en-US"/>
          </a:p>
        </p:txBody>
      </p:sp>
      <p:sp>
        <p:nvSpPr>
          <p:cNvPr id="14" name="Date Placeholder 13"/>
          <p:cNvSpPr>
            <a:spLocks noGrp="1"/>
          </p:cNvSpPr>
          <p:nvPr>
            <p:ph type="dt" sz="half" idx="10"/>
          </p:nvPr>
        </p:nvSpPr>
        <p:spPr/>
        <p:txBody>
          <a:bodyPr/>
          <a:lstStyle/>
          <a:p>
            <a:fld id="{6B9481ED-8232-405C-9581-39BEAE464A56}" type="datetime1">
              <a:rPr lang="en-US" smtClean="0"/>
              <a:pPr/>
              <a:t>11/15/2009</a:t>
            </a:fld>
            <a:endParaRPr lang="en-US"/>
          </a:p>
        </p:txBody>
      </p:sp>
      <p:sp>
        <p:nvSpPr>
          <p:cNvPr id="15" name="Slide Number Placeholder 14"/>
          <p:cNvSpPr>
            <a:spLocks noGrp="1"/>
          </p:cNvSpPr>
          <p:nvPr>
            <p:ph type="sldNum" sz="quarter" idx="12"/>
          </p:nvPr>
        </p:nvSpPr>
        <p:spPr/>
        <p:txBody>
          <a:bodyPr/>
          <a:lstStyle/>
          <a:p>
            <a:fld id="{10369235-5C97-4BA1-B44C-A5DF7822806F}" type="slidenum">
              <a:rPr lang="en-US" smtClean="0"/>
              <a:pPr/>
              <a:t>26</a:t>
            </a:fld>
            <a:endParaRPr lang="en-US"/>
          </a:p>
        </p:txBody>
      </p:sp>
      <p:sp>
        <p:nvSpPr>
          <p:cNvPr id="16" name="Footer Placeholder 1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533400" y="0"/>
            <a:ext cx="8229600" cy="1143000"/>
          </a:xfrm>
        </p:spPr>
        <p:txBody>
          <a:bodyPr>
            <a:normAutofit/>
          </a:bodyPr>
          <a:lstStyle/>
          <a:p>
            <a:r>
              <a:rPr lang="en-US" dirty="0" smtClean="0"/>
              <a:t>Test </a:t>
            </a:r>
            <a:r>
              <a:rPr lang="en-US" dirty="0"/>
              <a:t>Discipline Workflow</a:t>
            </a:r>
          </a:p>
        </p:txBody>
      </p:sp>
      <p:sp>
        <p:nvSpPr>
          <p:cNvPr id="528387" name="Rectangle 3"/>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28388" name="Rectangle 4"/>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28389" name="Text Box 5"/>
          <p:cNvSpPr txBox="1">
            <a:spLocks noChangeArrowheads="1"/>
          </p:cNvSpPr>
          <p:nvPr/>
        </p:nvSpPr>
        <p:spPr bwMode="auto">
          <a:xfrm>
            <a:off x="1079500" y="3060700"/>
            <a:ext cx="3486150" cy="595313"/>
          </a:xfrm>
          <a:prstGeom prst="rect">
            <a:avLst/>
          </a:prstGeom>
          <a:noFill/>
          <a:ln w="9525">
            <a:noFill/>
            <a:miter lim="800000"/>
            <a:headEnd/>
            <a:tailEnd/>
          </a:ln>
          <a:effectLst/>
        </p:spPr>
        <p:txBody>
          <a:bodyPr wrap="none" lIns="107950" tIns="53975" rIns="107950" bIns="53975">
            <a:spAutoFit/>
          </a:bodyPr>
          <a:lstStyle/>
          <a:p>
            <a:pPr algn="ctr"/>
            <a:r>
              <a:rPr lang="en-US" sz="3200"/>
              <a:t>Test and Evaluate</a:t>
            </a:r>
          </a:p>
        </p:txBody>
      </p:sp>
      <p:grpSp>
        <p:nvGrpSpPr>
          <p:cNvPr id="2" name="Group 14"/>
          <p:cNvGrpSpPr>
            <a:grpSpLocks/>
          </p:cNvGrpSpPr>
          <p:nvPr/>
        </p:nvGrpSpPr>
        <p:grpSpPr bwMode="auto">
          <a:xfrm>
            <a:off x="5667375" y="828675"/>
            <a:ext cx="2789238" cy="5505450"/>
            <a:chOff x="1944" y="480"/>
            <a:chExt cx="1824" cy="3600"/>
          </a:xfrm>
        </p:grpSpPr>
        <p:sp>
          <p:nvSpPr>
            <p:cNvPr id="528399" name="Rectangle 15"/>
            <p:cNvSpPr>
              <a:spLocks noChangeArrowheads="1"/>
            </p:cNvSpPr>
            <p:nvPr/>
          </p:nvSpPr>
          <p:spPr bwMode="auto">
            <a:xfrm>
              <a:off x="1944" y="480"/>
              <a:ext cx="1824" cy="3600"/>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28400" name="Picture 16" descr="D:\Documents and Settings\paulszym\My Documents\Assignments\RUP\RUP Test Content\RATL\RU\NewTestProcessCourse\Sept_Revisions\wf_tst_McK_STfT.jpg"/>
            <p:cNvPicPr>
              <a:picLocks noChangeAspect="1" noChangeArrowheads="1"/>
            </p:cNvPicPr>
            <p:nvPr/>
          </p:nvPicPr>
          <p:blipFill>
            <a:blip r:embed="rId3" cstate="print"/>
            <a:srcRect/>
            <a:stretch>
              <a:fillRect/>
            </a:stretch>
          </p:blipFill>
          <p:spPr bwMode="auto">
            <a:xfrm>
              <a:off x="1968" y="528"/>
              <a:ext cx="1770" cy="3495"/>
            </a:xfrm>
            <a:prstGeom prst="rect">
              <a:avLst/>
            </a:prstGeom>
            <a:noFill/>
          </p:spPr>
        </p:pic>
      </p:grpSp>
      <p:grpSp>
        <p:nvGrpSpPr>
          <p:cNvPr id="3" name="Group 20"/>
          <p:cNvGrpSpPr>
            <a:grpSpLocks/>
          </p:cNvGrpSpPr>
          <p:nvPr/>
        </p:nvGrpSpPr>
        <p:grpSpPr bwMode="auto">
          <a:xfrm>
            <a:off x="1485900" y="1066800"/>
            <a:ext cx="2667000" cy="1765300"/>
            <a:chOff x="3648" y="624"/>
            <a:chExt cx="1920" cy="1344"/>
          </a:xfrm>
        </p:grpSpPr>
        <p:sp>
          <p:nvSpPr>
            <p:cNvPr id="528405" name="Rectangle 21"/>
            <p:cNvSpPr>
              <a:spLocks noChangeArrowheads="1"/>
            </p:cNvSpPr>
            <p:nvPr/>
          </p:nvSpPr>
          <p:spPr bwMode="auto">
            <a:xfrm>
              <a:off x="3648" y="624"/>
              <a:ext cx="1920" cy="1344"/>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28406" name="Picture 22" descr="C:\Documents and Settings\paulszym\My Documents\Assignments\RUP\RUP Test Content\RATL\PaulS-NewDocs\KeyImages\wfd_rupicon.gif"/>
            <p:cNvPicPr>
              <a:picLocks noChangeAspect="1" noChangeArrowheads="1"/>
            </p:cNvPicPr>
            <p:nvPr/>
          </p:nvPicPr>
          <p:blipFill>
            <a:blip r:embed="rId4" cstate="print"/>
            <a:srcRect/>
            <a:stretch>
              <a:fillRect/>
            </a:stretch>
          </p:blipFill>
          <p:spPr bwMode="auto">
            <a:xfrm>
              <a:off x="3696" y="672"/>
              <a:ext cx="1824" cy="1274"/>
            </a:xfrm>
            <a:prstGeom prst="rect">
              <a:avLst/>
            </a:prstGeom>
            <a:noFill/>
          </p:spPr>
        </p:pic>
      </p:grpSp>
      <p:sp>
        <p:nvSpPr>
          <p:cNvPr id="528407" name="Rectangle 23"/>
          <p:cNvSpPr>
            <a:spLocks noChangeArrowheads="1"/>
          </p:cNvSpPr>
          <p:nvPr/>
        </p:nvSpPr>
        <p:spPr bwMode="auto">
          <a:xfrm>
            <a:off x="411163" y="3733800"/>
            <a:ext cx="4999037" cy="22860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2400" dirty="0">
                <a:solidFill>
                  <a:srgbClr val="0070C0"/>
                </a:solidFill>
              </a:rPr>
              <a:t>Achieve appropriate breadth and depth of </a:t>
            </a:r>
            <a:r>
              <a:rPr lang="en-CA" sz="2400" dirty="0">
                <a:solidFill>
                  <a:srgbClr val="0070C0"/>
                </a:solidFill>
              </a:rPr>
              <a:t>testing </a:t>
            </a:r>
            <a:r>
              <a:rPr lang="en-US" sz="2400" dirty="0">
                <a:solidFill>
                  <a:srgbClr val="0070C0"/>
                </a:solidFill>
              </a:rPr>
              <a:t>to enable a sufficient evaluation of the </a:t>
            </a:r>
            <a:r>
              <a:rPr lang="en-CA" sz="2400" dirty="0">
                <a:solidFill>
                  <a:srgbClr val="0070C0"/>
                </a:solidFill>
              </a:rPr>
              <a:t>targeted test items</a:t>
            </a:r>
            <a:r>
              <a:rPr lang="en-US" sz="2400" dirty="0">
                <a:solidFill>
                  <a:srgbClr val="0070C0"/>
                </a:solidFill>
              </a:rPr>
              <a:t>. </a:t>
            </a:r>
          </a:p>
        </p:txBody>
      </p:sp>
      <p:sp>
        <p:nvSpPr>
          <p:cNvPr id="528408" name="Line 24"/>
          <p:cNvSpPr>
            <a:spLocks noChangeShapeType="1"/>
          </p:cNvSpPr>
          <p:nvPr/>
        </p:nvSpPr>
        <p:spPr bwMode="auto">
          <a:xfrm flipH="1" flipV="1">
            <a:off x="4267200" y="1905000"/>
            <a:ext cx="2667000" cy="1676400"/>
          </a:xfrm>
          <a:prstGeom prst="line">
            <a:avLst/>
          </a:prstGeom>
          <a:noFill/>
          <a:ln w="57150">
            <a:solidFill>
              <a:schemeClr val="tx2"/>
            </a:solidFill>
            <a:round/>
            <a:headEnd/>
            <a:tailEnd type="triangle" w="med" len="med"/>
          </a:ln>
          <a:effectLst/>
        </p:spPr>
        <p:txBody>
          <a:bodyPr lIns="107950" tIns="53975" rIns="107950" bIns="53975"/>
          <a:lstStyle/>
          <a:p>
            <a:endParaRPr lang="en-US"/>
          </a:p>
        </p:txBody>
      </p:sp>
      <p:sp>
        <p:nvSpPr>
          <p:cNvPr id="14" name="Date Placeholder 13"/>
          <p:cNvSpPr>
            <a:spLocks noGrp="1"/>
          </p:cNvSpPr>
          <p:nvPr>
            <p:ph type="dt" sz="half" idx="10"/>
          </p:nvPr>
        </p:nvSpPr>
        <p:spPr/>
        <p:txBody>
          <a:bodyPr/>
          <a:lstStyle/>
          <a:p>
            <a:fld id="{23BBB228-CDBF-4D17-B508-83893A557293}" type="datetime1">
              <a:rPr lang="en-US" smtClean="0"/>
              <a:pPr/>
              <a:t>11/15/2009</a:t>
            </a:fld>
            <a:endParaRPr lang="en-US"/>
          </a:p>
        </p:txBody>
      </p:sp>
      <p:sp>
        <p:nvSpPr>
          <p:cNvPr id="15" name="Slide Number Placeholder 14"/>
          <p:cNvSpPr>
            <a:spLocks noGrp="1"/>
          </p:cNvSpPr>
          <p:nvPr>
            <p:ph type="sldNum" sz="quarter" idx="12"/>
          </p:nvPr>
        </p:nvSpPr>
        <p:spPr/>
        <p:txBody>
          <a:bodyPr/>
          <a:lstStyle/>
          <a:p>
            <a:fld id="{10369235-5C97-4BA1-B44C-A5DF7822806F}" type="slidenum">
              <a:rPr lang="en-US" smtClean="0"/>
              <a:pPr/>
              <a:t>27</a:t>
            </a:fld>
            <a:endParaRPr lang="en-US"/>
          </a:p>
        </p:txBody>
      </p:sp>
      <p:sp>
        <p:nvSpPr>
          <p:cNvPr id="16" name="Footer Placeholder 1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0" y="0"/>
            <a:ext cx="9144000" cy="1143000"/>
          </a:xfrm>
        </p:spPr>
        <p:txBody>
          <a:bodyPr>
            <a:normAutofit/>
          </a:bodyPr>
          <a:lstStyle/>
          <a:p>
            <a:r>
              <a:rPr lang="en-US" dirty="0" smtClean="0"/>
              <a:t>Test </a:t>
            </a:r>
            <a:r>
              <a:rPr lang="en-US" dirty="0"/>
              <a:t>Discipline Workflow</a:t>
            </a:r>
          </a:p>
        </p:txBody>
      </p:sp>
      <p:sp>
        <p:nvSpPr>
          <p:cNvPr id="530435" name="Rectangle 3"/>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30436" name="Rectangle 4"/>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30437" name="Text Box 5"/>
          <p:cNvSpPr txBox="1">
            <a:spLocks noChangeArrowheads="1"/>
          </p:cNvSpPr>
          <p:nvPr/>
        </p:nvSpPr>
        <p:spPr bwMode="auto">
          <a:xfrm>
            <a:off x="177800" y="3060700"/>
            <a:ext cx="5270500" cy="595313"/>
          </a:xfrm>
          <a:prstGeom prst="rect">
            <a:avLst/>
          </a:prstGeom>
          <a:noFill/>
          <a:ln w="9525">
            <a:noFill/>
            <a:miter lim="800000"/>
            <a:headEnd/>
            <a:tailEnd/>
          </a:ln>
          <a:effectLst/>
        </p:spPr>
        <p:txBody>
          <a:bodyPr wrap="none" lIns="107950" tIns="53975" rIns="107950" bIns="53975">
            <a:spAutoFit/>
          </a:bodyPr>
          <a:lstStyle/>
          <a:p>
            <a:pPr algn="ctr"/>
            <a:r>
              <a:rPr lang="en-US" sz="3200"/>
              <a:t>Achieve Acceptable Mission</a:t>
            </a:r>
          </a:p>
        </p:txBody>
      </p:sp>
      <p:grpSp>
        <p:nvGrpSpPr>
          <p:cNvPr id="2" name="Group 14"/>
          <p:cNvGrpSpPr>
            <a:grpSpLocks/>
          </p:cNvGrpSpPr>
          <p:nvPr/>
        </p:nvGrpSpPr>
        <p:grpSpPr bwMode="auto">
          <a:xfrm>
            <a:off x="5667375" y="828675"/>
            <a:ext cx="2789238" cy="5505450"/>
            <a:chOff x="1944" y="480"/>
            <a:chExt cx="1824" cy="3600"/>
          </a:xfrm>
        </p:grpSpPr>
        <p:sp>
          <p:nvSpPr>
            <p:cNvPr id="530447" name="Rectangle 15"/>
            <p:cNvSpPr>
              <a:spLocks noChangeArrowheads="1"/>
            </p:cNvSpPr>
            <p:nvPr/>
          </p:nvSpPr>
          <p:spPr bwMode="auto">
            <a:xfrm>
              <a:off x="1944" y="480"/>
              <a:ext cx="1824" cy="3600"/>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30448" name="Picture 16" descr="D:\Documents and Settings\paulszym\My Documents\Assignments\RUP\RUP Test Content\RATL\RU\NewTestProcessCourse\Sept_Revisions\wf_tst_McK_STfT.jpg"/>
            <p:cNvPicPr>
              <a:picLocks noChangeAspect="1" noChangeArrowheads="1"/>
            </p:cNvPicPr>
            <p:nvPr/>
          </p:nvPicPr>
          <p:blipFill>
            <a:blip r:embed="rId3" cstate="print"/>
            <a:srcRect/>
            <a:stretch>
              <a:fillRect/>
            </a:stretch>
          </p:blipFill>
          <p:spPr bwMode="auto">
            <a:xfrm>
              <a:off x="1968" y="528"/>
              <a:ext cx="1770" cy="3495"/>
            </a:xfrm>
            <a:prstGeom prst="rect">
              <a:avLst/>
            </a:prstGeom>
            <a:noFill/>
          </p:spPr>
        </p:pic>
      </p:grpSp>
      <p:grpSp>
        <p:nvGrpSpPr>
          <p:cNvPr id="3" name="Group 17"/>
          <p:cNvGrpSpPr>
            <a:grpSpLocks/>
          </p:cNvGrpSpPr>
          <p:nvPr/>
        </p:nvGrpSpPr>
        <p:grpSpPr bwMode="auto">
          <a:xfrm>
            <a:off x="1485900" y="1066800"/>
            <a:ext cx="2667000" cy="1765300"/>
            <a:chOff x="3648" y="624"/>
            <a:chExt cx="1920" cy="1344"/>
          </a:xfrm>
        </p:grpSpPr>
        <p:sp>
          <p:nvSpPr>
            <p:cNvPr id="530450" name="Rectangle 18"/>
            <p:cNvSpPr>
              <a:spLocks noChangeArrowheads="1"/>
            </p:cNvSpPr>
            <p:nvPr/>
          </p:nvSpPr>
          <p:spPr bwMode="auto">
            <a:xfrm>
              <a:off x="3648" y="624"/>
              <a:ext cx="1920" cy="1344"/>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30451" name="Picture 19" descr="C:\Documents and Settings\paulszym\My Documents\Assignments\RUP\RUP Test Content\RATL\PaulS-NewDocs\KeyImages\wfd_rupicon.gif"/>
            <p:cNvPicPr>
              <a:picLocks noChangeAspect="1" noChangeArrowheads="1"/>
            </p:cNvPicPr>
            <p:nvPr/>
          </p:nvPicPr>
          <p:blipFill>
            <a:blip r:embed="rId4" cstate="print"/>
            <a:srcRect/>
            <a:stretch>
              <a:fillRect/>
            </a:stretch>
          </p:blipFill>
          <p:spPr bwMode="auto">
            <a:xfrm>
              <a:off x="3696" y="672"/>
              <a:ext cx="1824" cy="1274"/>
            </a:xfrm>
            <a:prstGeom prst="rect">
              <a:avLst/>
            </a:prstGeom>
            <a:noFill/>
          </p:spPr>
        </p:pic>
      </p:grpSp>
      <p:sp>
        <p:nvSpPr>
          <p:cNvPr id="530452" name="Rectangle 20"/>
          <p:cNvSpPr>
            <a:spLocks noChangeArrowheads="1"/>
          </p:cNvSpPr>
          <p:nvPr/>
        </p:nvSpPr>
        <p:spPr bwMode="auto">
          <a:xfrm>
            <a:off x="411163" y="3733800"/>
            <a:ext cx="4999037" cy="22860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2400" dirty="0">
                <a:solidFill>
                  <a:srgbClr val="0070C0"/>
                </a:solidFill>
              </a:rPr>
              <a:t>Deliver a useful evaluation result to the stakeholders of the test effort.</a:t>
            </a:r>
            <a:endParaRPr lang="en-CA" sz="2400" dirty="0">
              <a:solidFill>
                <a:srgbClr val="0070C0"/>
              </a:solidFill>
            </a:endParaRPr>
          </a:p>
          <a:p>
            <a:pPr marL="339725" indent="-339725" eaLnBrk="1" hangingPunct="1">
              <a:lnSpc>
                <a:spcPct val="80000"/>
              </a:lnSpc>
              <a:spcBef>
                <a:spcPct val="30000"/>
              </a:spcBef>
              <a:buFont typeface="Wingdings" pitchFamily="2" charset="2"/>
              <a:buChar char="w"/>
            </a:pPr>
            <a:r>
              <a:rPr lang="en-US" sz="2400" dirty="0">
                <a:solidFill>
                  <a:srgbClr val="0070C0"/>
                </a:solidFill>
              </a:rPr>
              <a:t>Actively </a:t>
            </a:r>
            <a:r>
              <a:rPr lang="en-CA" sz="2400" dirty="0">
                <a:solidFill>
                  <a:srgbClr val="0070C0"/>
                </a:solidFill>
              </a:rPr>
              <a:t>prioritize</a:t>
            </a:r>
            <a:r>
              <a:rPr lang="en-US" sz="2400" dirty="0">
                <a:solidFill>
                  <a:srgbClr val="0070C0"/>
                </a:solidFill>
              </a:rPr>
              <a:t> the </a:t>
            </a:r>
            <a:r>
              <a:rPr lang="en-CA" sz="2400" dirty="0">
                <a:solidFill>
                  <a:srgbClr val="0070C0"/>
                </a:solidFill>
              </a:rPr>
              <a:t>test work </a:t>
            </a:r>
            <a:r>
              <a:rPr lang="en-US" sz="2400" dirty="0">
                <a:solidFill>
                  <a:srgbClr val="0070C0"/>
                </a:solidFill>
              </a:rPr>
              <a:t>that </a:t>
            </a:r>
            <a:r>
              <a:rPr lang="en-CA" sz="2400" dirty="0">
                <a:solidFill>
                  <a:srgbClr val="0070C0"/>
                </a:solidFill>
              </a:rPr>
              <a:t>remains to </a:t>
            </a:r>
            <a:r>
              <a:rPr lang="en-US" sz="2400" dirty="0">
                <a:solidFill>
                  <a:srgbClr val="0070C0"/>
                </a:solidFill>
              </a:rPr>
              <a:t>be conducted</a:t>
            </a:r>
            <a:r>
              <a:rPr lang="en-CA" sz="2400" dirty="0">
                <a:solidFill>
                  <a:srgbClr val="0070C0"/>
                </a:solidFill>
              </a:rPr>
              <a:t>.</a:t>
            </a:r>
            <a:endParaRPr lang="en-US" sz="2400" dirty="0">
              <a:solidFill>
                <a:srgbClr val="0070C0"/>
              </a:solidFill>
            </a:endParaRPr>
          </a:p>
        </p:txBody>
      </p:sp>
      <p:sp>
        <p:nvSpPr>
          <p:cNvPr id="530453" name="Line 21"/>
          <p:cNvSpPr>
            <a:spLocks noChangeShapeType="1"/>
          </p:cNvSpPr>
          <p:nvPr/>
        </p:nvSpPr>
        <p:spPr bwMode="auto">
          <a:xfrm flipH="1" flipV="1">
            <a:off x="4267200" y="1905000"/>
            <a:ext cx="3429000" cy="1676400"/>
          </a:xfrm>
          <a:prstGeom prst="line">
            <a:avLst/>
          </a:prstGeom>
          <a:noFill/>
          <a:ln w="57150">
            <a:solidFill>
              <a:schemeClr val="tx2"/>
            </a:solidFill>
            <a:round/>
            <a:headEnd/>
            <a:tailEnd type="triangle" w="med" len="med"/>
          </a:ln>
          <a:effectLst/>
        </p:spPr>
        <p:txBody>
          <a:bodyPr lIns="107950" tIns="53975" rIns="107950" bIns="53975"/>
          <a:lstStyle/>
          <a:p>
            <a:endParaRPr lang="en-US"/>
          </a:p>
        </p:txBody>
      </p:sp>
      <p:sp>
        <p:nvSpPr>
          <p:cNvPr id="14" name="Date Placeholder 13"/>
          <p:cNvSpPr>
            <a:spLocks noGrp="1"/>
          </p:cNvSpPr>
          <p:nvPr>
            <p:ph type="dt" sz="half" idx="10"/>
          </p:nvPr>
        </p:nvSpPr>
        <p:spPr/>
        <p:txBody>
          <a:bodyPr/>
          <a:lstStyle/>
          <a:p>
            <a:fld id="{EF18C43D-40D3-49DE-897B-FDEECB72B384}" type="datetime1">
              <a:rPr lang="en-US" smtClean="0"/>
              <a:pPr/>
              <a:t>11/15/2009</a:t>
            </a:fld>
            <a:endParaRPr lang="en-US"/>
          </a:p>
        </p:txBody>
      </p:sp>
      <p:sp>
        <p:nvSpPr>
          <p:cNvPr id="15" name="Slide Number Placeholder 14"/>
          <p:cNvSpPr>
            <a:spLocks noGrp="1"/>
          </p:cNvSpPr>
          <p:nvPr>
            <p:ph type="sldNum" sz="quarter" idx="12"/>
          </p:nvPr>
        </p:nvSpPr>
        <p:spPr/>
        <p:txBody>
          <a:bodyPr/>
          <a:lstStyle/>
          <a:p>
            <a:fld id="{10369235-5C97-4BA1-B44C-A5DF7822806F}" type="slidenum">
              <a:rPr lang="en-US" smtClean="0"/>
              <a:pPr/>
              <a:t>28</a:t>
            </a:fld>
            <a:endParaRPr lang="en-US"/>
          </a:p>
        </p:txBody>
      </p:sp>
      <p:sp>
        <p:nvSpPr>
          <p:cNvPr id="16" name="Footer Placeholder 1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457200" y="0"/>
            <a:ext cx="8229600" cy="1143000"/>
          </a:xfrm>
        </p:spPr>
        <p:txBody>
          <a:bodyPr>
            <a:normAutofit/>
          </a:bodyPr>
          <a:lstStyle/>
          <a:p>
            <a:r>
              <a:rPr lang="en-US" dirty="0" smtClean="0"/>
              <a:t>Test </a:t>
            </a:r>
            <a:r>
              <a:rPr lang="en-US" dirty="0"/>
              <a:t>Discipline Workflow</a:t>
            </a:r>
          </a:p>
        </p:txBody>
      </p:sp>
      <p:sp>
        <p:nvSpPr>
          <p:cNvPr id="532483" name="Rectangle 3"/>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32484" name="Rectangle 4"/>
          <p:cNvSpPr>
            <a:spLocks noChangeArrowheads="1"/>
          </p:cNvSpPr>
          <p:nvPr/>
        </p:nvSpPr>
        <p:spPr bwMode="auto">
          <a:xfrm>
            <a:off x="620713" y="374650"/>
            <a:ext cx="9144000" cy="0"/>
          </a:xfrm>
          <a:prstGeom prst="rect">
            <a:avLst/>
          </a:prstGeom>
          <a:noFill/>
          <a:ln w="9525">
            <a:noFill/>
            <a:miter lim="800000"/>
            <a:headEnd/>
            <a:tailEnd/>
          </a:ln>
          <a:effectLst/>
        </p:spPr>
        <p:txBody>
          <a:bodyPr lIns="107950" tIns="53975" rIns="107950" bIns="53975">
            <a:spAutoFit/>
          </a:bodyPr>
          <a:lstStyle/>
          <a:p>
            <a:endParaRPr lang="en-US"/>
          </a:p>
        </p:txBody>
      </p:sp>
      <p:sp>
        <p:nvSpPr>
          <p:cNvPr id="532485" name="Text Box 5"/>
          <p:cNvSpPr txBox="1">
            <a:spLocks noChangeArrowheads="1"/>
          </p:cNvSpPr>
          <p:nvPr/>
        </p:nvSpPr>
        <p:spPr bwMode="auto">
          <a:xfrm>
            <a:off x="863600" y="3060700"/>
            <a:ext cx="3914775" cy="595313"/>
          </a:xfrm>
          <a:prstGeom prst="rect">
            <a:avLst/>
          </a:prstGeom>
          <a:noFill/>
          <a:ln w="9525">
            <a:noFill/>
            <a:miter lim="800000"/>
            <a:headEnd/>
            <a:tailEnd/>
          </a:ln>
          <a:effectLst/>
        </p:spPr>
        <p:txBody>
          <a:bodyPr wrap="none" lIns="107950" tIns="53975" rIns="107950" bIns="53975">
            <a:spAutoFit/>
          </a:bodyPr>
          <a:lstStyle/>
          <a:p>
            <a:pPr algn="ctr"/>
            <a:r>
              <a:rPr lang="en-US" sz="3200"/>
              <a:t>Improve Test Assets</a:t>
            </a:r>
          </a:p>
        </p:txBody>
      </p:sp>
      <p:grpSp>
        <p:nvGrpSpPr>
          <p:cNvPr id="2" name="Group 14"/>
          <p:cNvGrpSpPr>
            <a:grpSpLocks/>
          </p:cNvGrpSpPr>
          <p:nvPr/>
        </p:nvGrpSpPr>
        <p:grpSpPr bwMode="auto">
          <a:xfrm>
            <a:off x="5667375" y="828675"/>
            <a:ext cx="2789238" cy="5505450"/>
            <a:chOff x="1944" y="480"/>
            <a:chExt cx="1824" cy="3600"/>
          </a:xfrm>
        </p:grpSpPr>
        <p:sp>
          <p:nvSpPr>
            <p:cNvPr id="532495" name="Rectangle 15"/>
            <p:cNvSpPr>
              <a:spLocks noChangeArrowheads="1"/>
            </p:cNvSpPr>
            <p:nvPr/>
          </p:nvSpPr>
          <p:spPr bwMode="auto">
            <a:xfrm>
              <a:off x="1944" y="480"/>
              <a:ext cx="1824" cy="3600"/>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32496" name="Picture 16" descr="D:\Documents and Settings\paulszym\My Documents\Assignments\RUP\RUP Test Content\RATL\RU\NewTestProcessCourse\Sept_Revisions\wf_tst_McK_STfT.jpg"/>
            <p:cNvPicPr>
              <a:picLocks noChangeAspect="1" noChangeArrowheads="1"/>
            </p:cNvPicPr>
            <p:nvPr/>
          </p:nvPicPr>
          <p:blipFill>
            <a:blip r:embed="rId3" cstate="print"/>
            <a:srcRect/>
            <a:stretch>
              <a:fillRect/>
            </a:stretch>
          </p:blipFill>
          <p:spPr bwMode="auto">
            <a:xfrm>
              <a:off x="1968" y="528"/>
              <a:ext cx="1770" cy="3495"/>
            </a:xfrm>
            <a:prstGeom prst="rect">
              <a:avLst/>
            </a:prstGeom>
            <a:noFill/>
          </p:spPr>
        </p:pic>
      </p:grpSp>
      <p:grpSp>
        <p:nvGrpSpPr>
          <p:cNvPr id="3" name="Group 20"/>
          <p:cNvGrpSpPr>
            <a:grpSpLocks/>
          </p:cNvGrpSpPr>
          <p:nvPr/>
        </p:nvGrpSpPr>
        <p:grpSpPr bwMode="auto">
          <a:xfrm>
            <a:off x="1485900" y="1066800"/>
            <a:ext cx="2667000" cy="1765300"/>
            <a:chOff x="3648" y="624"/>
            <a:chExt cx="1920" cy="1344"/>
          </a:xfrm>
        </p:grpSpPr>
        <p:sp>
          <p:nvSpPr>
            <p:cNvPr id="532501" name="Rectangle 21"/>
            <p:cNvSpPr>
              <a:spLocks noChangeArrowheads="1"/>
            </p:cNvSpPr>
            <p:nvPr/>
          </p:nvSpPr>
          <p:spPr bwMode="auto">
            <a:xfrm>
              <a:off x="3648" y="624"/>
              <a:ext cx="1920" cy="1344"/>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532502" name="Picture 22" descr="C:\Documents and Settings\paulszym\My Documents\Assignments\RUP\RUP Test Content\RATL\PaulS-NewDocs\KeyImages\wfd_rupicon.gif"/>
            <p:cNvPicPr>
              <a:picLocks noChangeAspect="1" noChangeArrowheads="1"/>
            </p:cNvPicPr>
            <p:nvPr/>
          </p:nvPicPr>
          <p:blipFill>
            <a:blip r:embed="rId4" cstate="print"/>
            <a:srcRect/>
            <a:stretch>
              <a:fillRect/>
            </a:stretch>
          </p:blipFill>
          <p:spPr bwMode="auto">
            <a:xfrm>
              <a:off x="3696" y="672"/>
              <a:ext cx="1824" cy="1274"/>
            </a:xfrm>
            <a:prstGeom prst="rect">
              <a:avLst/>
            </a:prstGeom>
            <a:noFill/>
          </p:spPr>
        </p:pic>
      </p:grpSp>
      <p:sp>
        <p:nvSpPr>
          <p:cNvPr id="532503" name="Rectangle 23"/>
          <p:cNvSpPr>
            <a:spLocks noChangeArrowheads="1"/>
          </p:cNvSpPr>
          <p:nvPr/>
        </p:nvSpPr>
        <p:spPr bwMode="auto">
          <a:xfrm>
            <a:off x="411163" y="3733800"/>
            <a:ext cx="4999037" cy="22860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2400" dirty="0">
                <a:solidFill>
                  <a:srgbClr val="0070C0"/>
                </a:solidFill>
              </a:rPr>
              <a:t>Maintain and improve the </a:t>
            </a:r>
            <a:r>
              <a:rPr lang="en-CA" sz="2400" dirty="0">
                <a:solidFill>
                  <a:srgbClr val="0070C0"/>
                </a:solidFill>
              </a:rPr>
              <a:t>evolving </a:t>
            </a:r>
            <a:r>
              <a:rPr lang="en-US" sz="2400" dirty="0">
                <a:solidFill>
                  <a:srgbClr val="0070C0"/>
                </a:solidFill>
              </a:rPr>
              <a:t>test assets.</a:t>
            </a:r>
            <a:endParaRPr lang="en-CA" sz="2400" dirty="0">
              <a:solidFill>
                <a:srgbClr val="0070C0"/>
              </a:solidFill>
            </a:endParaRPr>
          </a:p>
          <a:p>
            <a:pPr marL="682625" lvl="1" indent="-228600" eaLnBrk="1" hangingPunct="1">
              <a:lnSpc>
                <a:spcPct val="80000"/>
              </a:lnSpc>
              <a:spcBef>
                <a:spcPct val="30000"/>
              </a:spcBef>
              <a:buFont typeface="Wingdings" pitchFamily="2" charset="2"/>
              <a:buChar char="w"/>
            </a:pPr>
            <a:r>
              <a:rPr lang="en-CA" sz="2400" dirty="0">
                <a:solidFill>
                  <a:srgbClr val="0070C0"/>
                </a:solidFill>
              </a:rPr>
              <a:t>(e.g. Maintain test suites and  test data; harvest test-ideas into </a:t>
            </a:r>
            <a:r>
              <a:rPr lang="en-CA" sz="2400" dirty="0" err="1">
                <a:solidFill>
                  <a:srgbClr val="0070C0"/>
                </a:solidFill>
              </a:rPr>
              <a:t>catalogs</a:t>
            </a:r>
            <a:r>
              <a:rPr lang="en-CA" sz="2400" dirty="0">
                <a:solidFill>
                  <a:srgbClr val="0070C0"/>
                </a:solidFill>
              </a:rPr>
              <a:t>; clarify change request details)</a:t>
            </a:r>
            <a:endParaRPr lang="en-US" sz="2400" dirty="0">
              <a:solidFill>
                <a:srgbClr val="0070C0"/>
              </a:solidFill>
            </a:endParaRPr>
          </a:p>
        </p:txBody>
      </p:sp>
      <p:sp>
        <p:nvSpPr>
          <p:cNvPr id="532504" name="Line 24"/>
          <p:cNvSpPr>
            <a:spLocks noChangeShapeType="1"/>
          </p:cNvSpPr>
          <p:nvPr/>
        </p:nvSpPr>
        <p:spPr bwMode="auto">
          <a:xfrm flipH="1" flipV="1">
            <a:off x="4267200" y="1905000"/>
            <a:ext cx="3048000" cy="2743200"/>
          </a:xfrm>
          <a:prstGeom prst="line">
            <a:avLst/>
          </a:prstGeom>
          <a:noFill/>
          <a:ln w="57150">
            <a:solidFill>
              <a:schemeClr val="tx2"/>
            </a:solidFill>
            <a:round/>
            <a:headEnd/>
            <a:tailEnd type="triangle" w="med" len="med"/>
          </a:ln>
          <a:effectLst/>
        </p:spPr>
        <p:txBody>
          <a:bodyPr lIns="107950" tIns="53975" rIns="107950" bIns="53975"/>
          <a:lstStyle/>
          <a:p>
            <a:endParaRPr lang="en-US"/>
          </a:p>
        </p:txBody>
      </p:sp>
      <p:sp>
        <p:nvSpPr>
          <p:cNvPr id="14" name="Date Placeholder 13"/>
          <p:cNvSpPr>
            <a:spLocks noGrp="1"/>
          </p:cNvSpPr>
          <p:nvPr>
            <p:ph type="dt" sz="half" idx="10"/>
          </p:nvPr>
        </p:nvSpPr>
        <p:spPr/>
        <p:txBody>
          <a:bodyPr/>
          <a:lstStyle/>
          <a:p>
            <a:fld id="{5B21BB82-16D3-4435-90A6-FFC722193071}" type="datetime1">
              <a:rPr lang="en-US" smtClean="0"/>
              <a:pPr/>
              <a:t>11/15/2009</a:t>
            </a:fld>
            <a:endParaRPr lang="en-US"/>
          </a:p>
        </p:txBody>
      </p:sp>
      <p:sp>
        <p:nvSpPr>
          <p:cNvPr id="15" name="Slide Number Placeholder 14"/>
          <p:cNvSpPr>
            <a:spLocks noGrp="1"/>
          </p:cNvSpPr>
          <p:nvPr>
            <p:ph type="sldNum" sz="quarter" idx="12"/>
          </p:nvPr>
        </p:nvSpPr>
        <p:spPr/>
        <p:txBody>
          <a:bodyPr/>
          <a:lstStyle/>
          <a:p>
            <a:fld id="{10369235-5C97-4BA1-B44C-A5DF7822806F}" type="slidenum">
              <a:rPr lang="en-US" smtClean="0"/>
              <a:pPr/>
              <a:t>29</a:t>
            </a:fld>
            <a:endParaRPr lang="en-US"/>
          </a:p>
        </p:txBody>
      </p:sp>
      <p:sp>
        <p:nvSpPr>
          <p:cNvPr id="16" name="Footer Placeholder 1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8" name="Rectangle 6"/>
          <p:cNvSpPr>
            <a:spLocks noGrp="1" noChangeArrowheads="1"/>
          </p:cNvSpPr>
          <p:nvPr>
            <p:ph type="title"/>
          </p:nvPr>
        </p:nvSpPr>
        <p:spPr/>
        <p:txBody>
          <a:bodyPr/>
          <a:lstStyle/>
          <a:p>
            <a:r>
              <a:rPr lang="en-US"/>
              <a:t>Functional Testing </a:t>
            </a:r>
          </a:p>
        </p:txBody>
      </p:sp>
      <p:sp>
        <p:nvSpPr>
          <p:cNvPr id="653319" name="Rectangle 7"/>
          <p:cNvSpPr>
            <a:spLocks noGrp="1" noChangeArrowheads="1"/>
          </p:cNvSpPr>
          <p:nvPr>
            <p:ph type="body" idx="1"/>
          </p:nvPr>
        </p:nvSpPr>
        <p:spPr/>
        <p:txBody>
          <a:bodyPr>
            <a:normAutofit lnSpcReduction="10000"/>
          </a:bodyPr>
          <a:lstStyle/>
          <a:p>
            <a:r>
              <a:rPr lang="en-US" dirty="0" smtClean="0"/>
              <a:t>A common</a:t>
            </a:r>
            <a:r>
              <a:rPr lang="en-US" dirty="0"/>
              <a:t>, broad current meaning for functional </a:t>
            </a:r>
            <a:r>
              <a:rPr lang="en-US" dirty="0" smtClean="0"/>
              <a:t>testing is</a:t>
            </a:r>
            <a:endParaRPr lang="en-US" dirty="0"/>
          </a:p>
          <a:p>
            <a:pPr lvl="1"/>
            <a:r>
              <a:rPr lang="en-US" dirty="0"/>
              <a:t>Black box</a:t>
            </a:r>
          </a:p>
          <a:p>
            <a:pPr lvl="1"/>
            <a:r>
              <a:rPr lang="en-US" dirty="0"/>
              <a:t>Interested in any externally visible or measurable attributes of the software other than performance.</a:t>
            </a:r>
          </a:p>
          <a:p>
            <a:r>
              <a:rPr lang="en-US" dirty="0"/>
              <a:t>In functional testing, we think of the program as a collection of functions</a:t>
            </a:r>
          </a:p>
          <a:p>
            <a:pPr lvl="1"/>
            <a:r>
              <a:rPr lang="en-US" dirty="0"/>
              <a:t>We test it in terms of its inputs and outputs</a:t>
            </a:r>
            <a:r>
              <a:rPr lang="en-US" dirty="0" smtClean="0"/>
              <a:t>.</a:t>
            </a:r>
            <a:endParaRPr lang="en-US" dirty="0"/>
          </a:p>
        </p:txBody>
      </p:sp>
      <p:sp>
        <p:nvSpPr>
          <p:cNvPr id="4" name="Date Placeholder 3"/>
          <p:cNvSpPr>
            <a:spLocks noGrp="1"/>
          </p:cNvSpPr>
          <p:nvPr>
            <p:ph type="dt" sz="half" idx="10"/>
          </p:nvPr>
        </p:nvSpPr>
        <p:spPr/>
        <p:txBody>
          <a:bodyPr/>
          <a:lstStyle/>
          <a:p>
            <a:fld id="{4CB8EE7C-E908-4448-9E36-EDBDBC5476DD}"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3</a:t>
            </a:fld>
            <a:endParaRPr lang="en-US"/>
          </a:p>
        </p:txBody>
      </p:sp>
      <p:sp>
        <p:nvSpPr>
          <p:cNvPr id="6" name="Footer Placeholder 5"/>
          <p:cNvSpPr>
            <a:spLocks noGrp="1"/>
          </p:cNvSpPr>
          <p:nvPr>
            <p:ph type="ftr" sz="quarter" idx="11"/>
          </p:nvPr>
        </p:nvSpPr>
        <p:spPr/>
        <p:txBody>
          <a:bodyPr/>
          <a:lstStyle/>
          <a:p>
            <a:r>
              <a:rPr lang="en-US" dirty="0"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dirty="0"/>
              <a:t>Testing Workflow </a:t>
            </a:r>
            <a:r>
              <a:rPr lang="en-US" dirty="0" smtClean="0"/>
              <a:t>Artifacts</a:t>
            </a:r>
            <a:endParaRPr lang="en-US" dirty="0"/>
          </a:p>
        </p:txBody>
      </p:sp>
      <p:sp>
        <p:nvSpPr>
          <p:cNvPr id="141315" name="Text Box 3"/>
          <p:cNvSpPr txBox="1">
            <a:spLocks noChangeArrowheads="1"/>
          </p:cNvSpPr>
          <p:nvPr/>
        </p:nvSpPr>
        <p:spPr bwMode="auto">
          <a:xfrm>
            <a:off x="838200" y="1524000"/>
            <a:ext cx="7772400" cy="3970318"/>
          </a:xfrm>
          <a:prstGeom prst="rect">
            <a:avLst/>
          </a:prstGeom>
          <a:noFill/>
          <a:ln w="12700">
            <a:noFill/>
            <a:miter lim="800000"/>
            <a:headEnd/>
            <a:tailEnd/>
          </a:ln>
          <a:effectLst/>
        </p:spPr>
        <p:txBody>
          <a:bodyPr wrap="square">
            <a:spAutoFit/>
          </a:bodyPr>
          <a:lstStyle/>
          <a:p>
            <a:r>
              <a:rPr lang="en-US" sz="2800" dirty="0">
                <a:latin typeface="Comic Sans MS" pitchFamily="66" charset="0"/>
              </a:rPr>
              <a:t>Test model artifacts</a:t>
            </a:r>
          </a:p>
          <a:p>
            <a:r>
              <a:rPr lang="en-US" dirty="0">
                <a:latin typeface="Comic Sans MS" pitchFamily="66" charset="0"/>
              </a:rPr>
              <a:t>	</a:t>
            </a:r>
            <a:r>
              <a:rPr lang="en-US" sz="2400" dirty="0">
                <a:solidFill>
                  <a:srgbClr val="00B050"/>
                </a:solidFill>
                <a:latin typeface="Comic Sans MS" pitchFamily="66" charset="0"/>
              </a:rPr>
              <a:t>Test cases</a:t>
            </a:r>
          </a:p>
          <a:p>
            <a:r>
              <a:rPr lang="en-US" sz="2400" dirty="0">
                <a:solidFill>
                  <a:srgbClr val="00B050"/>
                </a:solidFill>
                <a:latin typeface="Comic Sans MS" pitchFamily="66" charset="0"/>
              </a:rPr>
              <a:t>	Test procedures</a:t>
            </a:r>
          </a:p>
          <a:p>
            <a:r>
              <a:rPr lang="en-US" sz="2400" dirty="0">
                <a:solidFill>
                  <a:srgbClr val="00B050"/>
                </a:solidFill>
                <a:latin typeface="Comic Sans MS" pitchFamily="66" charset="0"/>
              </a:rPr>
              <a:t>	Test components</a:t>
            </a:r>
          </a:p>
          <a:p>
            <a:r>
              <a:rPr lang="en-US" sz="2400" dirty="0">
                <a:solidFill>
                  <a:srgbClr val="00B050"/>
                </a:solidFill>
                <a:latin typeface="Comic Sans MS" pitchFamily="66" charset="0"/>
              </a:rPr>
              <a:t>	Test subsystem packages for complex test</a:t>
            </a:r>
          </a:p>
          <a:p>
            <a:endParaRPr lang="en-US" sz="2800" dirty="0">
              <a:latin typeface="Comic Sans MS" pitchFamily="66" charset="0"/>
            </a:endParaRPr>
          </a:p>
          <a:p>
            <a:r>
              <a:rPr lang="en-US" sz="2800" dirty="0">
                <a:latin typeface="Comic Sans MS" pitchFamily="66" charset="0"/>
              </a:rPr>
              <a:t>Other artifacts</a:t>
            </a:r>
          </a:p>
          <a:p>
            <a:r>
              <a:rPr lang="en-US" dirty="0">
                <a:latin typeface="Comic Sans MS" pitchFamily="66" charset="0"/>
              </a:rPr>
              <a:t>	</a:t>
            </a:r>
            <a:r>
              <a:rPr lang="en-US" sz="2400" dirty="0">
                <a:solidFill>
                  <a:srgbClr val="00B050"/>
                </a:solidFill>
                <a:latin typeface="Comic Sans MS" pitchFamily="66" charset="0"/>
              </a:rPr>
              <a:t>Test Plan</a:t>
            </a:r>
          </a:p>
          <a:p>
            <a:r>
              <a:rPr lang="en-US" sz="2400" dirty="0">
                <a:solidFill>
                  <a:srgbClr val="00B050"/>
                </a:solidFill>
                <a:latin typeface="Comic Sans MS" pitchFamily="66" charset="0"/>
              </a:rPr>
              <a:t>	Defects</a:t>
            </a:r>
          </a:p>
          <a:p>
            <a:r>
              <a:rPr lang="en-US" sz="2400" dirty="0">
                <a:solidFill>
                  <a:srgbClr val="00B050"/>
                </a:solidFill>
                <a:latin typeface="Comic Sans MS" pitchFamily="66" charset="0"/>
              </a:rPr>
              <a:t>	Test Evaluation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en-US" dirty="0" smtClean="0"/>
              <a:t>MISSION OF TEST GROUP</a:t>
            </a:r>
            <a:endParaRPr lang="en-US" dirty="0"/>
          </a:p>
        </p:txBody>
      </p:sp>
      <p:sp>
        <p:nvSpPr>
          <p:cNvPr id="4" name="Text Placeholder 3"/>
          <p:cNvSpPr>
            <a:spLocks noGrp="1"/>
          </p:cNvSpPr>
          <p:nvPr>
            <p:ph type="body" idx="1"/>
          </p:nvPr>
        </p:nvSpPr>
        <p:spPr/>
        <p:txBody>
          <a:bodyPr/>
          <a:lstStyle/>
          <a:p>
            <a:endParaRPr lang="en-US"/>
          </a:p>
        </p:txBody>
      </p:sp>
      <p:sp>
        <p:nvSpPr>
          <p:cNvPr id="5" name="Date Placeholder 4"/>
          <p:cNvSpPr>
            <a:spLocks noGrp="1"/>
          </p:cNvSpPr>
          <p:nvPr>
            <p:ph type="dt" sz="half" idx="10"/>
          </p:nvPr>
        </p:nvSpPr>
        <p:spPr/>
        <p:txBody>
          <a:bodyPr/>
          <a:lstStyle/>
          <a:p>
            <a:fld id="{E99D7342-BC54-49C6-9F8A-78D730E3D1C4}" type="datetime1">
              <a:rPr lang="en-US" smtClean="0"/>
              <a:pPr/>
              <a:t>11/15/2009</a:t>
            </a:fld>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0" y="228600"/>
            <a:ext cx="8999538" cy="533400"/>
          </a:xfrm>
        </p:spPr>
        <p:txBody>
          <a:bodyPr>
            <a:normAutofit fontScale="90000"/>
          </a:bodyPr>
          <a:lstStyle/>
          <a:p>
            <a:r>
              <a:rPr lang="en-US" dirty="0" smtClean="0"/>
              <a:t>Which </a:t>
            </a:r>
            <a:r>
              <a:rPr lang="en-US" dirty="0"/>
              <a:t>Group is Better?</a:t>
            </a:r>
          </a:p>
        </p:txBody>
      </p:sp>
      <p:sp>
        <p:nvSpPr>
          <p:cNvPr id="501763" name="Rectangle 3"/>
          <p:cNvSpPr>
            <a:spLocks noGrp="1" noChangeArrowheads="1"/>
          </p:cNvSpPr>
          <p:nvPr>
            <p:ph type="body" idx="4294967295"/>
          </p:nvPr>
        </p:nvSpPr>
        <p:spPr>
          <a:xfrm>
            <a:off x="-211138" y="1428750"/>
            <a:ext cx="7772401" cy="4876800"/>
          </a:xfrm>
        </p:spPr>
        <p:txBody>
          <a:bodyPr/>
          <a:lstStyle/>
          <a:p>
            <a:pPr marL="0" indent="0"/>
            <a:endParaRPr lang="en-US" dirty="0"/>
          </a:p>
          <a:p>
            <a:pPr marL="0" indent="0"/>
            <a:endParaRPr lang="en-US" dirty="0"/>
          </a:p>
        </p:txBody>
      </p:sp>
      <p:graphicFrame>
        <p:nvGraphicFramePr>
          <p:cNvPr id="501764" name="Object 4"/>
          <p:cNvGraphicFramePr>
            <a:graphicFrameLocks noChangeAspect="1"/>
          </p:cNvGraphicFramePr>
          <p:nvPr>
            <p:ph type="tbl" idx="1"/>
          </p:nvPr>
        </p:nvGraphicFramePr>
        <p:xfrm>
          <a:off x="3048000" y="1219200"/>
          <a:ext cx="3294063" cy="5029200"/>
        </p:xfrm>
        <a:graphic>
          <a:graphicData uri="http://schemas.openxmlformats.org/presentationml/2006/ole">
            <p:oleObj spid="_x0000_s5122" name="Document" r:id="rId4" imgW="3225960" imgH="5340960" progId="Word.Document.8">
              <p:embed/>
            </p:oleObj>
          </a:graphicData>
        </a:graphic>
      </p:graphicFrame>
      <p:sp>
        <p:nvSpPr>
          <p:cNvPr id="501765" name="Text Box 5"/>
          <p:cNvSpPr txBox="1">
            <a:spLocks noChangeArrowheads="1"/>
          </p:cNvSpPr>
          <p:nvPr/>
        </p:nvSpPr>
        <p:spPr bwMode="auto">
          <a:xfrm>
            <a:off x="6400800" y="1600200"/>
            <a:ext cx="2362200" cy="2117725"/>
          </a:xfrm>
          <a:prstGeom prst="rect">
            <a:avLst/>
          </a:prstGeom>
          <a:noFill/>
          <a:ln w="12700">
            <a:solidFill>
              <a:schemeClr val="tx1"/>
            </a:solidFill>
            <a:miter lim="800000"/>
            <a:headEnd type="none" w="sm" len="sm"/>
            <a:tailEnd type="none" w="sm" len="sm"/>
          </a:ln>
          <a:effectLst/>
        </p:spPr>
        <p:txBody>
          <a:bodyPr>
            <a:spAutoFit/>
          </a:bodyPr>
          <a:lstStyle/>
          <a:p>
            <a:pPr>
              <a:spcBef>
                <a:spcPct val="30000"/>
              </a:spcBef>
            </a:pPr>
            <a:r>
              <a:rPr lang="en-US" sz="2000">
                <a:solidFill>
                  <a:srgbClr val="0070C0"/>
                </a:solidFill>
                <a:latin typeface="Arial Narrow" pitchFamily="34" charset="0"/>
              </a:rPr>
              <a:t>Two groups test the same program. </a:t>
            </a:r>
          </a:p>
          <a:p>
            <a:pPr marL="282575" lvl="1" indent="-168275">
              <a:spcBef>
                <a:spcPct val="30000"/>
              </a:spcBef>
              <a:buFontTx/>
              <a:buChar char="•"/>
            </a:pPr>
            <a:r>
              <a:rPr lang="en-US" sz="2000">
                <a:solidFill>
                  <a:srgbClr val="0070C0"/>
                </a:solidFill>
                <a:latin typeface="Arial Narrow" pitchFamily="34" charset="0"/>
              </a:rPr>
              <a:t>The functions are equally important</a:t>
            </a:r>
          </a:p>
          <a:p>
            <a:pPr marL="282575" lvl="1" indent="-168275">
              <a:spcBef>
                <a:spcPct val="30000"/>
              </a:spcBef>
              <a:buFontTx/>
              <a:buChar char="•"/>
            </a:pPr>
            <a:r>
              <a:rPr lang="en-US" sz="2000">
                <a:solidFill>
                  <a:srgbClr val="0070C0"/>
                </a:solidFill>
                <a:latin typeface="Arial Narrow" pitchFamily="34" charset="0"/>
              </a:rPr>
              <a:t>The bugs are equally significant</a:t>
            </a:r>
          </a:p>
        </p:txBody>
      </p:sp>
      <p:sp>
        <p:nvSpPr>
          <p:cNvPr id="501766" name="Text Box 6"/>
          <p:cNvSpPr txBox="1">
            <a:spLocks noChangeArrowheads="1"/>
          </p:cNvSpPr>
          <p:nvPr/>
        </p:nvSpPr>
        <p:spPr bwMode="auto">
          <a:xfrm>
            <a:off x="381000" y="1825625"/>
            <a:ext cx="2517775" cy="457200"/>
          </a:xfrm>
          <a:prstGeom prst="rect">
            <a:avLst/>
          </a:prstGeom>
          <a:noFill/>
          <a:ln w="12700">
            <a:noFill/>
            <a:miter lim="800000"/>
            <a:headEnd type="none" w="sm" len="sm"/>
            <a:tailEnd type="none" w="sm" len="sm"/>
          </a:ln>
          <a:effectLst/>
        </p:spPr>
        <p:txBody>
          <a:bodyPr wrap="none">
            <a:spAutoFit/>
          </a:bodyPr>
          <a:lstStyle/>
          <a:p>
            <a:r>
              <a:rPr lang="en-US" sz="2400" b="1" i="1"/>
              <a:t>Testing Group 1</a:t>
            </a:r>
            <a:endParaRPr lang="en-US" sz="2000"/>
          </a:p>
        </p:txBody>
      </p:sp>
      <p:sp>
        <p:nvSpPr>
          <p:cNvPr id="501767" name="Text Box 7"/>
          <p:cNvSpPr txBox="1">
            <a:spLocks noChangeArrowheads="1"/>
          </p:cNvSpPr>
          <p:nvPr/>
        </p:nvSpPr>
        <p:spPr bwMode="auto">
          <a:xfrm>
            <a:off x="381000" y="3654425"/>
            <a:ext cx="2517775" cy="457200"/>
          </a:xfrm>
          <a:prstGeom prst="rect">
            <a:avLst/>
          </a:prstGeom>
          <a:noFill/>
          <a:ln w="12700">
            <a:noFill/>
            <a:miter lim="800000"/>
            <a:headEnd type="none" w="sm" len="sm"/>
            <a:tailEnd type="none" w="sm" len="sm"/>
          </a:ln>
          <a:effectLst/>
        </p:spPr>
        <p:txBody>
          <a:bodyPr wrap="none">
            <a:spAutoFit/>
          </a:bodyPr>
          <a:lstStyle/>
          <a:p>
            <a:r>
              <a:rPr lang="en-US" sz="2400" b="1" i="1"/>
              <a:t>Testing Group 2</a:t>
            </a:r>
          </a:p>
        </p:txBody>
      </p:sp>
      <p:sp>
        <p:nvSpPr>
          <p:cNvPr id="501768" name="Text Box 8"/>
          <p:cNvSpPr txBox="1">
            <a:spLocks noChangeArrowheads="1"/>
          </p:cNvSpPr>
          <p:nvPr/>
        </p:nvSpPr>
        <p:spPr bwMode="auto">
          <a:xfrm>
            <a:off x="685800" y="4648200"/>
            <a:ext cx="2209800" cy="1006475"/>
          </a:xfrm>
          <a:prstGeom prst="rect">
            <a:avLst/>
          </a:prstGeom>
          <a:noFill/>
          <a:ln w="12700">
            <a:noFill/>
            <a:miter lim="800000"/>
            <a:headEnd type="none" w="sm" len="sm"/>
            <a:tailEnd type="none" w="sm" len="sm"/>
          </a:ln>
          <a:effectLst/>
        </p:spPr>
        <p:txBody>
          <a:bodyPr>
            <a:spAutoFit/>
          </a:bodyPr>
          <a:lstStyle/>
          <a:p>
            <a:r>
              <a:rPr lang="en-US" sz="2000" b="1"/>
              <a:t>From Marick, </a:t>
            </a:r>
            <a:r>
              <a:rPr lang="en-US" sz="2000" b="1" i="1"/>
              <a:t>Classic Testing Mistakes</a:t>
            </a:r>
            <a:endParaRPr lang="en-US"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76200" y="0"/>
            <a:ext cx="8999538" cy="609600"/>
          </a:xfrm>
        </p:spPr>
        <p:txBody>
          <a:bodyPr>
            <a:normAutofit fontScale="90000"/>
          </a:bodyPr>
          <a:lstStyle/>
          <a:p>
            <a:r>
              <a:rPr lang="en-US" dirty="0" smtClean="0"/>
              <a:t>Which </a:t>
            </a:r>
            <a:r>
              <a:rPr lang="en-US" dirty="0"/>
              <a:t>Group is Better?</a:t>
            </a:r>
          </a:p>
        </p:txBody>
      </p:sp>
      <p:sp>
        <p:nvSpPr>
          <p:cNvPr id="505859" name="Rectangle 3"/>
          <p:cNvSpPr>
            <a:spLocks noGrp="1" noChangeArrowheads="1"/>
          </p:cNvSpPr>
          <p:nvPr>
            <p:ph type="body" idx="4294967295"/>
          </p:nvPr>
        </p:nvSpPr>
        <p:spPr>
          <a:xfrm>
            <a:off x="0" y="1409700"/>
            <a:ext cx="7772400" cy="4876800"/>
          </a:xfrm>
        </p:spPr>
        <p:txBody>
          <a:bodyPr/>
          <a:lstStyle/>
          <a:p>
            <a:pPr marL="0" indent="0"/>
            <a:endParaRPr lang="en-US" dirty="0"/>
          </a:p>
          <a:p>
            <a:pPr marL="0" indent="0"/>
            <a:endParaRPr lang="en-US" dirty="0"/>
          </a:p>
        </p:txBody>
      </p:sp>
      <p:graphicFrame>
        <p:nvGraphicFramePr>
          <p:cNvPr id="505860" name="Object 4"/>
          <p:cNvGraphicFramePr>
            <a:graphicFrameLocks noChangeAspect="1"/>
          </p:cNvGraphicFramePr>
          <p:nvPr>
            <p:ph type="tbl" idx="1"/>
          </p:nvPr>
        </p:nvGraphicFramePr>
        <p:xfrm>
          <a:off x="1600200" y="838200"/>
          <a:ext cx="6248400" cy="5410200"/>
        </p:xfrm>
        <a:graphic>
          <a:graphicData uri="http://schemas.openxmlformats.org/presentationml/2006/ole">
            <p:oleObj spid="_x0000_s6146" name="Document" r:id="rId4" imgW="5283360" imgH="5340960" progId="Word.Documen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en-US" dirty="0" smtClean="0"/>
              <a:t>Purpose </a:t>
            </a:r>
            <a:r>
              <a:rPr lang="en-US" dirty="0"/>
              <a:t>of Testing?</a:t>
            </a:r>
          </a:p>
        </p:txBody>
      </p:sp>
      <p:sp>
        <p:nvSpPr>
          <p:cNvPr id="507907" name="Rectangle 3"/>
          <p:cNvSpPr>
            <a:spLocks noGrp="1" noChangeArrowheads="1"/>
          </p:cNvSpPr>
          <p:nvPr>
            <p:ph type="body" idx="1"/>
          </p:nvPr>
        </p:nvSpPr>
        <p:spPr/>
        <p:txBody>
          <a:bodyPr>
            <a:normAutofit fontScale="92500" lnSpcReduction="10000"/>
          </a:bodyPr>
          <a:lstStyle/>
          <a:p>
            <a:pPr marL="609600" indent="-609600">
              <a:lnSpc>
                <a:spcPct val="70000"/>
              </a:lnSpc>
              <a:spcBef>
                <a:spcPct val="50000"/>
              </a:spcBef>
            </a:pPr>
            <a:r>
              <a:rPr lang="en-US" sz="3500" dirty="0" smtClean="0"/>
              <a:t>Typical </a:t>
            </a:r>
            <a:r>
              <a:rPr lang="en-US" sz="3500" dirty="0"/>
              <a:t>testing group has two key priorities. </a:t>
            </a:r>
          </a:p>
          <a:p>
            <a:pPr marL="647700" lvl="1" indent="-533400">
              <a:lnSpc>
                <a:spcPct val="77000"/>
              </a:lnSpc>
              <a:spcBef>
                <a:spcPct val="50000"/>
              </a:spcBef>
              <a:buFont typeface="+mj-lt"/>
              <a:buAutoNum type="arabicPeriod"/>
            </a:pPr>
            <a:r>
              <a:rPr lang="en-US" sz="3000" dirty="0">
                <a:solidFill>
                  <a:srgbClr val="00B050"/>
                </a:solidFill>
              </a:rPr>
              <a:t>Find the bugs (preferably in priority order).</a:t>
            </a:r>
          </a:p>
          <a:p>
            <a:pPr marL="647700" lvl="1" indent="-533400">
              <a:lnSpc>
                <a:spcPct val="77000"/>
              </a:lnSpc>
              <a:spcBef>
                <a:spcPct val="50000"/>
              </a:spcBef>
              <a:buFont typeface="+mj-lt"/>
              <a:buAutoNum type="arabicPeriod"/>
            </a:pPr>
            <a:r>
              <a:rPr lang="en-US" sz="3000" dirty="0">
                <a:solidFill>
                  <a:srgbClr val="00B050"/>
                </a:solidFill>
              </a:rPr>
              <a:t>Assess the condition of the whole product</a:t>
            </a:r>
            <a:br>
              <a:rPr lang="en-US" sz="3000" dirty="0">
                <a:solidFill>
                  <a:srgbClr val="00B050"/>
                </a:solidFill>
              </a:rPr>
            </a:br>
            <a:r>
              <a:rPr lang="en-US" sz="3000" dirty="0">
                <a:solidFill>
                  <a:srgbClr val="00B050"/>
                </a:solidFill>
              </a:rPr>
              <a:t>(as a user will see it).</a:t>
            </a:r>
          </a:p>
          <a:p>
            <a:pPr marL="609600" indent="-609600">
              <a:lnSpc>
                <a:spcPct val="70000"/>
              </a:lnSpc>
              <a:spcBef>
                <a:spcPct val="50000"/>
              </a:spcBef>
            </a:pPr>
            <a:r>
              <a:rPr lang="en-US" sz="3500" dirty="0"/>
              <a:t>Sometimes, these conflict</a:t>
            </a:r>
          </a:p>
          <a:p>
            <a:pPr marL="647700" lvl="1" indent="-533400">
              <a:lnSpc>
                <a:spcPct val="77000"/>
              </a:lnSpc>
              <a:spcBef>
                <a:spcPct val="50000"/>
              </a:spcBef>
            </a:pPr>
            <a:r>
              <a:rPr lang="en-US" sz="3100" i="1" dirty="0">
                <a:solidFill>
                  <a:srgbClr val="0070C0"/>
                </a:solidFill>
              </a:rPr>
              <a:t>The mission of assessment is the underlying reason for testing, from management’s viewpoint. But if you aren’t hammering hard on the program, you can miss key risks.</a:t>
            </a:r>
          </a:p>
        </p:txBody>
      </p:sp>
      <p:sp>
        <p:nvSpPr>
          <p:cNvPr id="4" name="Date Placeholder 3"/>
          <p:cNvSpPr>
            <a:spLocks noGrp="1"/>
          </p:cNvSpPr>
          <p:nvPr>
            <p:ph type="dt" sz="half" idx="10"/>
          </p:nvPr>
        </p:nvSpPr>
        <p:spPr/>
        <p:txBody>
          <a:bodyPr/>
          <a:lstStyle/>
          <a:p>
            <a:fld id="{CAABD4B4-AA26-429B-8F51-B37A921BC0B3}"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8" name="Rectangle 6"/>
          <p:cNvSpPr>
            <a:spLocks noGrp="1" noChangeArrowheads="1"/>
          </p:cNvSpPr>
          <p:nvPr>
            <p:ph type="title"/>
          </p:nvPr>
        </p:nvSpPr>
        <p:spPr>
          <a:xfrm>
            <a:off x="533400" y="0"/>
            <a:ext cx="8229600" cy="1143000"/>
          </a:xfrm>
        </p:spPr>
        <p:txBody>
          <a:bodyPr>
            <a:normAutofit fontScale="90000"/>
          </a:bodyPr>
          <a:lstStyle/>
          <a:p>
            <a:r>
              <a:rPr lang="en-US" dirty="0"/>
              <a:t>Missions of Test Groups Can Vary</a:t>
            </a:r>
          </a:p>
        </p:txBody>
      </p:sp>
      <p:sp>
        <p:nvSpPr>
          <p:cNvPr id="509959" name="Rectangle 7"/>
          <p:cNvSpPr>
            <a:spLocks noGrp="1" noChangeArrowheads="1"/>
          </p:cNvSpPr>
          <p:nvPr>
            <p:ph type="body" idx="1"/>
          </p:nvPr>
        </p:nvSpPr>
        <p:spPr>
          <a:xfrm>
            <a:off x="457200" y="1143000"/>
            <a:ext cx="8229600" cy="4983163"/>
          </a:xfrm>
        </p:spPr>
        <p:txBody>
          <a:bodyPr>
            <a:normAutofit fontScale="77500" lnSpcReduction="20000"/>
          </a:bodyPr>
          <a:lstStyle/>
          <a:p>
            <a:pPr>
              <a:lnSpc>
                <a:spcPct val="110000"/>
              </a:lnSpc>
            </a:pPr>
            <a:r>
              <a:rPr lang="en-US" sz="2800" dirty="0"/>
              <a:t>Find defects</a:t>
            </a:r>
          </a:p>
          <a:p>
            <a:pPr>
              <a:lnSpc>
                <a:spcPct val="110000"/>
              </a:lnSpc>
            </a:pPr>
            <a:r>
              <a:rPr lang="en-US" sz="2800" dirty="0"/>
              <a:t>Maximize bug count</a:t>
            </a:r>
          </a:p>
          <a:p>
            <a:pPr>
              <a:lnSpc>
                <a:spcPct val="110000"/>
              </a:lnSpc>
            </a:pPr>
            <a:r>
              <a:rPr lang="en-US" sz="2800" dirty="0"/>
              <a:t>Block premature product releases</a:t>
            </a:r>
          </a:p>
          <a:p>
            <a:pPr>
              <a:lnSpc>
                <a:spcPct val="110000"/>
              </a:lnSpc>
            </a:pPr>
            <a:r>
              <a:rPr lang="en-US" sz="2800" dirty="0"/>
              <a:t>Help managers make ship / no-ship decisions</a:t>
            </a:r>
          </a:p>
          <a:p>
            <a:pPr>
              <a:lnSpc>
                <a:spcPct val="110000"/>
              </a:lnSpc>
            </a:pPr>
            <a:r>
              <a:rPr lang="en-US" sz="2800" dirty="0"/>
              <a:t>Assess quality</a:t>
            </a:r>
          </a:p>
          <a:p>
            <a:pPr>
              <a:lnSpc>
                <a:spcPct val="110000"/>
              </a:lnSpc>
            </a:pPr>
            <a:r>
              <a:rPr lang="en-US" sz="2800" dirty="0"/>
              <a:t>Minimize technical support costs</a:t>
            </a:r>
          </a:p>
          <a:p>
            <a:pPr>
              <a:lnSpc>
                <a:spcPct val="110000"/>
              </a:lnSpc>
            </a:pPr>
            <a:r>
              <a:rPr lang="en-US" sz="2800" dirty="0"/>
              <a:t>Conform to regulations</a:t>
            </a:r>
          </a:p>
          <a:p>
            <a:pPr>
              <a:lnSpc>
                <a:spcPct val="110000"/>
              </a:lnSpc>
            </a:pPr>
            <a:r>
              <a:rPr lang="en-US" sz="2800" dirty="0"/>
              <a:t>Minimize safety-related lawsuit risk</a:t>
            </a:r>
          </a:p>
          <a:p>
            <a:pPr>
              <a:lnSpc>
                <a:spcPct val="110000"/>
              </a:lnSpc>
            </a:pPr>
            <a:r>
              <a:rPr lang="en-US" sz="2800" dirty="0"/>
              <a:t>Assess conformance to specification</a:t>
            </a:r>
          </a:p>
          <a:p>
            <a:pPr>
              <a:lnSpc>
                <a:spcPct val="110000"/>
              </a:lnSpc>
            </a:pPr>
            <a:r>
              <a:rPr lang="en-US" sz="2800" dirty="0"/>
              <a:t>Find safe scenarios for use of the product (find ways to get it to work, in spite of the bugs)</a:t>
            </a:r>
          </a:p>
          <a:p>
            <a:pPr>
              <a:lnSpc>
                <a:spcPct val="110000"/>
              </a:lnSpc>
            </a:pPr>
            <a:r>
              <a:rPr lang="en-US" sz="2800" dirty="0"/>
              <a:t>Verify correctness of the product</a:t>
            </a:r>
          </a:p>
          <a:p>
            <a:pPr>
              <a:lnSpc>
                <a:spcPct val="110000"/>
              </a:lnSpc>
            </a:pPr>
            <a:r>
              <a:rPr lang="en-US" sz="2800" dirty="0"/>
              <a:t>Assure quality</a:t>
            </a:r>
          </a:p>
        </p:txBody>
      </p:sp>
      <p:sp>
        <p:nvSpPr>
          <p:cNvPr id="4" name="Date Placeholder 3"/>
          <p:cNvSpPr>
            <a:spLocks noGrp="1"/>
          </p:cNvSpPr>
          <p:nvPr>
            <p:ph type="dt" sz="half" idx="10"/>
          </p:nvPr>
        </p:nvSpPr>
        <p:spPr/>
        <p:txBody>
          <a:bodyPr/>
          <a:lstStyle/>
          <a:p>
            <a:fld id="{95D89C7C-484C-4598-9B3A-DDB721D54C51}"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4" name="Rectangle 6"/>
          <p:cNvSpPr>
            <a:spLocks noGrp="1" noChangeArrowheads="1"/>
          </p:cNvSpPr>
          <p:nvPr>
            <p:ph type="title"/>
          </p:nvPr>
        </p:nvSpPr>
        <p:spPr/>
        <p:txBody>
          <a:bodyPr>
            <a:normAutofit fontScale="90000"/>
          </a:bodyPr>
          <a:lstStyle/>
          <a:p>
            <a:r>
              <a:rPr lang="en-US" dirty="0" smtClean="0"/>
              <a:t>What is your testing mission at this stage in your project?</a:t>
            </a:r>
            <a:endParaRPr lang="en-US" dirty="0"/>
          </a:p>
        </p:txBody>
      </p:sp>
      <p:sp>
        <p:nvSpPr>
          <p:cNvPr id="585735" name="Rectangle 7"/>
          <p:cNvSpPr>
            <a:spLocks noGrp="1" noChangeArrowheads="1"/>
          </p:cNvSpPr>
          <p:nvPr>
            <p:ph type="body" idx="1"/>
          </p:nvPr>
        </p:nvSpPr>
        <p:spPr/>
        <p:txBody>
          <a:bodyPr/>
          <a:lstStyle/>
          <a:p>
            <a:r>
              <a:rPr lang="en-US" dirty="0" smtClean="0"/>
              <a:t>You answer….</a:t>
            </a:r>
            <a:endParaRPr lang="en-US" dirty="0"/>
          </a:p>
          <a:p>
            <a:endParaRPr lang="en-US" dirty="0"/>
          </a:p>
        </p:txBody>
      </p:sp>
      <p:sp>
        <p:nvSpPr>
          <p:cNvPr id="4" name="Date Placeholder 3"/>
          <p:cNvSpPr>
            <a:spLocks noGrp="1"/>
          </p:cNvSpPr>
          <p:nvPr>
            <p:ph type="dt" sz="half" idx="10"/>
          </p:nvPr>
        </p:nvSpPr>
        <p:spPr/>
        <p:txBody>
          <a:bodyPr/>
          <a:lstStyle/>
          <a:p>
            <a:fld id="{D17C0282-FE8A-44C6-9CFA-C3907EFED656}"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4" name="Rectangle 4"/>
          <p:cNvSpPr>
            <a:spLocks noGrp="1" noChangeArrowheads="1"/>
          </p:cNvSpPr>
          <p:nvPr>
            <p:ph type="title"/>
          </p:nvPr>
        </p:nvSpPr>
        <p:spPr/>
        <p:txBody>
          <a:bodyPr>
            <a:normAutofit fontScale="90000"/>
          </a:bodyPr>
          <a:lstStyle/>
          <a:p>
            <a:r>
              <a:rPr lang="en-US"/>
              <a:t>A Different Take on Mission: Public vs. Private Bugs</a:t>
            </a:r>
          </a:p>
        </p:txBody>
      </p:sp>
      <p:sp>
        <p:nvSpPr>
          <p:cNvPr id="512005" name="Rectangle 5"/>
          <p:cNvSpPr>
            <a:spLocks noGrp="1" noChangeArrowheads="1"/>
          </p:cNvSpPr>
          <p:nvPr>
            <p:ph type="body" idx="1"/>
          </p:nvPr>
        </p:nvSpPr>
        <p:spPr/>
        <p:txBody>
          <a:bodyPr>
            <a:normAutofit fontScale="92500"/>
          </a:bodyPr>
          <a:lstStyle/>
          <a:p>
            <a:r>
              <a:rPr lang="en-US" dirty="0"/>
              <a:t>A programmer’s </a:t>
            </a:r>
            <a:r>
              <a:rPr lang="en-US" dirty="0">
                <a:solidFill>
                  <a:srgbClr val="0070C0"/>
                </a:solidFill>
              </a:rPr>
              <a:t>public bug rate </a:t>
            </a:r>
            <a:r>
              <a:rPr lang="en-US" dirty="0"/>
              <a:t>includes all bugs left in the code at check-in. </a:t>
            </a:r>
          </a:p>
          <a:p>
            <a:r>
              <a:rPr lang="en-US" dirty="0"/>
              <a:t>A programmer’s </a:t>
            </a:r>
            <a:r>
              <a:rPr lang="en-US" dirty="0">
                <a:solidFill>
                  <a:srgbClr val="0070C0"/>
                </a:solidFill>
              </a:rPr>
              <a:t>private bug rate </a:t>
            </a:r>
            <a:r>
              <a:rPr lang="en-US" dirty="0"/>
              <a:t>includes all the bugs that are produced, including the ones fixed before check-in.</a:t>
            </a:r>
          </a:p>
          <a:p>
            <a:r>
              <a:rPr lang="en-US" dirty="0"/>
              <a:t>Estimates of private bug rates have ranged from 15 to 150 bugs per 100 statements. </a:t>
            </a:r>
          </a:p>
          <a:p>
            <a:r>
              <a:rPr lang="en-US" dirty="0"/>
              <a:t>What does this tell us about our task?</a:t>
            </a:r>
          </a:p>
        </p:txBody>
      </p:sp>
      <p:sp>
        <p:nvSpPr>
          <p:cNvPr id="4" name="Date Placeholder 3"/>
          <p:cNvSpPr>
            <a:spLocks noGrp="1"/>
          </p:cNvSpPr>
          <p:nvPr>
            <p:ph type="dt" sz="half" idx="10"/>
          </p:nvPr>
        </p:nvSpPr>
        <p:spPr/>
        <p:txBody>
          <a:bodyPr/>
          <a:lstStyle/>
          <a:p>
            <a:fld id="{C482ABDD-7DB7-4F57-9B38-64344B5ABC92}"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42" name="Rectangle 6"/>
          <p:cNvSpPr>
            <a:spLocks noGrp="1" noChangeArrowheads="1"/>
          </p:cNvSpPr>
          <p:nvPr>
            <p:ph type="title"/>
          </p:nvPr>
        </p:nvSpPr>
        <p:spPr/>
        <p:txBody>
          <a:bodyPr/>
          <a:lstStyle/>
          <a:p>
            <a:r>
              <a:rPr lang="en-US"/>
              <a:t>Defining the Test Approach</a:t>
            </a:r>
          </a:p>
        </p:txBody>
      </p:sp>
      <p:sp>
        <p:nvSpPr>
          <p:cNvPr id="500743" name="Rectangle 7"/>
          <p:cNvSpPr>
            <a:spLocks noGrp="1" noChangeArrowheads="1"/>
          </p:cNvSpPr>
          <p:nvPr>
            <p:ph type="body" idx="1"/>
          </p:nvPr>
        </p:nvSpPr>
        <p:spPr/>
        <p:txBody>
          <a:bodyPr>
            <a:normAutofit fontScale="85000" lnSpcReduction="20000"/>
          </a:bodyPr>
          <a:lstStyle/>
          <a:p>
            <a:pPr>
              <a:lnSpc>
                <a:spcPct val="110000"/>
              </a:lnSpc>
            </a:pPr>
            <a:r>
              <a:rPr lang="en-US" dirty="0"/>
              <a:t>The test approach (or “testing strategy”) specifies the techniques that will be used to accomplish the test mission.</a:t>
            </a:r>
          </a:p>
          <a:p>
            <a:pPr>
              <a:lnSpc>
                <a:spcPct val="110000"/>
              </a:lnSpc>
            </a:pPr>
            <a:r>
              <a:rPr lang="en-US" dirty="0"/>
              <a:t>The test approach also specifies how the techniques will be used. </a:t>
            </a:r>
          </a:p>
          <a:p>
            <a:pPr>
              <a:lnSpc>
                <a:spcPct val="110000"/>
              </a:lnSpc>
            </a:pPr>
            <a:r>
              <a:rPr lang="en-US" dirty="0"/>
              <a:t>A good test approach is:</a:t>
            </a:r>
          </a:p>
          <a:p>
            <a:pPr lvl="1">
              <a:lnSpc>
                <a:spcPct val="110000"/>
              </a:lnSpc>
            </a:pPr>
            <a:r>
              <a:rPr lang="en-US" dirty="0">
                <a:solidFill>
                  <a:srgbClr val="00B050"/>
                </a:solidFill>
              </a:rPr>
              <a:t>Diversified</a:t>
            </a:r>
          </a:p>
          <a:p>
            <a:pPr lvl="1">
              <a:lnSpc>
                <a:spcPct val="110000"/>
              </a:lnSpc>
            </a:pPr>
            <a:r>
              <a:rPr lang="en-US" dirty="0">
                <a:solidFill>
                  <a:srgbClr val="00B050"/>
                </a:solidFill>
              </a:rPr>
              <a:t>Risk-focused</a:t>
            </a:r>
          </a:p>
          <a:p>
            <a:pPr lvl="1">
              <a:lnSpc>
                <a:spcPct val="110000"/>
              </a:lnSpc>
            </a:pPr>
            <a:r>
              <a:rPr lang="en-US" dirty="0">
                <a:solidFill>
                  <a:srgbClr val="00B050"/>
                </a:solidFill>
              </a:rPr>
              <a:t>Product-specific</a:t>
            </a:r>
          </a:p>
          <a:p>
            <a:pPr lvl="1">
              <a:lnSpc>
                <a:spcPct val="110000"/>
              </a:lnSpc>
            </a:pPr>
            <a:r>
              <a:rPr lang="en-US" dirty="0">
                <a:solidFill>
                  <a:srgbClr val="00B050"/>
                </a:solidFill>
              </a:rPr>
              <a:t>Practical</a:t>
            </a:r>
          </a:p>
          <a:p>
            <a:pPr lvl="1">
              <a:lnSpc>
                <a:spcPct val="110000"/>
              </a:lnSpc>
            </a:pPr>
            <a:r>
              <a:rPr lang="en-US" dirty="0">
                <a:solidFill>
                  <a:srgbClr val="00B050"/>
                </a:solidFill>
              </a:rPr>
              <a:t>Defensible</a:t>
            </a:r>
          </a:p>
          <a:p>
            <a:pPr>
              <a:lnSpc>
                <a:spcPct val="110000"/>
              </a:lnSpc>
            </a:pPr>
            <a:endParaRPr lang="en-US" dirty="0"/>
          </a:p>
        </p:txBody>
      </p:sp>
      <p:sp>
        <p:nvSpPr>
          <p:cNvPr id="4" name="Date Placeholder 3"/>
          <p:cNvSpPr>
            <a:spLocks noGrp="1"/>
          </p:cNvSpPr>
          <p:nvPr>
            <p:ph type="dt" sz="half" idx="10"/>
          </p:nvPr>
        </p:nvSpPr>
        <p:spPr/>
        <p:txBody>
          <a:bodyPr/>
          <a:lstStyle/>
          <a:p>
            <a:fld id="{C3980D9C-591A-4AD3-A6B8-40E0A0397F33}"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4" name="Rectangle 4"/>
          <p:cNvSpPr>
            <a:spLocks noGrp="1" noChangeArrowheads="1"/>
          </p:cNvSpPr>
          <p:nvPr>
            <p:ph type="title"/>
          </p:nvPr>
        </p:nvSpPr>
        <p:spPr/>
        <p:txBody>
          <a:bodyPr>
            <a:normAutofit fontScale="90000"/>
          </a:bodyPr>
          <a:lstStyle/>
          <a:p>
            <a:r>
              <a:rPr lang="en-US"/>
              <a:t>Heuristics for Evaluating Testing Approach</a:t>
            </a:r>
          </a:p>
        </p:txBody>
      </p:sp>
      <p:sp>
        <p:nvSpPr>
          <p:cNvPr id="573445" name="Rectangle 5"/>
          <p:cNvSpPr>
            <a:spLocks noGrp="1" noChangeArrowheads="1"/>
          </p:cNvSpPr>
          <p:nvPr>
            <p:ph type="body" idx="1"/>
          </p:nvPr>
        </p:nvSpPr>
        <p:spPr/>
        <p:txBody>
          <a:bodyPr>
            <a:normAutofit fontScale="92500" lnSpcReduction="10000"/>
          </a:bodyPr>
          <a:lstStyle/>
          <a:p>
            <a:pPr>
              <a:lnSpc>
                <a:spcPct val="110000"/>
              </a:lnSpc>
            </a:pPr>
            <a:r>
              <a:rPr lang="en-US" dirty="0"/>
              <a:t>James Bach collected a series of heuristics for evaluating </a:t>
            </a:r>
            <a:r>
              <a:rPr lang="en-US" dirty="0" smtClean="0"/>
              <a:t>a </a:t>
            </a:r>
            <a:r>
              <a:rPr lang="en-US" dirty="0"/>
              <a:t>test approach. </a:t>
            </a:r>
          </a:p>
          <a:p>
            <a:pPr lvl="1">
              <a:lnSpc>
                <a:spcPct val="110000"/>
              </a:lnSpc>
            </a:pPr>
            <a:r>
              <a:rPr lang="en-US" dirty="0">
                <a:solidFill>
                  <a:srgbClr val="00B050"/>
                </a:solidFill>
              </a:rPr>
              <a:t>Testing should be optimized to find important problems fast, rather than attempting to find all problems with equal urgency.</a:t>
            </a:r>
          </a:p>
          <a:p>
            <a:pPr>
              <a:lnSpc>
                <a:spcPct val="110000"/>
              </a:lnSpc>
            </a:pPr>
            <a:r>
              <a:rPr lang="en-US" dirty="0" smtClean="0"/>
              <a:t>These are </a:t>
            </a:r>
            <a:r>
              <a:rPr lang="en-US" dirty="0"/>
              <a:t>heuristics </a:t>
            </a:r>
            <a:r>
              <a:rPr lang="en-US" dirty="0" smtClean="0"/>
              <a:t>–won’t </a:t>
            </a:r>
            <a:r>
              <a:rPr lang="en-US" dirty="0"/>
              <a:t>always </a:t>
            </a:r>
            <a:r>
              <a:rPr lang="en-US" dirty="0" smtClean="0"/>
              <a:t> be the </a:t>
            </a:r>
            <a:r>
              <a:rPr lang="en-US" dirty="0"/>
              <a:t>best choice for your context. But in different contexts, you’ll find different ones very useful.</a:t>
            </a:r>
          </a:p>
        </p:txBody>
      </p:sp>
      <p:sp>
        <p:nvSpPr>
          <p:cNvPr id="4" name="Date Placeholder 3"/>
          <p:cNvSpPr>
            <a:spLocks noGrp="1"/>
          </p:cNvSpPr>
          <p:nvPr>
            <p:ph type="dt" sz="half" idx="10"/>
          </p:nvPr>
        </p:nvSpPr>
        <p:spPr/>
        <p:txBody>
          <a:bodyPr/>
          <a:lstStyle/>
          <a:p>
            <a:fld id="{8518CFFF-414E-4FC6-9C38-E817B1D79066}"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“V” Model of Software Development</a:t>
            </a:r>
            <a:endParaRPr lang="en-US" dirty="0"/>
          </a:p>
        </p:txBody>
      </p:sp>
      <p:sp>
        <p:nvSpPr>
          <p:cNvPr id="3" name="Date Placeholder 2"/>
          <p:cNvSpPr>
            <a:spLocks noGrp="1"/>
          </p:cNvSpPr>
          <p:nvPr>
            <p:ph type="dt" sz="half" idx="10"/>
          </p:nvPr>
        </p:nvSpPr>
        <p:spPr/>
        <p:txBody>
          <a:bodyPr/>
          <a:lstStyle/>
          <a:p>
            <a:fld id="{A2DB996E-56AA-4ED2-A1F2-42040EFE676F}" type="datetime1">
              <a:rPr lang="en-US" smtClean="0"/>
              <a:pPr/>
              <a:t>11/15/2009</a:t>
            </a:fld>
            <a:endParaRPr lang="en-US"/>
          </a:p>
        </p:txBody>
      </p:sp>
      <p:sp>
        <p:nvSpPr>
          <p:cNvPr id="4" name="Footer Placeholder 3"/>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a:t>
            </a:fld>
            <a:endParaRPr lang="en-US"/>
          </a:p>
        </p:txBody>
      </p:sp>
      <p:pic>
        <p:nvPicPr>
          <p:cNvPr id="79874" name="Picture 2"/>
          <p:cNvPicPr>
            <a:picLocks noChangeAspect="1" noChangeArrowheads="1"/>
          </p:cNvPicPr>
          <p:nvPr/>
        </p:nvPicPr>
        <p:blipFill>
          <a:blip r:embed="rId3" cstate="print"/>
          <a:srcRect/>
          <a:stretch>
            <a:fillRect/>
          </a:stretch>
        </p:blipFill>
        <p:spPr bwMode="auto">
          <a:xfrm>
            <a:off x="838200" y="1066800"/>
            <a:ext cx="7924800" cy="5343462"/>
          </a:xfrm>
          <a:prstGeom prst="rect">
            <a:avLst/>
          </a:prstGeom>
          <a:noFill/>
          <a:ln w="9525">
            <a:noFill/>
            <a:miter lim="800000"/>
            <a:headEnd/>
            <a:tailEnd/>
          </a:ln>
        </p:spPr>
      </p:pic>
      <p:cxnSp>
        <p:nvCxnSpPr>
          <p:cNvPr id="8" name="Straight Arrow Connector 7"/>
          <p:cNvCxnSpPr/>
          <p:nvPr/>
        </p:nvCxnSpPr>
        <p:spPr>
          <a:xfrm rot="10800000">
            <a:off x="3048000" y="3352800"/>
            <a:ext cx="1143000" cy="1588"/>
          </a:xfrm>
          <a:prstGeom prst="straightConnector1">
            <a:avLst/>
          </a:prstGeom>
          <a:ln>
            <a:solidFill>
              <a:schemeClr val="accent6">
                <a:lumMod val="50000"/>
              </a:schemeClr>
            </a:solidFill>
            <a:prstDash val="sysDash"/>
            <a:headEnd type="triangle" w="med"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n-US" dirty="0" smtClean="0"/>
              <a:t>TEST DOCUMENTATION</a:t>
            </a:r>
            <a:endParaRPr lang="en-US" dirty="0"/>
          </a:p>
        </p:txBody>
      </p:sp>
      <p:sp>
        <p:nvSpPr>
          <p:cNvPr id="602115" name="Rectangle 3"/>
          <p:cNvSpPr>
            <a:spLocks noGrp="1" noChangeArrowheads="1"/>
          </p:cNvSpPr>
          <p:nvPr>
            <p:ph type="body" idx="1"/>
          </p:nvPr>
        </p:nvSpPr>
        <p:spPr/>
        <p:txBody>
          <a:bodyPr/>
          <a:lstStyle/>
          <a:p>
            <a:endParaRPr lang="en-US" b="1" dirty="0">
              <a:solidFill>
                <a:schemeClr val="tx2"/>
              </a:solidFill>
            </a:endParaRPr>
          </a:p>
        </p:txBody>
      </p:sp>
      <p:sp>
        <p:nvSpPr>
          <p:cNvPr id="4" name="Date Placeholder 3"/>
          <p:cNvSpPr>
            <a:spLocks noGrp="1"/>
          </p:cNvSpPr>
          <p:nvPr>
            <p:ph type="dt" sz="half" idx="10"/>
          </p:nvPr>
        </p:nvSpPr>
        <p:spPr/>
        <p:txBody>
          <a:bodyPr/>
          <a:lstStyle/>
          <a:p>
            <a:fld id="{CA9DC653-27A8-4011-826B-2ABB3526086E}"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normAutofit fontScale="90000"/>
          </a:bodyPr>
          <a:lstStyle/>
          <a:p>
            <a:r>
              <a:rPr lang="en-US"/>
              <a:t>What Test Documentation Should You Use?</a:t>
            </a:r>
          </a:p>
        </p:txBody>
      </p:sp>
      <p:sp>
        <p:nvSpPr>
          <p:cNvPr id="527363" name="Rectangle 3"/>
          <p:cNvSpPr>
            <a:spLocks noGrp="1" noChangeArrowheads="1"/>
          </p:cNvSpPr>
          <p:nvPr>
            <p:ph type="body" idx="1"/>
          </p:nvPr>
        </p:nvSpPr>
        <p:spPr/>
        <p:txBody>
          <a:bodyPr>
            <a:normAutofit fontScale="92500" lnSpcReduction="10000"/>
          </a:bodyPr>
          <a:lstStyle/>
          <a:p>
            <a:pPr marL="342900" indent="-342900">
              <a:tabLst>
                <a:tab pos="342900" algn="l"/>
              </a:tabLst>
            </a:pPr>
            <a:r>
              <a:rPr lang="en-US" dirty="0"/>
              <a:t>Test planning standards and templates</a:t>
            </a:r>
          </a:p>
          <a:p>
            <a:pPr marL="685800" lvl="1">
              <a:tabLst>
                <a:tab pos="342900" algn="l"/>
              </a:tabLst>
            </a:pPr>
            <a:r>
              <a:rPr lang="en-US" dirty="0">
                <a:solidFill>
                  <a:srgbClr val="0070C0"/>
                </a:solidFill>
              </a:rPr>
              <a:t>Examples</a:t>
            </a:r>
          </a:p>
          <a:p>
            <a:pPr marL="685800" lvl="1">
              <a:tabLst>
                <a:tab pos="342900" algn="l"/>
              </a:tabLst>
            </a:pPr>
            <a:r>
              <a:rPr lang="en-US" dirty="0">
                <a:solidFill>
                  <a:srgbClr val="0070C0"/>
                </a:solidFill>
              </a:rPr>
              <a:t>Some benefits and costs of using IEEE-829 standard based templates</a:t>
            </a:r>
          </a:p>
          <a:p>
            <a:pPr marL="685800" lvl="1">
              <a:tabLst>
                <a:tab pos="342900" algn="l"/>
              </a:tabLst>
            </a:pPr>
            <a:r>
              <a:rPr lang="en-US" dirty="0">
                <a:solidFill>
                  <a:srgbClr val="0070C0"/>
                </a:solidFill>
              </a:rPr>
              <a:t>When are these appropriate?</a:t>
            </a:r>
          </a:p>
          <a:p>
            <a:pPr marL="342900" indent="-342900">
              <a:tabLst>
                <a:tab pos="342900" algn="l"/>
              </a:tabLst>
            </a:pPr>
            <a:r>
              <a:rPr lang="en-US" dirty="0"/>
              <a:t>Thinking about </a:t>
            </a:r>
            <a:r>
              <a:rPr lang="en-US" i="1" dirty="0"/>
              <a:t>your</a:t>
            </a:r>
            <a:r>
              <a:rPr lang="en-US" dirty="0"/>
              <a:t> requirements for test documentation</a:t>
            </a:r>
          </a:p>
          <a:p>
            <a:pPr marL="685800" lvl="1">
              <a:tabLst>
                <a:tab pos="342900" algn="l"/>
              </a:tabLst>
            </a:pPr>
            <a:r>
              <a:rPr lang="en-US" dirty="0">
                <a:solidFill>
                  <a:srgbClr val="0070C0"/>
                </a:solidFill>
              </a:rPr>
              <a:t>Requirements considerations</a:t>
            </a:r>
          </a:p>
          <a:p>
            <a:pPr marL="685800" lvl="1">
              <a:tabLst>
                <a:tab pos="342900" algn="l"/>
              </a:tabLst>
            </a:pPr>
            <a:r>
              <a:rPr lang="en-US" dirty="0">
                <a:solidFill>
                  <a:srgbClr val="0070C0"/>
                </a:solidFill>
              </a:rPr>
              <a:t>Questions to elicit information about test documentation requirements for your project</a:t>
            </a:r>
          </a:p>
        </p:txBody>
      </p:sp>
      <p:sp>
        <p:nvSpPr>
          <p:cNvPr id="4" name="Date Placeholder 3"/>
          <p:cNvSpPr>
            <a:spLocks noGrp="1"/>
          </p:cNvSpPr>
          <p:nvPr>
            <p:ph type="dt" sz="half" idx="10"/>
          </p:nvPr>
        </p:nvSpPr>
        <p:spPr/>
        <p:txBody>
          <a:bodyPr/>
          <a:lstStyle/>
          <a:p>
            <a:fld id="{50F37D5B-DA6F-4C2E-A190-5CDD5B0DFBB4}"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5" name="Rectangle 7"/>
          <p:cNvSpPr>
            <a:spLocks noGrp="1" noChangeArrowheads="1"/>
          </p:cNvSpPr>
          <p:nvPr>
            <p:ph type="title"/>
          </p:nvPr>
        </p:nvSpPr>
        <p:spPr/>
        <p:txBody>
          <a:bodyPr/>
          <a:lstStyle/>
          <a:p>
            <a:r>
              <a:rPr lang="en-US" sz="3200" dirty="0"/>
              <a:t>IEEE Standard 829 for Software Test Documentation</a:t>
            </a:r>
          </a:p>
        </p:txBody>
      </p:sp>
      <p:sp>
        <p:nvSpPr>
          <p:cNvPr id="529416" name="Rectangle 8"/>
          <p:cNvSpPr>
            <a:spLocks noGrp="1" noChangeArrowheads="1"/>
          </p:cNvSpPr>
          <p:nvPr>
            <p:ph type="body" idx="1"/>
          </p:nvPr>
        </p:nvSpPr>
        <p:spPr>
          <a:xfrm>
            <a:off x="361950" y="1052513"/>
            <a:ext cx="5353050" cy="5043487"/>
          </a:xfrm>
        </p:spPr>
        <p:txBody>
          <a:bodyPr>
            <a:normAutofit fontScale="85000" lnSpcReduction="20000"/>
          </a:bodyPr>
          <a:lstStyle/>
          <a:p>
            <a:pPr>
              <a:lnSpc>
                <a:spcPct val="110000"/>
              </a:lnSpc>
            </a:pPr>
            <a:r>
              <a:rPr lang="en-US" sz="2800" dirty="0"/>
              <a:t>Test plan</a:t>
            </a:r>
          </a:p>
          <a:p>
            <a:pPr>
              <a:lnSpc>
                <a:spcPct val="110000"/>
              </a:lnSpc>
            </a:pPr>
            <a:r>
              <a:rPr lang="en-US" sz="2800" dirty="0"/>
              <a:t>Test-design specification</a:t>
            </a:r>
          </a:p>
          <a:p>
            <a:pPr>
              <a:lnSpc>
                <a:spcPct val="110000"/>
              </a:lnSpc>
            </a:pPr>
            <a:r>
              <a:rPr lang="en-US" sz="2800" dirty="0"/>
              <a:t>Test-case specification</a:t>
            </a:r>
          </a:p>
          <a:p>
            <a:pPr lvl="1">
              <a:lnSpc>
                <a:spcPct val="110000"/>
              </a:lnSpc>
            </a:pPr>
            <a:r>
              <a:rPr lang="en-US" sz="2400" dirty="0">
                <a:solidFill>
                  <a:srgbClr val="0070C0"/>
                </a:solidFill>
              </a:rPr>
              <a:t>Test-case specification identifier</a:t>
            </a:r>
          </a:p>
          <a:p>
            <a:pPr lvl="1">
              <a:lnSpc>
                <a:spcPct val="110000"/>
              </a:lnSpc>
            </a:pPr>
            <a:r>
              <a:rPr lang="en-US" sz="2400" dirty="0">
                <a:solidFill>
                  <a:srgbClr val="0070C0"/>
                </a:solidFill>
              </a:rPr>
              <a:t>Test items</a:t>
            </a:r>
          </a:p>
          <a:p>
            <a:pPr lvl="1">
              <a:lnSpc>
                <a:spcPct val="110000"/>
              </a:lnSpc>
            </a:pPr>
            <a:r>
              <a:rPr lang="en-US" sz="2400" dirty="0">
                <a:solidFill>
                  <a:srgbClr val="0070C0"/>
                </a:solidFill>
              </a:rPr>
              <a:t>Input specifications</a:t>
            </a:r>
          </a:p>
          <a:p>
            <a:pPr lvl="1">
              <a:lnSpc>
                <a:spcPct val="110000"/>
              </a:lnSpc>
            </a:pPr>
            <a:r>
              <a:rPr lang="en-US" sz="2400" dirty="0">
                <a:solidFill>
                  <a:srgbClr val="0070C0"/>
                </a:solidFill>
              </a:rPr>
              <a:t>Output specifications</a:t>
            </a:r>
          </a:p>
          <a:p>
            <a:pPr lvl="1">
              <a:lnSpc>
                <a:spcPct val="110000"/>
              </a:lnSpc>
            </a:pPr>
            <a:r>
              <a:rPr lang="en-US" sz="2400" dirty="0">
                <a:solidFill>
                  <a:srgbClr val="0070C0"/>
                </a:solidFill>
              </a:rPr>
              <a:t>Environmental needs</a:t>
            </a:r>
          </a:p>
          <a:p>
            <a:pPr lvl="1">
              <a:lnSpc>
                <a:spcPct val="110000"/>
              </a:lnSpc>
            </a:pPr>
            <a:r>
              <a:rPr lang="en-US" sz="2400" dirty="0">
                <a:solidFill>
                  <a:srgbClr val="0070C0"/>
                </a:solidFill>
              </a:rPr>
              <a:t>Special procedural requirements</a:t>
            </a:r>
          </a:p>
          <a:p>
            <a:pPr lvl="1">
              <a:lnSpc>
                <a:spcPct val="110000"/>
              </a:lnSpc>
            </a:pPr>
            <a:r>
              <a:rPr lang="en-US" sz="2400" dirty="0" smtClean="0">
                <a:solidFill>
                  <a:srgbClr val="0070C0"/>
                </a:solidFill>
              </a:rPr>
              <a:t>Inter-case </a:t>
            </a:r>
            <a:r>
              <a:rPr lang="en-US" sz="2400" dirty="0">
                <a:solidFill>
                  <a:srgbClr val="0070C0"/>
                </a:solidFill>
              </a:rPr>
              <a:t>dependencies</a:t>
            </a:r>
          </a:p>
          <a:p>
            <a:pPr>
              <a:lnSpc>
                <a:spcPct val="110000"/>
              </a:lnSpc>
            </a:pPr>
            <a:r>
              <a:rPr lang="en-US" sz="2800" dirty="0"/>
              <a:t>Test-procedure specification</a:t>
            </a:r>
          </a:p>
          <a:p>
            <a:pPr>
              <a:lnSpc>
                <a:spcPct val="110000"/>
              </a:lnSpc>
            </a:pPr>
            <a:r>
              <a:rPr lang="en-US" sz="2800" dirty="0"/>
              <a:t>Test-item transmittal report</a:t>
            </a:r>
          </a:p>
          <a:p>
            <a:pPr>
              <a:lnSpc>
                <a:spcPct val="110000"/>
              </a:lnSpc>
            </a:pPr>
            <a:r>
              <a:rPr lang="en-US" sz="2800" dirty="0"/>
              <a:t>Test-log</a:t>
            </a:r>
          </a:p>
        </p:txBody>
      </p:sp>
      <p:sp>
        <p:nvSpPr>
          <p:cNvPr id="529412" name="Text Box 4"/>
          <p:cNvSpPr txBox="1">
            <a:spLocks noChangeArrowheads="1"/>
          </p:cNvSpPr>
          <p:nvPr/>
        </p:nvSpPr>
        <p:spPr bwMode="auto">
          <a:xfrm>
            <a:off x="6248400" y="2514600"/>
            <a:ext cx="2133600" cy="1323439"/>
          </a:xfrm>
          <a:prstGeom prst="rect">
            <a:avLst/>
          </a:prstGeom>
          <a:noFill/>
          <a:ln w="12700">
            <a:solidFill>
              <a:schemeClr val="tx1"/>
            </a:solidFill>
            <a:miter lim="800000"/>
            <a:headEnd type="none" w="sm" len="sm"/>
            <a:tailEnd type="none" w="sm" len="sm"/>
          </a:ln>
          <a:effectLst/>
        </p:spPr>
        <p:txBody>
          <a:bodyPr>
            <a:spAutoFit/>
          </a:bodyPr>
          <a:lstStyle/>
          <a:p>
            <a:r>
              <a:rPr lang="en-US" sz="2000" b="1" i="1">
                <a:solidFill>
                  <a:srgbClr val="0070C0"/>
                </a:solidFill>
                <a:latin typeface="Comic Sans MS" pitchFamily="66" charset="0"/>
              </a:rPr>
              <a:t>We often see one or more pages per test case.</a:t>
            </a:r>
          </a:p>
        </p:txBody>
      </p:sp>
      <p:sp>
        <p:nvSpPr>
          <p:cNvPr id="5" name="Date Placeholder 4"/>
          <p:cNvSpPr>
            <a:spLocks noGrp="1"/>
          </p:cNvSpPr>
          <p:nvPr>
            <p:ph type="dt" sz="half" idx="10"/>
          </p:nvPr>
        </p:nvSpPr>
        <p:spPr/>
        <p:txBody>
          <a:bodyPr/>
          <a:lstStyle/>
          <a:p>
            <a:fld id="{58641A7B-01A8-4AC7-B9FF-49FCF66958FA}" type="datetime1">
              <a:rPr lang="en-US" smtClean="0"/>
              <a:pPr/>
              <a:t>11/15/2009</a:t>
            </a:fld>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42</a:t>
            </a:fld>
            <a:endParaRPr lang="en-US"/>
          </a:p>
        </p:txBody>
      </p:sp>
      <p:sp>
        <p:nvSpPr>
          <p:cNvPr id="7" name="Footer Placeholder 6"/>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40" name="Rectangle 8"/>
          <p:cNvSpPr>
            <a:spLocks noGrp="1" noChangeArrowheads="1"/>
          </p:cNvSpPr>
          <p:nvPr>
            <p:ph type="title"/>
          </p:nvPr>
        </p:nvSpPr>
        <p:spPr/>
        <p:txBody>
          <a:bodyPr/>
          <a:lstStyle/>
          <a:p>
            <a:r>
              <a:rPr lang="en-US"/>
              <a:t>Considerations for IEEE 829</a:t>
            </a:r>
          </a:p>
        </p:txBody>
      </p:sp>
      <p:sp>
        <p:nvSpPr>
          <p:cNvPr id="530441" name="Rectangle 9"/>
          <p:cNvSpPr>
            <a:spLocks noGrp="1" noChangeArrowheads="1"/>
          </p:cNvSpPr>
          <p:nvPr>
            <p:ph type="body" idx="1"/>
          </p:nvPr>
        </p:nvSpPr>
        <p:spPr/>
        <p:txBody>
          <a:bodyPr>
            <a:normAutofit fontScale="85000" lnSpcReduction="20000"/>
          </a:bodyPr>
          <a:lstStyle/>
          <a:p>
            <a:pPr>
              <a:lnSpc>
                <a:spcPct val="110000"/>
              </a:lnSpc>
            </a:pPr>
            <a:r>
              <a:rPr lang="en-US" sz="2800" dirty="0"/>
              <a:t>What is the documentation cost per test case?</a:t>
            </a:r>
          </a:p>
          <a:p>
            <a:pPr>
              <a:lnSpc>
                <a:spcPct val="110000"/>
              </a:lnSpc>
            </a:pPr>
            <a:r>
              <a:rPr lang="en-US" sz="2800" dirty="0"/>
              <a:t>What is the maintenance cost of the documentation, per test case?</a:t>
            </a:r>
          </a:p>
          <a:p>
            <a:pPr>
              <a:lnSpc>
                <a:spcPct val="110000"/>
              </a:lnSpc>
            </a:pPr>
            <a:r>
              <a:rPr lang="en-US" sz="2800" dirty="0"/>
              <a:t>If software design changes create documentation maintenance costs, how much inertia do we build into our system? How much does extensive test documentation add to the cost of late improvement of the software? How much should we add?</a:t>
            </a:r>
          </a:p>
          <a:p>
            <a:pPr>
              <a:lnSpc>
                <a:spcPct val="110000"/>
              </a:lnSpc>
            </a:pPr>
            <a:r>
              <a:rPr lang="en-US" sz="2800" dirty="0"/>
              <a:t>What inertia is created in favor of invariant regression testing?</a:t>
            </a:r>
          </a:p>
          <a:p>
            <a:pPr>
              <a:lnSpc>
                <a:spcPct val="110000"/>
              </a:lnSpc>
            </a:pPr>
            <a:r>
              <a:rPr lang="en-US" sz="2800" dirty="0"/>
              <a:t>Is this incompatible with exploratory testing? Do we always want to discourage exploration?</a:t>
            </a:r>
          </a:p>
        </p:txBody>
      </p:sp>
      <p:sp>
        <p:nvSpPr>
          <p:cNvPr id="4" name="Date Placeholder 3"/>
          <p:cNvSpPr>
            <a:spLocks noGrp="1"/>
          </p:cNvSpPr>
          <p:nvPr>
            <p:ph type="dt" sz="half" idx="10"/>
          </p:nvPr>
        </p:nvSpPr>
        <p:spPr/>
        <p:txBody>
          <a:bodyPr/>
          <a:lstStyle/>
          <a:p>
            <a:fld id="{9B724AAE-3D49-4ED2-B40E-B89B43471EE7}"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normAutofit fontScale="90000"/>
          </a:bodyPr>
          <a:lstStyle/>
          <a:p>
            <a:r>
              <a:rPr lang="en-US"/>
              <a:t>Requirements for Test Documentation</a:t>
            </a:r>
          </a:p>
        </p:txBody>
      </p:sp>
      <p:sp>
        <p:nvSpPr>
          <p:cNvPr id="533507" name="Rectangle 3"/>
          <p:cNvSpPr>
            <a:spLocks noGrp="1" noChangeArrowheads="1"/>
          </p:cNvSpPr>
          <p:nvPr>
            <p:ph type="body" idx="1"/>
          </p:nvPr>
        </p:nvSpPr>
        <p:spPr/>
        <p:txBody>
          <a:bodyPr>
            <a:normAutofit lnSpcReduction="10000"/>
          </a:bodyPr>
          <a:lstStyle/>
          <a:p>
            <a:pPr marL="447675" lvl="1" indent="-333375"/>
            <a:r>
              <a:rPr lang="en-US" dirty="0"/>
              <a:t>There are many different notions of what a good set of test documentation would include. Before spending a substantial amount of time and resources, it’s worth asking what documentation should be developed (and why?)</a:t>
            </a:r>
          </a:p>
          <a:p>
            <a:pPr marL="447675" lvl="1" indent="-333375"/>
            <a:r>
              <a:rPr lang="en-US" i="1" dirty="0">
                <a:solidFill>
                  <a:srgbClr val="0070C0"/>
                </a:solidFill>
              </a:rPr>
              <a:t>Test documentation is expensive and it takes a long time to produce. If you figure out some of your main requirements first, you might be able to do your work in a way that achieves them.</a:t>
            </a:r>
          </a:p>
        </p:txBody>
      </p:sp>
      <p:sp>
        <p:nvSpPr>
          <p:cNvPr id="4" name="Date Placeholder 3"/>
          <p:cNvSpPr>
            <a:spLocks noGrp="1"/>
          </p:cNvSpPr>
          <p:nvPr>
            <p:ph type="dt" sz="half" idx="10"/>
          </p:nvPr>
        </p:nvSpPr>
        <p:spPr/>
        <p:txBody>
          <a:bodyPr/>
          <a:lstStyle/>
          <a:p>
            <a:fld id="{A135338A-D986-465E-88A2-DFA5B6EFD94A}"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6" name="Rectangle 4"/>
          <p:cNvSpPr>
            <a:spLocks noGrp="1" noChangeArrowheads="1"/>
          </p:cNvSpPr>
          <p:nvPr>
            <p:ph type="title"/>
          </p:nvPr>
        </p:nvSpPr>
        <p:spPr/>
        <p:txBody>
          <a:bodyPr>
            <a:normAutofit fontScale="90000"/>
          </a:bodyPr>
          <a:lstStyle/>
          <a:p>
            <a:r>
              <a:rPr lang="en-US"/>
              <a:t>Test Docs Requirements Questions</a:t>
            </a:r>
          </a:p>
        </p:txBody>
      </p:sp>
      <p:sp>
        <p:nvSpPr>
          <p:cNvPr id="540677" name="Rectangle 5"/>
          <p:cNvSpPr>
            <a:spLocks noGrp="1" noChangeArrowheads="1"/>
          </p:cNvSpPr>
          <p:nvPr>
            <p:ph type="body" idx="1"/>
          </p:nvPr>
        </p:nvSpPr>
        <p:spPr/>
        <p:txBody>
          <a:bodyPr>
            <a:normAutofit fontScale="92500" lnSpcReduction="20000"/>
          </a:bodyPr>
          <a:lstStyle/>
          <a:p>
            <a:r>
              <a:rPr lang="en-US" dirty="0"/>
              <a:t>Is your test documentation a </a:t>
            </a:r>
            <a:r>
              <a:rPr lang="en-US" i="1" dirty="0"/>
              <a:t>product</a:t>
            </a:r>
            <a:r>
              <a:rPr lang="en-US" dirty="0"/>
              <a:t> or a </a:t>
            </a:r>
            <a:r>
              <a:rPr lang="en-US" i="1" dirty="0"/>
              <a:t>tool</a:t>
            </a:r>
            <a:r>
              <a:rPr lang="en-US" dirty="0"/>
              <a:t>?</a:t>
            </a:r>
            <a:r>
              <a:rPr lang="en-US" i="1" dirty="0"/>
              <a:t> </a:t>
            </a:r>
          </a:p>
          <a:p>
            <a:pPr lvl="1"/>
            <a:r>
              <a:rPr lang="en-US" dirty="0">
                <a:solidFill>
                  <a:srgbClr val="0070C0"/>
                </a:solidFill>
              </a:rPr>
              <a:t>A product is something that you give to someone else to use. They pay for it. You will probably follow whatever standard they request, subject to their willingness to pay for it. </a:t>
            </a:r>
          </a:p>
          <a:p>
            <a:pPr lvl="1"/>
            <a:r>
              <a:rPr lang="en-US" dirty="0">
                <a:solidFill>
                  <a:srgbClr val="0070C0"/>
                </a:solidFill>
              </a:rPr>
              <a:t>In contrast, if the documentation is merely an in-house tool, it doesn't have to be any more complete, more organized, or more tidy than the minimum you need to help you meet your objectives.</a:t>
            </a:r>
          </a:p>
        </p:txBody>
      </p:sp>
      <p:sp>
        <p:nvSpPr>
          <p:cNvPr id="4" name="Date Placeholder 3"/>
          <p:cNvSpPr>
            <a:spLocks noGrp="1"/>
          </p:cNvSpPr>
          <p:nvPr>
            <p:ph type="dt" sz="half" idx="10"/>
          </p:nvPr>
        </p:nvSpPr>
        <p:spPr/>
        <p:txBody>
          <a:bodyPr/>
          <a:lstStyle/>
          <a:p>
            <a:fld id="{62DFBF48-5205-460C-BB74-16144100A6EE}"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2" name="Rectangle 4"/>
          <p:cNvSpPr>
            <a:spLocks noGrp="1" noChangeArrowheads="1"/>
          </p:cNvSpPr>
          <p:nvPr>
            <p:ph type="title"/>
          </p:nvPr>
        </p:nvSpPr>
        <p:spPr/>
        <p:txBody>
          <a:bodyPr>
            <a:normAutofit fontScale="90000"/>
          </a:bodyPr>
          <a:lstStyle/>
          <a:p>
            <a:r>
              <a:rPr lang="en-US"/>
              <a:t>Write a Purpose Statement for Test Documentation</a:t>
            </a:r>
          </a:p>
        </p:txBody>
      </p:sp>
      <p:sp>
        <p:nvSpPr>
          <p:cNvPr id="544773" name="Rectangle 5"/>
          <p:cNvSpPr>
            <a:spLocks noGrp="1" noChangeArrowheads="1"/>
          </p:cNvSpPr>
          <p:nvPr>
            <p:ph type="body" idx="1"/>
          </p:nvPr>
        </p:nvSpPr>
        <p:spPr/>
        <p:txBody>
          <a:bodyPr>
            <a:normAutofit fontScale="92500"/>
          </a:bodyPr>
          <a:lstStyle/>
          <a:p>
            <a:pPr>
              <a:lnSpc>
                <a:spcPct val="70000"/>
              </a:lnSpc>
            </a:pPr>
            <a:r>
              <a:rPr lang="en-US" dirty="0"/>
              <a:t>Try to describe your core documentation requirements in </a:t>
            </a:r>
            <a:r>
              <a:rPr lang="en-US" i="1" dirty="0">
                <a:solidFill>
                  <a:srgbClr val="00B050"/>
                </a:solidFill>
              </a:rPr>
              <a:t>one sentence</a:t>
            </a:r>
            <a:r>
              <a:rPr lang="en-US" dirty="0">
                <a:solidFill>
                  <a:srgbClr val="00B050"/>
                </a:solidFill>
              </a:rPr>
              <a:t> </a:t>
            </a:r>
            <a:r>
              <a:rPr lang="en-US" dirty="0"/>
              <a:t>that doesn’t have more than </a:t>
            </a:r>
            <a:r>
              <a:rPr lang="en-US" dirty="0">
                <a:solidFill>
                  <a:srgbClr val="00B050"/>
                </a:solidFill>
              </a:rPr>
              <a:t>three components</a:t>
            </a:r>
            <a:r>
              <a:rPr lang="en-US" dirty="0"/>
              <a:t>. </a:t>
            </a:r>
          </a:p>
          <a:p>
            <a:pPr>
              <a:lnSpc>
                <a:spcPct val="70000"/>
              </a:lnSpc>
            </a:pPr>
            <a:r>
              <a:rPr lang="en-US" dirty="0"/>
              <a:t>Examples:</a:t>
            </a:r>
          </a:p>
          <a:p>
            <a:pPr lvl="1">
              <a:lnSpc>
                <a:spcPct val="77000"/>
              </a:lnSpc>
            </a:pPr>
            <a:r>
              <a:rPr lang="en-US" dirty="0">
                <a:solidFill>
                  <a:srgbClr val="0070C0"/>
                </a:solidFill>
              </a:rPr>
              <a:t>The test documentation set will primarily support our efforts to find bugs in this version, to delegate work, and to track status.</a:t>
            </a:r>
          </a:p>
          <a:p>
            <a:pPr lvl="1">
              <a:lnSpc>
                <a:spcPct val="77000"/>
              </a:lnSpc>
            </a:pPr>
            <a:r>
              <a:rPr lang="en-US" dirty="0">
                <a:solidFill>
                  <a:srgbClr val="0070C0"/>
                </a:solidFill>
              </a:rPr>
              <a:t>The test documentation set will support ongoing product and test maintenance over at least 10 years, will provide training material for new group members, and will create archives suitable for regulatory or litigation use.</a:t>
            </a:r>
          </a:p>
          <a:p>
            <a:pPr lvl="1">
              <a:lnSpc>
                <a:spcPct val="77000"/>
              </a:lnSpc>
            </a:pPr>
            <a:endParaRPr lang="en-US" dirty="0"/>
          </a:p>
        </p:txBody>
      </p:sp>
      <p:sp>
        <p:nvSpPr>
          <p:cNvPr id="4" name="Date Placeholder 3"/>
          <p:cNvSpPr>
            <a:spLocks noGrp="1"/>
          </p:cNvSpPr>
          <p:nvPr>
            <p:ph type="dt" sz="half" idx="10"/>
          </p:nvPr>
        </p:nvSpPr>
        <p:spPr/>
        <p:txBody>
          <a:bodyPr/>
          <a:lstStyle/>
          <a:p>
            <a:fld id="{228F276F-0947-4CC1-B847-4D20F0BEAFDB}"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80" name="Rectangle 4"/>
          <p:cNvSpPr>
            <a:spLocks noGrp="1" noChangeArrowheads="1"/>
          </p:cNvSpPr>
          <p:nvPr>
            <p:ph type="title"/>
          </p:nvPr>
        </p:nvSpPr>
        <p:spPr>
          <a:xfrm>
            <a:off x="457200" y="274638"/>
            <a:ext cx="8229600" cy="2011362"/>
          </a:xfrm>
        </p:spPr>
        <p:txBody>
          <a:bodyPr>
            <a:noAutofit/>
          </a:bodyPr>
          <a:lstStyle/>
          <a:p>
            <a:r>
              <a:rPr lang="en-US" sz="3600" dirty="0" smtClean="0"/>
              <a:t>What is the purpose of the test </a:t>
            </a:r>
            <a:r>
              <a:rPr lang="en-US" sz="3600" dirty="0" err="1" smtClean="0"/>
              <a:t>documention</a:t>
            </a:r>
            <a:r>
              <a:rPr lang="en-US" sz="3600" dirty="0" smtClean="0"/>
              <a:t> at this stage of your project?</a:t>
            </a:r>
            <a:endParaRPr lang="en-US" sz="3600" dirty="0"/>
          </a:p>
        </p:txBody>
      </p:sp>
      <p:sp>
        <p:nvSpPr>
          <p:cNvPr id="4" name="Content Placeholder 3"/>
          <p:cNvSpPr>
            <a:spLocks noGrp="1"/>
          </p:cNvSpPr>
          <p:nvPr>
            <p:ph idx="1"/>
          </p:nvPr>
        </p:nvSpPr>
        <p:spPr>
          <a:xfrm>
            <a:off x="457200" y="2971800"/>
            <a:ext cx="8229600" cy="3154363"/>
          </a:xfrm>
        </p:spPr>
        <p:txBody>
          <a:bodyPr/>
          <a:lstStyle/>
          <a:p>
            <a:r>
              <a:rPr lang="en-US" dirty="0" smtClean="0"/>
              <a:t>Your team decides?</a:t>
            </a:r>
          </a:p>
          <a:p>
            <a:r>
              <a:rPr lang="en-US" dirty="0" smtClean="0"/>
              <a:t>The instructor decides?</a:t>
            </a:r>
            <a:endParaRPr lang="en-US" dirty="0"/>
          </a:p>
        </p:txBody>
      </p:sp>
      <p:sp>
        <p:nvSpPr>
          <p:cNvPr id="5" name="Date Placeholder 4"/>
          <p:cNvSpPr>
            <a:spLocks noGrp="1"/>
          </p:cNvSpPr>
          <p:nvPr>
            <p:ph type="dt" sz="half" idx="10"/>
          </p:nvPr>
        </p:nvSpPr>
        <p:spPr/>
        <p:txBody>
          <a:bodyPr/>
          <a:lstStyle/>
          <a:p>
            <a:fld id="{45272EA0-C251-4C76-90D5-0868EE2350B2}" type="datetime1">
              <a:rPr lang="en-US" smtClean="0"/>
              <a:pPr/>
              <a:t>11/15/2009</a:t>
            </a:fld>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47</a:t>
            </a:fld>
            <a:endParaRPr lang="en-US"/>
          </a:p>
        </p:txBody>
      </p:sp>
      <p:sp>
        <p:nvSpPr>
          <p:cNvPr id="7" name="Footer Placeholder 6"/>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8" name="Rectangle 4"/>
          <p:cNvSpPr>
            <a:spLocks noGrp="1" noChangeArrowheads="1"/>
          </p:cNvSpPr>
          <p:nvPr>
            <p:ph type="title"/>
          </p:nvPr>
        </p:nvSpPr>
        <p:spPr/>
        <p:txBody>
          <a:bodyPr>
            <a:normAutofit fontScale="90000"/>
          </a:bodyPr>
          <a:lstStyle/>
          <a:p>
            <a:r>
              <a:rPr lang="en-US"/>
              <a:t>Review: Define Evaluation Mission</a:t>
            </a:r>
          </a:p>
        </p:txBody>
      </p:sp>
      <p:sp>
        <p:nvSpPr>
          <p:cNvPr id="589829" name="Rectangle 5"/>
          <p:cNvSpPr>
            <a:spLocks noGrp="1" noChangeArrowheads="1"/>
          </p:cNvSpPr>
          <p:nvPr>
            <p:ph type="body" idx="1"/>
          </p:nvPr>
        </p:nvSpPr>
        <p:spPr/>
        <p:txBody>
          <a:bodyPr/>
          <a:lstStyle/>
          <a:p>
            <a:r>
              <a:rPr lang="en-US"/>
              <a:t>What is a Test Mission?</a:t>
            </a:r>
          </a:p>
          <a:p>
            <a:r>
              <a:rPr lang="en-US"/>
              <a:t>What is your Test Mission?</a:t>
            </a:r>
          </a:p>
          <a:p>
            <a:r>
              <a:rPr lang="en-US"/>
              <a:t>What makes a good Test Approach (Test Strategy)?</a:t>
            </a:r>
          </a:p>
          <a:p>
            <a:r>
              <a:rPr lang="en-US"/>
              <a:t>What is a Test Documentation Mission?</a:t>
            </a:r>
          </a:p>
          <a:p>
            <a:r>
              <a:rPr lang="en-US"/>
              <a:t>What is your Test Documentation Goal?</a:t>
            </a:r>
          </a:p>
          <a:p>
            <a:pPr>
              <a:buFont typeface="Wingdings" pitchFamily="2" charset="2"/>
              <a:buNone/>
            </a:pPr>
            <a:endParaRPr lang="en-US"/>
          </a:p>
        </p:txBody>
      </p:sp>
      <p:sp>
        <p:nvSpPr>
          <p:cNvPr id="4" name="Date Placeholder 3"/>
          <p:cNvSpPr>
            <a:spLocks noGrp="1"/>
          </p:cNvSpPr>
          <p:nvPr>
            <p:ph type="dt" sz="half" idx="10"/>
          </p:nvPr>
        </p:nvSpPr>
        <p:spPr/>
        <p:txBody>
          <a:bodyPr/>
          <a:lstStyle/>
          <a:p>
            <a:fld id="{4D927D2C-352B-476D-A719-9024D77B8A9C}"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TESTS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0ED4E4D8-50A5-474F-A716-CC2A9BBA3C45}"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49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IDEAS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A3239ABC-44DE-48DE-947B-530CBB06B330}"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533400" y="0"/>
            <a:ext cx="8229600" cy="1143000"/>
          </a:xfrm>
        </p:spPr>
        <p:txBody>
          <a:bodyPr>
            <a:normAutofit fontScale="90000"/>
          </a:bodyPr>
          <a:lstStyle/>
          <a:p>
            <a:r>
              <a:rPr lang="en-CA" dirty="0"/>
              <a:t>Test and Evaluate – Part One: Test</a:t>
            </a:r>
            <a:endParaRPr lang="en-US" dirty="0"/>
          </a:p>
        </p:txBody>
      </p:sp>
      <p:grpSp>
        <p:nvGrpSpPr>
          <p:cNvPr id="2" name="Group 3"/>
          <p:cNvGrpSpPr>
            <a:grpSpLocks/>
          </p:cNvGrpSpPr>
          <p:nvPr/>
        </p:nvGrpSpPr>
        <p:grpSpPr bwMode="auto">
          <a:xfrm>
            <a:off x="5638800" y="762000"/>
            <a:ext cx="2895600" cy="5715000"/>
            <a:chOff x="1944" y="480"/>
            <a:chExt cx="1824" cy="3600"/>
          </a:xfrm>
        </p:grpSpPr>
        <p:sp>
          <p:nvSpPr>
            <p:cNvPr id="830468" name="Rectangle 4"/>
            <p:cNvSpPr>
              <a:spLocks noChangeArrowheads="1"/>
            </p:cNvSpPr>
            <p:nvPr/>
          </p:nvSpPr>
          <p:spPr bwMode="auto">
            <a:xfrm>
              <a:off x="1944" y="480"/>
              <a:ext cx="1824" cy="3600"/>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830469" name="Picture 5" descr="wf_tst_McK_STfT"/>
            <p:cNvPicPr>
              <a:picLocks noChangeAspect="1" noChangeArrowheads="1"/>
            </p:cNvPicPr>
            <p:nvPr/>
          </p:nvPicPr>
          <p:blipFill>
            <a:blip r:embed="rId3" cstate="print"/>
            <a:srcRect/>
            <a:stretch>
              <a:fillRect/>
            </a:stretch>
          </p:blipFill>
          <p:spPr bwMode="auto">
            <a:xfrm>
              <a:off x="1968" y="528"/>
              <a:ext cx="1770" cy="3495"/>
            </a:xfrm>
            <a:prstGeom prst="rect">
              <a:avLst/>
            </a:prstGeom>
            <a:noFill/>
          </p:spPr>
        </p:pic>
      </p:grpSp>
      <p:sp>
        <p:nvSpPr>
          <p:cNvPr id="830470" name="Oval 6"/>
          <p:cNvSpPr>
            <a:spLocks noChangeArrowheads="1"/>
          </p:cNvSpPr>
          <p:nvPr/>
        </p:nvSpPr>
        <p:spPr bwMode="auto">
          <a:xfrm>
            <a:off x="6489700" y="1066800"/>
            <a:ext cx="1143000" cy="1066800"/>
          </a:xfrm>
          <a:prstGeom prst="ellipse">
            <a:avLst/>
          </a:prstGeom>
          <a:noFill/>
          <a:ln w="38100">
            <a:solidFill>
              <a:schemeClr val="accent1"/>
            </a:solidFill>
            <a:prstDash val="dash"/>
            <a:round/>
            <a:headEnd/>
            <a:tailEnd/>
          </a:ln>
          <a:effectLst/>
        </p:spPr>
        <p:txBody>
          <a:bodyPr wrap="none" lIns="107950" tIns="53975" rIns="107950" bIns="53975" anchor="ctr"/>
          <a:lstStyle/>
          <a:p>
            <a:endParaRPr lang="en-US"/>
          </a:p>
        </p:txBody>
      </p:sp>
      <p:sp>
        <p:nvSpPr>
          <p:cNvPr id="830471" name="Oval 7"/>
          <p:cNvSpPr>
            <a:spLocks noChangeArrowheads="1"/>
          </p:cNvSpPr>
          <p:nvPr/>
        </p:nvSpPr>
        <p:spPr bwMode="auto">
          <a:xfrm>
            <a:off x="6743700" y="3276600"/>
            <a:ext cx="1016000" cy="990600"/>
          </a:xfrm>
          <a:prstGeom prst="ellipse">
            <a:avLst/>
          </a:prstGeom>
          <a:noFill/>
          <a:ln w="38100">
            <a:solidFill>
              <a:schemeClr val="hlink"/>
            </a:solidFill>
            <a:round/>
            <a:headEnd/>
            <a:tailEnd/>
          </a:ln>
          <a:effectLst/>
        </p:spPr>
        <p:txBody>
          <a:bodyPr wrap="none" lIns="107950" tIns="53975" rIns="107950" bIns="53975" anchor="ctr"/>
          <a:lstStyle/>
          <a:p>
            <a:endParaRPr lang="en-US"/>
          </a:p>
        </p:txBody>
      </p:sp>
      <p:sp>
        <p:nvSpPr>
          <p:cNvPr id="830472" name="Rectangle 8"/>
          <p:cNvSpPr>
            <a:spLocks noChangeArrowheads="1"/>
          </p:cNvSpPr>
          <p:nvPr/>
        </p:nvSpPr>
        <p:spPr bwMode="auto">
          <a:xfrm>
            <a:off x="361950" y="2133600"/>
            <a:ext cx="4895850" cy="40386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2800" dirty="0" smtClean="0">
                <a:solidFill>
                  <a:srgbClr val="0070C0"/>
                </a:solidFill>
              </a:rPr>
              <a:t>Where this fits into the UP Testing workflow</a:t>
            </a:r>
            <a:endParaRPr lang="en-US" sz="2800" dirty="0">
              <a:solidFill>
                <a:srgbClr val="0070C0"/>
              </a:solidFill>
            </a:endParaRPr>
          </a:p>
          <a:p>
            <a:pPr marL="339725" indent="-339725" eaLnBrk="1" hangingPunct="1">
              <a:lnSpc>
                <a:spcPct val="80000"/>
              </a:lnSpc>
              <a:spcBef>
                <a:spcPct val="30000"/>
              </a:spcBef>
              <a:buFont typeface="Wingdings" pitchFamily="2" charset="2"/>
              <a:buChar char="w"/>
            </a:pPr>
            <a:r>
              <a:rPr lang="en-US" sz="2800" dirty="0">
                <a:solidFill>
                  <a:srgbClr val="0070C0"/>
                </a:solidFill>
              </a:rPr>
              <a:t>This addresses the “How?” question:</a:t>
            </a:r>
          </a:p>
          <a:p>
            <a:pPr marL="682625" lvl="1" indent="-228600" eaLnBrk="1" hangingPunct="1">
              <a:lnSpc>
                <a:spcPct val="87000"/>
              </a:lnSpc>
              <a:spcBef>
                <a:spcPct val="30000"/>
              </a:spcBef>
              <a:buFont typeface="Wingdings" pitchFamily="2" charset="2"/>
              <a:buChar char="§"/>
            </a:pPr>
            <a:r>
              <a:rPr lang="en-US" sz="2400" dirty="0">
                <a:solidFill>
                  <a:srgbClr val="FF0000"/>
                </a:solidFill>
              </a:rPr>
              <a:t>How will you test those things?</a:t>
            </a:r>
          </a:p>
        </p:txBody>
      </p:sp>
      <p:sp>
        <p:nvSpPr>
          <p:cNvPr id="9" name="Date Placeholder 8"/>
          <p:cNvSpPr>
            <a:spLocks noGrp="1"/>
          </p:cNvSpPr>
          <p:nvPr>
            <p:ph type="dt" sz="half" idx="10"/>
          </p:nvPr>
        </p:nvSpPr>
        <p:spPr/>
        <p:txBody>
          <a:bodyPr/>
          <a:lstStyle/>
          <a:p>
            <a:fld id="{2AD6A0FC-C994-422C-8495-DDBE25343EEB}" type="datetime1">
              <a:rPr lang="en-US" smtClean="0"/>
              <a:pPr/>
              <a:t>11/15/2009</a:t>
            </a:fld>
            <a:endParaRPr lang="en-US"/>
          </a:p>
        </p:txBody>
      </p:sp>
      <p:sp>
        <p:nvSpPr>
          <p:cNvPr id="10" name="Slide Number Placeholder 9"/>
          <p:cNvSpPr>
            <a:spLocks noGrp="1"/>
          </p:cNvSpPr>
          <p:nvPr>
            <p:ph type="sldNum" sz="quarter" idx="12"/>
          </p:nvPr>
        </p:nvSpPr>
        <p:spPr/>
        <p:txBody>
          <a:bodyPr/>
          <a:lstStyle/>
          <a:p>
            <a:fld id="{10369235-5C97-4BA1-B44C-A5DF7822806F}" type="slidenum">
              <a:rPr lang="en-US" smtClean="0"/>
              <a:pPr/>
              <a:t>50</a:t>
            </a:fld>
            <a:endParaRPr lang="en-US"/>
          </a:p>
        </p:txBody>
      </p:sp>
      <p:sp>
        <p:nvSpPr>
          <p:cNvPr id="11" name="Footer Placeholder 10"/>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381500" y="901700"/>
            <a:ext cx="4533900" cy="5416550"/>
            <a:chOff x="2760" y="528"/>
            <a:chExt cx="2856" cy="3412"/>
          </a:xfrm>
        </p:grpSpPr>
        <p:sp>
          <p:nvSpPr>
            <p:cNvPr id="832515" name="Rectangle 3"/>
            <p:cNvSpPr>
              <a:spLocks noChangeArrowheads="1"/>
            </p:cNvSpPr>
            <p:nvPr/>
          </p:nvSpPr>
          <p:spPr bwMode="auto">
            <a:xfrm>
              <a:off x="2760" y="528"/>
              <a:ext cx="2856" cy="3412"/>
            </a:xfrm>
            <a:prstGeom prst="rect">
              <a:avLst/>
            </a:prstGeom>
            <a:solidFill>
              <a:schemeClr val="tx1"/>
            </a:solidFill>
            <a:ln w="9525">
              <a:noFill/>
              <a:miter lim="800000"/>
              <a:headEnd/>
              <a:tailEnd/>
            </a:ln>
            <a:effectLst/>
          </p:spPr>
          <p:txBody>
            <a:bodyPr wrap="none" lIns="107950" tIns="53975" rIns="107950" bIns="53975" anchor="ctr"/>
            <a:lstStyle/>
            <a:p>
              <a:endParaRPr lang="en-US"/>
            </a:p>
          </p:txBody>
        </p:sp>
        <p:pic>
          <p:nvPicPr>
            <p:cNvPr id="832516" name="Picture 4" descr="wfs_tstandevl_McK_STfT"/>
            <p:cNvPicPr>
              <a:picLocks noChangeAspect="1" noChangeArrowheads="1"/>
            </p:cNvPicPr>
            <p:nvPr/>
          </p:nvPicPr>
          <p:blipFill>
            <a:blip r:embed="rId3" cstate="print"/>
            <a:srcRect/>
            <a:stretch>
              <a:fillRect/>
            </a:stretch>
          </p:blipFill>
          <p:spPr bwMode="auto">
            <a:xfrm>
              <a:off x="2808" y="560"/>
              <a:ext cx="2768" cy="3339"/>
            </a:xfrm>
            <a:prstGeom prst="rect">
              <a:avLst/>
            </a:prstGeom>
            <a:noFill/>
          </p:spPr>
        </p:pic>
      </p:grpSp>
      <p:sp>
        <p:nvSpPr>
          <p:cNvPr id="832517" name="Rectangle 5"/>
          <p:cNvSpPr>
            <a:spLocks noGrp="1" noChangeArrowheads="1"/>
          </p:cNvSpPr>
          <p:nvPr>
            <p:ph type="title"/>
          </p:nvPr>
        </p:nvSpPr>
        <p:spPr>
          <a:xfrm>
            <a:off x="457200" y="0"/>
            <a:ext cx="8229600" cy="1143000"/>
          </a:xfrm>
        </p:spPr>
        <p:txBody>
          <a:bodyPr>
            <a:normAutofit fontScale="90000"/>
          </a:bodyPr>
          <a:lstStyle/>
          <a:p>
            <a:r>
              <a:rPr lang="en-CA" dirty="0"/>
              <a:t>Test and Evaluate – Part One: Test</a:t>
            </a:r>
            <a:endParaRPr lang="en-US" dirty="0"/>
          </a:p>
        </p:txBody>
      </p:sp>
      <p:sp>
        <p:nvSpPr>
          <p:cNvPr id="832518" name="Oval 6"/>
          <p:cNvSpPr>
            <a:spLocks noChangeArrowheads="1"/>
          </p:cNvSpPr>
          <p:nvPr/>
        </p:nvSpPr>
        <p:spPr bwMode="auto">
          <a:xfrm>
            <a:off x="5041900" y="1866900"/>
            <a:ext cx="1143000" cy="1066800"/>
          </a:xfrm>
          <a:prstGeom prst="ellipse">
            <a:avLst/>
          </a:prstGeom>
          <a:noFill/>
          <a:ln w="38100">
            <a:solidFill>
              <a:schemeClr val="hlink"/>
            </a:solidFill>
            <a:round/>
            <a:headEnd/>
            <a:tailEnd/>
          </a:ln>
          <a:effectLst/>
        </p:spPr>
        <p:txBody>
          <a:bodyPr wrap="none" lIns="107950" tIns="53975" rIns="107950" bIns="53975" anchor="ctr"/>
          <a:lstStyle/>
          <a:p>
            <a:endParaRPr lang="en-US"/>
          </a:p>
        </p:txBody>
      </p:sp>
      <p:grpSp>
        <p:nvGrpSpPr>
          <p:cNvPr id="3" name="Group 7"/>
          <p:cNvGrpSpPr>
            <a:grpSpLocks/>
          </p:cNvGrpSpPr>
          <p:nvPr/>
        </p:nvGrpSpPr>
        <p:grpSpPr bwMode="auto">
          <a:xfrm>
            <a:off x="4191000" y="2959100"/>
            <a:ext cx="2425700" cy="3416300"/>
            <a:chOff x="768" y="1824"/>
            <a:chExt cx="1528" cy="2152"/>
          </a:xfrm>
        </p:grpSpPr>
        <p:sp>
          <p:nvSpPr>
            <p:cNvPr id="832520" name="Oval 8"/>
            <p:cNvSpPr>
              <a:spLocks noChangeArrowheads="1"/>
            </p:cNvSpPr>
            <p:nvPr/>
          </p:nvSpPr>
          <p:spPr bwMode="auto">
            <a:xfrm>
              <a:off x="1392" y="2592"/>
              <a:ext cx="720" cy="672"/>
            </a:xfrm>
            <a:prstGeom prst="ellipse">
              <a:avLst/>
            </a:prstGeom>
            <a:noFill/>
            <a:ln w="38100">
              <a:solidFill>
                <a:schemeClr val="accent1"/>
              </a:solidFill>
              <a:prstDash val="dash"/>
              <a:round/>
              <a:headEnd/>
              <a:tailEnd/>
            </a:ln>
            <a:effectLst/>
          </p:spPr>
          <p:txBody>
            <a:bodyPr wrap="none" lIns="107950" tIns="53975" rIns="107950" bIns="53975" anchor="ctr"/>
            <a:lstStyle/>
            <a:p>
              <a:endParaRPr lang="en-US"/>
            </a:p>
          </p:txBody>
        </p:sp>
        <p:sp>
          <p:nvSpPr>
            <p:cNvPr id="832521" name="Oval 9"/>
            <p:cNvSpPr>
              <a:spLocks noChangeArrowheads="1"/>
            </p:cNvSpPr>
            <p:nvPr/>
          </p:nvSpPr>
          <p:spPr bwMode="auto">
            <a:xfrm>
              <a:off x="1576" y="3304"/>
              <a:ext cx="720" cy="672"/>
            </a:xfrm>
            <a:prstGeom prst="ellipse">
              <a:avLst/>
            </a:prstGeom>
            <a:noFill/>
            <a:ln w="38100">
              <a:solidFill>
                <a:schemeClr val="accent1"/>
              </a:solidFill>
              <a:prstDash val="dash"/>
              <a:round/>
              <a:headEnd/>
              <a:tailEnd/>
            </a:ln>
            <a:effectLst/>
          </p:spPr>
          <p:txBody>
            <a:bodyPr wrap="none" lIns="107950" tIns="53975" rIns="107950" bIns="53975" anchor="ctr"/>
            <a:lstStyle/>
            <a:p>
              <a:endParaRPr lang="en-US"/>
            </a:p>
          </p:txBody>
        </p:sp>
        <p:sp>
          <p:nvSpPr>
            <p:cNvPr id="832522" name="Oval 10"/>
            <p:cNvSpPr>
              <a:spLocks noChangeArrowheads="1"/>
            </p:cNvSpPr>
            <p:nvPr/>
          </p:nvSpPr>
          <p:spPr bwMode="auto">
            <a:xfrm>
              <a:off x="768" y="1824"/>
              <a:ext cx="720" cy="672"/>
            </a:xfrm>
            <a:prstGeom prst="ellipse">
              <a:avLst/>
            </a:prstGeom>
            <a:noFill/>
            <a:ln w="38100">
              <a:solidFill>
                <a:schemeClr val="accent1"/>
              </a:solidFill>
              <a:prstDash val="dash"/>
              <a:round/>
              <a:headEnd/>
              <a:tailEnd/>
            </a:ln>
            <a:effectLst/>
          </p:spPr>
          <p:txBody>
            <a:bodyPr wrap="none" lIns="107950" tIns="53975" rIns="107950" bIns="53975" anchor="ctr"/>
            <a:lstStyle/>
            <a:p>
              <a:endParaRPr lang="en-US"/>
            </a:p>
          </p:txBody>
        </p:sp>
      </p:grpSp>
      <p:sp>
        <p:nvSpPr>
          <p:cNvPr id="832523" name="Rectangle 11"/>
          <p:cNvSpPr>
            <a:spLocks noChangeArrowheads="1"/>
          </p:cNvSpPr>
          <p:nvPr/>
        </p:nvSpPr>
        <p:spPr bwMode="auto">
          <a:xfrm>
            <a:off x="76200" y="1676400"/>
            <a:ext cx="4114800" cy="4662488"/>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30000"/>
              </a:spcBef>
              <a:buFont typeface="Wingdings" pitchFamily="2" charset="2"/>
              <a:buChar char="w"/>
            </a:pPr>
            <a:r>
              <a:rPr lang="en-US" sz="2800" dirty="0" smtClean="0">
                <a:solidFill>
                  <a:srgbClr val="0070C0"/>
                </a:solidFill>
              </a:rPr>
              <a:t>The activity here is</a:t>
            </a:r>
            <a:r>
              <a:rPr lang="en-US" sz="2800" dirty="0">
                <a:solidFill>
                  <a:srgbClr val="0070C0"/>
                </a:solidFill>
              </a:rPr>
              <a:t/>
            </a:r>
            <a:br>
              <a:rPr lang="en-US" sz="2800" dirty="0">
                <a:solidFill>
                  <a:srgbClr val="0070C0"/>
                </a:solidFill>
              </a:rPr>
            </a:br>
            <a:r>
              <a:rPr lang="en-US" sz="2800" i="1" dirty="0">
                <a:solidFill>
                  <a:srgbClr val="0070C0"/>
                </a:solidFill>
              </a:rPr>
              <a:t>Implement Test</a:t>
            </a:r>
          </a:p>
          <a:p>
            <a:pPr marL="339725" indent="-339725" eaLnBrk="1" hangingPunct="1">
              <a:lnSpc>
                <a:spcPct val="80000"/>
              </a:lnSpc>
              <a:spcBef>
                <a:spcPct val="30000"/>
              </a:spcBef>
              <a:buFont typeface="Wingdings" pitchFamily="2" charset="2"/>
              <a:buChar char="w"/>
            </a:pPr>
            <a:r>
              <a:rPr lang="en-CA" sz="2800" dirty="0">
                <a:solidFill>
                  <a:srgbClr val="0070C0"/>
                </a:solidFill>
              </a:rPr>
              <a:t>Earlier</a:t>
            </a:r>
            <a:r>
              <a:rPr lang="en-US" sz="2800" dirty="0">
                <a:solidFill>
                  <a:srgbClr val="0070C0"/>
                </a:solidFill>
              </a:rPr>
              <a:t>, we covered </a:t>
            </a:r>
            <a:r>
              <a:rPr lang="en-US" sz="2800" i="1" dirty="0">
                <a:solidFill>
                  <a:srgbClr val="0070C0"/>
                </a:solidFill>
              </a:rPr>
              <a:t>Test</a:t>
            </a:r>
            <a:r>
              <a:rPr lang="en-CA" sz="2800" i="1" dirty="0">
                <a:solidFill>
                  <a:srgbClr val="0070C0"/>
                </a:solidFill>
              </a:rPr>
              <a:t>-</a:t>
            </a:r>
            <a:r>
              <a:rPr lang="en-US" sz="2800" i="1" dirty="0">
                <a:solidFill>
                  <a:srgbClr val="0070C0"/>
                </a:solidFill>
              </a:rPr>
              <a:t>Idea Lists</a:t>
            </a:r>
            <a:r>
              <a:rPr lang="en-US" sz="2800" dirty="0">
                <a:solidFill>
                  <a:srgbClr val="0070C0"/>
                </a:solidFill>
              </a:rPr>
              <a:t>, which are input here</a:t>
            </a:r>
          </a:p>
          <a:p>
            <a:pPr marL="339725" indent="-339725" eaLnBrk="1" hangingPunct="1">
              <a:lnSpc>
                <a:spcPct val="80000"/>
              </a:lnSpc>
              <a:spcBef>
                <a:spcPct val="30000"/>
              </a:spcBef>
              <a:buFont typeface="Wingdings" pitchFamily="2" charset="2"/>
              <a:buChar char="w"/>
            </a:pPr>
            <a:r>
              <a:rPr lang="en-US" sz="2800" dirty="0" smtClean="0">
                <a:solidFill>
                  <a:srgbClr val="0070C0"/>
                </a:solidFill>
              </a:rPr>
              <a:t>The next activity is </a:t>
            </a:r>
            <a:r>
              <a:rPr lang="en-US" sz="2800" i="1" dirty="0" smtClean="0">
                <a:solidFill>
                  <a:srgbClr val="0070C0"/>
                </a:solidFill>
              </a:rPr>
              <a:t>Analyze Test Failure</a:t>
            </a:r>
            <a:r>
              <a:rPr lang="en-US" sz="2800" dirty="0" smtClean="0">
                <a:solidFill>
                  <a:srgbClr val="0070C0"/>
                </a:solidFill>
              </a:rPr>
              <a:t>, the </a:t>
            </a:r>
            <a:r>
              <a:rPr lang="en-US" sz="2800" dirty="0">
                <a:solidFill>
                  <a:srgbClr val="0070C0"/>
                </a:solidFill>
              </a:rPr>
              <a:t>second half of </a:t>
            </a:r>
            <a:r>
              <a:rPr lang="en-CA" sz="2800" i="1" dirty="0">
                <a:solidFill>
                  <a:srgbClr val="0070C0"/>
                </a:solidFill>
              </a:rPr>
              <a:t>Test and Evaluate</a:t>
            </a:r>
            <a:r>
              <a:rPr lang="en-CA" sz="3200" i="1" dirty="0">
                <a:solidFill>
                  <a:srgbClr val="0070C0"/>
                </a:solidFill>
              </a:rPr>
              <a:t> </a:t>
            </a:r>
            <a:endParaRPr lang="en-US" sz="3200" i="1" dirty="0">
              <a:solidFill>
                <a:srgbClr val="0070C0"/>
              </a:solidFill>
            </a:endParaRPr>
          </a:p>
        </p:txBody>
      </p:sp>
      <p:sp>
        <p:nvSpPr>
          <p:cNvPr id="832524" name="Oval 12"/>
          <p:cNvSpPr>
            <a:spLocks noChangeArrowheads="1"/>
          </p:cNvSpPr>
          <p:nvPr/>
        </p:nvSpPr>
        <p:spPr bwMode="auto">
          <a:xfrm>
            <a:off x="7543800" y="1905000"/>
            <a:ext cx="1143000" cy="1066800"/>
          </a:xfrm>
          <a:prstGeom prst="ellipse">
            <a:avLst/>
          </a:prstGeom>
          <a:noFill/>
          <a:ln w="38100">
            <a:solidFill>
              <a:schemeClr val="folHlink"/>
            </a:solidFill>
            <a:round/>
            <a:headEnd/>
            <a:tailEnd/>
          </a:ln>
          <a:effectLst/>
        </p:spPr>
        <p:txBody>
          <a:bodyPr wrap="none" lIns="107950" tIns="53975" rIns="107950" bIns="53975" anchor="ctr"/>
          <a:lstStyle/>
          <a:p>
            <a:endParaRPr lang="en-US"/>
          </a:p>
        </p:txBody>
      </p:sp>
      <p:sp>
        <p:nvSpPr>
          <p:cNvPr id="13" name="Date Placeholder 12"/>
          <p:cNvSpPr>
            <a:spLocks noGrp="1"/>
          </p:cNvSpPr>
          <p:nvPr>
            <p:ph type="dt" sz="half" idx="10"/>
          </p:nvPr>
        </p:nvSpPr>
        <p:spPr/>
        <p:txBody>
          <a:bodyPr/>
          <a:lstStyle/>
          <a:p>
            <a:fld id="{9F924DAF-C747-4C89-B573-CC3D32B78E65}" type="datetime1">
              <a:rPr lang="en-US" smtClean="0"/>
              <a:pPr/>
              <a:t>11/15/2009</a:t>
            </a:fld>
            <a:endParaRPr lang="en-US"/>
          </a:p>
        </p:txBody>
      </p:sp>
      <p:sp>
        <p:nvSpPr>
          <p:cNvPr id="14" name="Slide Number Placeholder 13"/>
          <p:cNvSpPr>
            <a:spLocks noGrp="1"/>
          </p:cNvSpPr>
          <p:nvPr>
            <p:ph type="sldNum" sz="quarter" idx="12"/>
          </p:nvPr>
        </p:nvSpPr>
        <p:spPr/>
        <p:txBody>
          <a:bodyPr/>
          <a:lstStyle/>
          <a:p>
            <a:fld id="{10369235-5C97-4BA1-B44C-A5DF7822806F}" type="slidenum">
              <a:rPr lang="en-US" smtClean="0"/>
              <a:pPr/>
              <a:t>51</a:t>
            </a:fld>
            <a:endParaRPr lang="en-US"/>
          </a:p>
        </p:txBody>
      </p:sp>
      <p:sp>
        <p:nvSpPr>
          <p:cNvPr id="15" name="Footer Placeholder 1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2523">
                                            <p:txEl>
                                              <p:pRg st="0" end="0"/>
                                            </p:txEl>
                                          </p:spTgt>
                                        </p:tgtEl>
                                        <p:attrNameLst>
                                          <p:attrName>style.visibility</p:attrName>
                                        </p:attrNameLst>
                                      </p:cBhvr>
                                      <p:to>
                                        <p:strVal val="visible"/>
                                      </p:to>
                                    </p:set>
                                    <p:animEffect transition="in" filter="wipe(up)">
                                      <p:cBhvr>
                                        <p:cTn id="7" dur="500"/>
                                        <p:tgtEl>
                                          <p:spTgt spid="83252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32523">
                                            <p:txEl>
                                              <p:pRg st="1" end="1"/>
                                            </p:txEl>
                                          </p:spTgt>
                                        </p:tgtEl>
                                        <p:attrNameLst>
                                          <p:attrName>style.visibility</p:attrName>
                                        </p:attrNameLst>
                                      </p:cBhvr>
                                      <p:to>
                                        <p:strVal val="visible"/>
                                      </p:to>
                                    </p:set>
                                    <p:animEffect transition="in" filter="wipe(up)">
                                      <p:cBhvr>
                                        <p:cTn id="11" dur="500"/>
                                        <p:tgtEl>
                                          <p:spTgt spid="83252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32523">
                                            <p:txEl>
                                              <p:pRg st="2" end="2"/>
                                            </p:txEl>
                                          </p:spTgt>
                                        </p:tgtEl>
                                        <p:attrNameLst>
                                          <p:attrName>style.visibility</p:attrName>
                                        </p:attrNameLst>
                                      </p:cBhvr>
                                      <p:to>
                                        <p:strVal val="visible"/>
                                      </p:to>
                                    </p:set>
                                    <p:animEffect transition="in" filter="wipe(up)">
                                      <p:cBhvr>
                                        <p:cTn id="15" dur="500"/>
                                        <p:tgtEl>
                                          <p:spTgt spid="832523">
                                            <p:txEl>
                                              <p:pRg st="2" end="2"/>
                                            </p:txEl>
                                          </p:spTgt>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8325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1000"/>
                                  </p:stCondLst>
                                  <p:childTnLst>
                                    <p:set>
                                      <p:cBhvr>
                                        <p:cTn id="21" dur="1" fill="hold">
                                          <p:stCondLst>
                                            <p:cond delay="499"/>
                                          </p:stCondLst>
                                        </p:cTn>
                                        <p:tgtEl>
                                          <p:spTgt spid="3"/>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499"/>
                                          </p:stCondLst>
                                        </p:cTn>
                                        <p:tgtEl>
                                          <p:spTgt spid="832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8" grpId="0" animBg="1"/>
      <p:bldP spid="832523" grpId="0" build="p" autoUpdateAnimBg="0" advAuto="0"/>
      <p:bldP spid="8325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TECHNIQUES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0C35F755-1C24-448C-B7CD-7F6FC5ED9BE1}"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normAutofit/>
          </a:bodyPr>
          <a:lstStyle/>
          <a:p>
            <a:r>
              <a:rPr lang="en-US" dirty="0" smtClean="0"/>
              <a:t>Test </a:t>
            </a:r>
            <a:r>
              <a:rPr lang="en-US" dirty="0"/>
              <a:t>Techniques</a:t>
            </a:r>
          </a:p>
        </p:txBody>
      </p:sp>
      <p:sp>
        <p:nvSpPr>
          <p:cNvPr id="540675" name="Rectangle 3"/>
          <p:cNvSpPr>
            <a:spLocks noGrp="1" noChangeArrowheads="1"/>
          </p:cNvSpPr>
          <p:nvPr>
            <p:ph type="body" idx="1"/>
          </p:nvPr>
        </p:nvSpPr>
        <p:spPr/>
        <p:txBody>
          <a:bodyPr>
            <a:normAutofit fontScale="92500" lnSpcReduction="10000"/>
          </a:bodyPr>
          <a:lstStyle/>
          <a:p>
            <a:r>
              <a:rPr lang="en-US" dirty="0"/>
              <a:t>There are </a:t>
            </a:r>
            <a:r>
              <a:rPr lang="en-US" dirty="0">
                <a:solidFill>
                  <a:srgbClr val="FF0000"/>
                </a:solidFill>
              </a:rPr>
              <a:t>as many as 200 </a:t>
            </a:r>
            <a:r>
              <a:rPr lang="en-US" dirty="0"/>
              <a:t>published testing techniques. Many of the ideas are overlapping, but there are common themes.</a:t>
            </a:r>
          </a:p>
          <a:p>
            <a:r>
              <a:rPr lang="en-US" dirty="0"/>
              <a:t>Similar sounding terms often mean different things, e.g.:</a:t>
            </a:r>
          </a:p>
          <a:p>
            <a:pPr lvl="1"/>
            <a:r>
              <a:rPr lang="en-US" dirty="0"/>
              <a:t>User testing</a:t>
            </a:r>
          </a:p>
          <a:p>
            <a:pPr lvl="1"/>
            <a:r>
              <a:rPr lang="en-US" dirty="0"/>
              <a:t>Usability testing</a:t>
            </a:r>
          </a:p>
          <a:p>
            <a:pPr lvl="1"/>
            <a:r>
              <a:rPr lang="en-US" dirty="0"/>
              <a:t>User interface testing</a:t>
            </a:r>
          </a:p>
          <a:p>
            <a:r>
              <a:rPr lang="en-US" dirty="0"/>
              <a:t>What are the differences among these techniques?</a:t>
            </a:r>
          </a:p>
        </p:txBody>
      </p:sp>
      <p:sp>
        <p:nvSpPr>
          <p:cNvPr id="4" name="Date Placeholder 3"/>
          <p:cNvSpPr>
            <a:spLocks noGrp="1"/>
          </p:cNvSpPr>
          <p:nvPr>
            <p:ph type="dt" sz="half" idx="10"/>
          </p:nvPr>
        </p:nvSpPr>
        <p:spPr/>
        <p:txBody>
          <a:bodyPr/>
          <a:lstStyle/>
          <a:p>
            <a:fld id="{1159C2A5-FB1D-4F5F-9AE2-902001D0EFFD}"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53</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8" name="Rectangle 4"/>
          <p:cNvSpPr>
            <a:spLocks noGrp="1" noChangeArrowheads="1"/>
          </p:cNvSpPr>
          <p:nvPr>
            <p:ph type="title"/>
          </p:nvPr>
        </p:nvSpPr>
        <p:spPr/>
        <p:txBody>
          <a:bodyPr>
            <a:normAutofit fontScale="90000"/>
          </a:bodyPr>
          <a:lstStyle/>
          <a:p>
            <a:r>
              <a:rPr lang="en-US"/>
              <a:t>Dimensions of Test Techniques</a:t>
            </a:r>
          </a:p>
        </p:txBody>
      </p:sp>
      <p:sp>
        <p:nvSpPr>
          <p:cNvPr id="548869" name="Rectangle 5"/>
          <p:cNvSpPr>
            <a:spLocks noGrp="1" noChangeArrowheads="1"/>
          </p:cNvSpPr>
          <p:nvPr>
            <p:ph type="body" idx="1"/>
          </p:nvPr>
        </p:nvSpPr>
        <p:spPr/>
        <p:txBody>
          <a:bodyPr>
            <a:normAutofit fontScale="77500" lnSpcReduction="20000"/>
          </a:bodyPr>
          <a:lstStyle/>
          <a:p>
            <a:pPr>
              <a:lnSpc>
                <a:spcPct val="110000"/>
              </a:lnSpc>
            </a:pPr>
            <a:r>
              <a:rPr lang="en-US" dirty="0"/>
              <a:t>Think of the testing you do in terms of five dimensions: </a:t>
            </a:r>
          </a:p>
          <a:p>
            <a:pPr lvl="1">
              <a:lnSpc>
                <a:spcPct val="110000"/>
              </a:lnSpc>
            </a:pPr>
            <a:r>
              <a:rPr lang="en-US" dirty="0">
                <a:solidFill>
                  <a:srgbClr val="0070C0"/>
                </a:solidFill>
              </a:rPr>
              <a:t>Testers: who does the testing. </a:t>
            </a:r>
          </a:p>
          <a:p>
            <a:pPr lvl="1">
              <a:lnSpc>
                <a:spcPct val="110000"/>
              </a:lnSpc>
            </a:pPr>
            <a:r>
              <a:rPr lang="en-US" dirty="0">
                <a:solidFill>
                  <a:srgbClr val="0070C0"/>
                </a:solidFill>
              </a:rPr>
              <a:t>Coverage: what gets tested. </a:t>
            </a:r>
          </a:p>
          <a:p>
            <a:pPr lvl="1">
              <a:lnSpc>
                <a:spcPct val="110000"/>
              </a:lnSpc>
            </a:pPr>
            <a:r>
              <a:rPr lang="en-US" dirty="0">
                <a:solidFill>
                  <a:srgbClr val="0070C0"/>
                </a:solidFill>
              </a:rPr>
              <a:t>Potential problems: why you're testing (what risk you're testing for).  </a:t>
            </a:r>
          </a:p>
          <a:p>
            <a:pPr lvl="1">
              <a:lnSpc>
                <a:spcPct val="110000"/>
              </a:lnSpc>
            </a:pPr>
            <a:r>
              <a:rPr lang="en-US" dirty="0">
                <a:solidFill>
                  <a:srgbClr val="0070C0"/>
                </a:solidFill>
              </a:rPr>
              <a:t>Activities: how you test.  </a:t>
            </a:r>
          </a:p>
          <a:p>
            <a:pPr lvl="1">
              <a:lnSpc>
                <a:spcPct val="110000"/>
              </a:lnSpc>
            </a:pPr>
            <a:r>
              <a:rPr lang="en-US" dirty="0">
                <a:solidFill>
                  <a:srgbClr val="0070C0"/>
                </a:solidFill>
              </a:rPr>
              <a:t>Evaluation: how to tell whether the test passed or failed. </a:t>
            </a:r>
          </a:p>
          <a:p>
            <a:r>
              <a:rPr lang="en-US" dirty="0"/>
              <a:t>Test techniques often focus on one or two of these, leaving the rest to the skill and imagination of the tester.</a:t>
            </a:r>
          </a:p>
        </p:txBody>
      </p:sp>
      <p:sp>
        <p:nvSpPr>
          <p:cNvPr id="4" name="Date Placeholder 3"/>
          <p:cNvSpPr>
            <a:spLocks noGrp="1"/>
          </p:cNvSpPr>
          <p:nvPr>
            <p:ph type="dt" sz="half" idx="10"/>
          </p:nvPr>
        </p:nvSpPr>
        <p:spPr/>
        <p:txBody>
          <a:bodyPr/>
          <a:lstStyle/>
          <a:p>
            <a:fld id="{060D15EA-F9CD-4112-B945-9A0409826C33}"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6" name="Rectangle 4"/>
          <p:cNvSpPr>
            <a:spLocks noGrp="1" noChangeArrowheads="1"/>
          </p:cNvSpPr>
          <p:nvPr>
            <p:ph type="title"/>
          </p:nvPr>
        </p:nvSpPr>
        <p:spPr>
          <a:xfrm>
            <a:off x="533400" y="0"/>
            <a:ext cx="8229600" cy="1143000"/>
          </a:xfrm>
        </p:spPr>
        <p:txBody>
          <a:bodyPr>
            <a:normAutofit/>
          </a:bodyPr>
          <a:lstStyle/>
          <a:p>
            <a:r>
              <a:rPr lang="en-US" dirty="0" smtClean="0"/>
              <a:t>Dominant </a:t>
            </a:r>
            <a:r>
              <a:rPr lang="en-US" dirty="0"/>
              <a:t>Test Approaches</a:t>
            </a:r>
          </a:p>
        </p:txBody>
      </p:sp>
      <p:sp>
        <p:nvSpPr>
          <p:cNvPr id="550917" name="Rectangle 5"/>
          <p:cNvSpPr>
            <a:spLocks noGrp="1" noChangeArrowheads="1"/>
          </p:cNvSpPr>
          <p:nvPr>
            <p:ph type="body" idx="1"/>
          </p:nvPr>
        </p:nvSpPr>
        <p:spPr/>
        <p:txBody>
          <a:bodyPr>
            <a:normAutofit fontScale="70000" lnSpcReduction="20000"/>
          </a:bodyPr>
          <a:lstStyle/>
          <a:p>
            <a:pPr>
              <a:lnSpc>
                <a:spcPct val="110000"/>
              </a:lnSpc>
            </a:pPr>
            <a:r>
              <a:rPr lang="en-US" sz="2800" dirty="0"/>
              <a:t>Of the 200+ published Functional Testing techniques, there are ten basic themes.  </a:t>
            </a:r>
          </a:p>
          <a:p>
            <a:pPr>
              <a:lnSpc>
                <a:spcPct val="110000"/>
              </a:lnSpc>
            </a:pPr>
            <a:r>
              <a:rPr lang="en-US" sz="2800" dirty="0"/>
              <a:t>They capture the techniques in actual practice.</a:t>
            </a:r>
          </a:p>
          <a:p>
            <a:pPr>
              <a:lnSpc>
                <a:spcPct val="110000"/>
              </a:lnSpc>
            </a:pPr>
            <a:r>
              <a:rPr lang="en-US" sz="2800" dirty="0" smtClean="0"/>
              <a:t>We </a:t>
            </a:r>
            <a:r>
              <a:rPr lang="en-US" sz="2800" dirty="0"/>
              <a:t>call them:</a:t>
            </a:r>
          </a:p>
          <a:p>
            <a:pPr lvl="1">
              <a:lnSpc>
                <a:spcPct val="110000"/>
              </a:lnSpc>
            </a:pPr>
            <a:r>
              <a:rPr lang="en-US" sz="2400" dirty="0"/>
              <a:t>Function testing</a:t>
            </a:r>
          </a:p>
          <a:p>
            <a:pPr lvl="1">
              <a:lnSpc>
                <a:spcPct val="110000"/>
              </a:lnSpc>
            </a:pPr>
            <a:r>
              <a:rPr lang="en-US" sz="2400" dirty="0"/>
              <a:t>Equivalence analysis</a:t>
            </a:r>
          </a:p>
          <a:p>
            <a:pPr lvl="1">
              <a:lnSpc>
                <a:spcPct val="110000"/>
              </a:lnSpc>
            </a:pPr>
            <a:r>
              <a:rPr lang="en-US" sz="2400" dirty="0"/>
              <a:t>Specification-based testing</a:t>
            </a:r>
          </a:p>
          <a:p>
            <a:pPr lvl="1">
              <a:lnSpc>
                <a:spcPct val="110000"/>
              </a:lnSpc>
            </a:pPr>
            <a:r>
              <a:rPr lang="en-US" sz="2400" dirty="0"/>
              <a:t>Risk-based testing</a:t>
            </a:r>
          </a:p>
          <a:p>
            <a:pPr lvl="1">
              <a:lnSpc>
                <a:spcPct val="110000"/>
              </a:lnSpc>
            </a:pPr>
            <a:r>
              <a:rPr lang="en-US" sz="2400" dirty="0"/>
              <a:t>Stress testing</a:t>
            </a:r>
          </a:p>
          <a:p>
            <a:pPr lvl="1">
              <a:lnSpc>
                <a:spcPct val="110000"/>
              </a:lnSpc>
            </a:pPr>
            <a:r>
              <a:rPr lang="en-US" sz="2400" dirty="0"/>
              <a:t>Regression testing</a:t>
            </a:r>
          </a:p>
          <a:p>
            <a:pPr lvl="1">
              <a:lnSpc>
                <a:spcPct val="110000"/>
              </a:lnSpc>
            </a:pPr>
            <a:r>
              <a:rPr lang="en-US" sz="2400" dirty="0"/>
              <a:t>Exploratory testing</a:t>
            </a:r>
          </a:p>
          <a:p>
            <a:pPr lvl="1">
              <a:lnSpc>
                <a:spcPct val="110000"/>
              </a:lnSpc>
            </a:pPr>
            <a:r>
              <a:rPr lang="en-US" sz="2400" dirty="0"/>
              <a:t>User testing</a:t>
            </a:r>
          </a:p>
          <a:p>
            <a:pPr lvl="1">
              <a:lnSpc>
                <a:spcPct val="110000"/>
              </a:lnSpc>
            </a:pPr>
            <a:r>
              <a:rPr lang="en-US" sz="2400" dirty="0"/>
              <a:t>Scenario testing</a:t>
            </a:r>
          </a:p>
          <a:p>
            <a:pPr lvl="1">
              <a:lnSpc>
                <a:spcPct val="110000"/>
              </a:lnSpc>
            </a:pPr>
            <a:r>
              <a:rPr lang="en-US" sz="2400" dirty="0"/>
              <a:t>Stochastic or Random testing</a:t>
            </a:r>
          </a:p>
        </p:txBody>
      </p:sp>
      <p:sp>
        <p:nvSpPr>
          <p:cNvPr id="4" name="Date Placeholder 3"/>
          <p:cNvSpPr>
            <a:spLocks noGrp="1"/>
          </p:cNvSpPr>
          <p:nvPr>
            <p:ph type="dt" sz="half" idx="10"/>
          </p:nvPr>
        </p:nvSpPr>
        <p:spPr/>
        <p:txBody>
          <a:bodyPr/>
          <a:lstStyle/>
          <a:p>
            <a:fld id="{0E07188A-73B5-41F0-87EE-6DCF8958CFFA}"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381000" y="0"/>
            <a:ext cx="8229600" cy="1143000"/>
          </a:xfrm>
        </p:spPr>
        <p:txBody>
          <a:bodyPr>
            <a:normAutofit/>
          </a:bodyPr>
          <a:lstStyle/>
          <a:p>
            <a:r>
              <a:rPr lang="en-US" dirty="0" smtClean="0"/>
              <a:t>Which </a:t>
            </a:r>
            <a:r>
              <a:rPr lang="en-US" dirty="0"/>
              <a:t>Technique Is the Best</a:t>
            </a:r>
            <a:r>
              <a:rPr lang="en-US" dirty="0" smtClean="0"/>
              <a:t>?</a:t>
            </a:r>
            <a:endParaRPr lang="en-US" dirty="0"/>
          </a:p>
        </p:txBody>
      </p:sp>
      <p:sp>
        <p:nvSpPr>
          <p:cNvPr id="840707" name="Oval 3"/>
          <p:cNvSpPr>
            <a:spLocks noChangeArrowheads="1"/>
          </p:cNvSpPr>
          <p:nvPr/>
        </p:nvSpPr>
        <p:spPr bwMode="auto">
          <a:xfrm>
            <a:off x="4132263" y="1981200"/>
            <a:ext cx="4419600" cy="3962400"/>
          </a:xfrm>
          <a:prstGeom prst="ellipse">
            <a:avLst/>
          </a:prstGeom>
          <a:gradFill rotWithShape="0">
            <a:gsLst>
              <a:gs pos="0">
                <a:schemeClr val="accent1"/>
              </a:gs>
              <a:gs pos="100000">
                <a:schemeClr val="accent1">
                  <a:gamma/>
                  <a:shade val="42353"/>
                  <a:invGamma/>
                </a:schemeClr>
              </a:gs>
            </a:gsLst>
            <a:path path="shape">
              <a:fillToRect l="50000" t="50000" r="50000" b="50000"/>
            </a:path>
          </a:gradFill>
          <a:ln w="9525">
            <a:noFill/>
            <a:round/>
            <a:headEnd/>
            <a:tailEnd/>
          </a:ln>
          <a:effectLst/>
        </p:spPr>
        <p:txBody>
          <a:bodyPr wrap="none" lIns="107950" tIns="53975" rIns="107950" bIns="53975" anchor="ctr"/>
          <a:lstStyle/>
          <a:p>
            <a:pPr algn="ctr" eaLnBrk="1" hangingPunct="1">
              <a:lnSpc>
                <a:spcPct val="70000"/>
              </a:lnSpc>
              <a:spcBef>
                <a:spcPct val="30000"/>
              </a:spcBef>
              <a:buClr>
                <a:srgbClr val="DDDDDD"/>
              </a:buClr>
              <a:buFont typeface="Wingdings" pitchFamily="2" charset="2"/>
              <a:buNone/>
            </a:pPr>
            <a:r>
              <a:rPr lang="en-US" sz="2000" dirty="0">
                <a:solidFill>
                  <a:srgbClr val="DDDDDD"/>
                </a:solidFill>
              </a:rPr>
              <a:t>Testers</a:t>
            </a:r>
          </a:p>
          <a:p>
            <a:pPr algn="ctr" eaLnBrk="1" hangingPunct="1">
              <a:lnSpc>
                <a:spcPct val="70000"/>
              </a:lnSpc>
              <a:spcBef>
                <a:spcPct val="30000"/>
              </a:spcBef>
              <a:buClr>
                <a:srgbClr val="DDDDDD"/>
              </a:buClr>
              <a:buFont typeface="Wingdings" pitchFamily="2" charset="2"/>
              <a:buNone/>
            </a:pPr>
            <a:r>
              <a:rPr lang="en-US" sz="2000" dirty="0">
                <a:solidFill>
                  <a:srgbClr val="DDDDDD"/>
                </a:solidFill>
              </a:rPr>
              <a:t>Coverage</a:t>
            </a:r>
          </a:p>
          <a:p>
            <a:pPr algn="ctr" eaLnBrk="1" hangingPunct="1">
              <a:lnSpc>
                <a:spcPct val="70000"/>
              </a:lnSpc>
              <a:spcBef>
                <a:spcPct val="30000"/>
              </a:spcBef>
              <a:buClr>
                <a:srgbClr val="DDDDDD"/>
              </a:buClr>
              <a:buFont typeface="Wingdings" pitchFamily="2" charset="2"/>
              <a:buNone/>
            </a:pPr>
            <a:r>
              <a:rPr lang="en-US" sz="2000" dirty="0">
                <a:solidFill>
                  <a:srgbClr val="DDDDDD"/>
                </a:solidFill>
              </a:rPr>
              <a:t>Potential problems</a:t>
            </a:r>
          </a:p>
          <a:p>
            <a:pPr algn="ctr" eaLnBrk="1" hangingPunct="1">
              <a:lnSpc>
                <a:spcPct val="70000"/>
              </a:lnSpc>
              <a:spcBef>
                <a:spcPct val="30000"/>
              </a:spcBef>
              <a:buClr>
                <a:srgbClr val="DDDDDD"/>
              </a:buClr>
              <a:buFont typeface="Wingdings" pitchFamily="2" charset="2"/>
              <a:buNone/>
            </a:pPr>
            <a:r>
              <a:rPr lang="en-US" sz="2000" dirty="0">
                <a:solidFill>
                  <a:srgbClr val="DDDDDD"/>
                </a:solidFill>
              </a:rPr>
              <a:t>Activities</a:t>
            </a:r>
          </a:p>
          <a:p>
            <a:pPr algn="ctr" eaLnBrk="1" hangingPunct="1">
              <a:lnSpc>
                <a:spcPct val="70000"/>
              </a:lnSpc>
              <a:spcBef>
                <a:spcPct val="30000"/>
              </a:spcBef>
              <a:buClr>
                <a:srgbClr val="DDDDDD"/>
              </a:buClr>
              <a:buFont typeface="Wingdings" pitchFamily="2" charset="2"/>
              <a:buNone/>
            </a:pPr>
            <a:r>
              <a:rPr lang="en-US" sz="2000" dirty="0">
                <a:solidFill>
                  <a:srgbClr val="DDDDDD"/>
                </a:solidFill>
              </a:rPr>
              <a:t>Evaluation</a:t>
            </a:r>
          </a:p>
        </p:txBody>
      </p:sp>
      <p:sp>
        <p:nvSpPr>
          <p:cNvPr id="840708" name="Oval 4"/>
          <p:cNvSpPr>
            <a:spLocks noChangeArrowheads="1"/>
          </p:cNvSpPr>
          <p:nvPr/>
        </p:nvSpPr>
        <p:spPr bwMode="auto">
          <a:xfrm>
            <a:off x="4589463" y="1066800"/>
            <a:ext cx="2725737" cy="1905000"/>
          </a:xfrm>
          <a:prstGeom prst="ellipse">
            <a:avLst/>
          </a:prstGeom>
          <a:solidFill>
            <a:srgbClr val="00CCFF"/>
          </a:solidFill>
          <a:ln w="9525">
            <a:noFill/>
            <a:round/>
            <a:headEnd/>
            <a:tailEnd/>
          </a:ln>
          <a:effectLst/>
        </p:spPr>
        <p:txBody>
          <a:bodyPr wrap="none" lIns="107950" tIns="53975" rIns="107950" bIns="53975"/>
          <a:lstStyle/>
          <a:p>
            <a:pPr algn="ctr"/>
            <a:r>
              <a:rPr lang="en-US" sz="3200"/>
              <a:t>Technique A</a:t>
            </a:r>
          </a:p>
        </p:txBody>
      </p:sp>
      <p:sp>
        <p:nvSpPr>
          <p:cNvPr id="840709" name="Oval 5"/>
          <p:cNvSpPr>
            <a:spLocks noChangeArrowheads="1"/>
          </p:cNvSpPr>
          <p:nvPr/>
        </p:nvSpPr>
        <p:spPr bwMode="auto">
          <a:xfrm>
            <a:off x="6342063" y="1852613"/>
            <a:ext cx="2573337" cy="1423987"/>
          </a:xfrm>
          <a:prstGeom prst="ellipse">
            <a:avLst/>
          </a:prstGeom>
          <a:solidFill>
            <a:srgbClr val="00CCFF"/>
          </a:solidFill>
          <a:ln w="9525">
            <a:noFill/>
            <a:round/>
            <a:headEnd/>
            <a:tailEnd/>
          </a:ln>
          <a:effectLst/>
        </p:spPr>
        <p:txBody>
          <a:bodyPr wrap="none" lIns="107950" tIns="53975" rIns="107950" bIns="53975" anchor="ctr"/>
          <a:lstStyle/>
          <a:p>
            <a:pPr algn="ctr"/>
            <a:r>
              <a:rPr lang="en-US" sz="3200"/>
              <a:t>Technique B</a:t>
            </a:r>
          </a:p>
        </p:txBody>
      </p:sp>
      <p:sp>
        <p:nvSpPr>
          <p:cNvPr id="840710" name="Oval 6"/>
          <p:cNvSpPr>
            <a:spLocks noChangeArrowheads="1"/>
          </p:cNvSpPr>
          <p:nvPr/>
        </p:nvSpPr>
        <p:spPr bwMode="auto">
          <a:xfrm>
            <a:off x="6570663" y="2971800"/>
            <a:ext cx="2573337" cy="1423988"/>
          </a:xfrm>
          <a:prstGeom prst="ellipse">
            <a:avLst/>
          </a:prstGeom>
          <a:solidFill>
            <a:srgbClr val="00CCFF"/>
          </a:solidFill>
          <a:ln w="9525">
            <a:noFill/>
            <a:round/>
            <a:headEnd/>
            <a:tailEnd/>
          </a:ln>
          <a:effectLst/>
        </p:spPr>
        <p:txBody>
          <a:bodyPr wrap="none" lIns="107950" tIns="53975" rIns="107950" bIns="53975" anchor="ctr"/>
          <a:lstStyle/>
          <a:p>
            <a:pPr algn="ctr"/>
            <a:r>
              <a:rPr lang="en-US" sz="3200"/>
              <a:t>Technique C</a:t>
            </a:r>
          </a:p>
        </p:txBody>
      </p:sp>
      <p:sp>
        <p:nvSpPr>
          <p:cNvPr id="840711" name="Oval 7"/>
          <p:cNvSpPr>
            <a:spLocks noChangeArrowheads="1"/>
          </p:cNvSpPr>
          <p:nvPr/>
        </p:nvSpPr>
        <p:spPr bwMode="auto">
          <a:xfrm>
            <a:off x="4800600" y="4495800"/>
            <a:ext cx="2895600" cy="1905000"/>
          </a:xfrm>
          <a:prstGeom prst="ellipse">
            <a:avLst/>
          </a:prstGeom>
          <a:solidFill>
            <a:srgbClr val="00CCFF"/>
          </a:solidFill>
          <a:ln w="9525">
            <a:noFill/>
            <a:round/>
            <a:headEnd/>
            <a:tailEnd/>
          </a:ln>
          <a:effectLst/>
        </p:spPr>
        <p:txBody>
          <a:bodyPr wrap="none" lIns="107950" tIns="53975" rIns="107950" bIns="53975" anchor="ctr"/>
          <a:lstStyle/>
          <a:p>
            <a:pPr algn="ctr"/>
            <a:r>
              <a:rPr lang="en-US" sz="3200"/>
              <a:t/>
            </a:r>
            <a:br>
              <a:rPr lang="en-US" sz="3200"/>
            </a:br>
            <a:r>
              <a:rPr lang="en-US" sz="3200"/>
              <a:t>Technique E</a:t>
            </a:r>
          </a:p>
        </p:txBody>
      </p:sp>
      <p:sp>
        <p:nvSpPr>
          <p:cNvPr id="840712" name="Oval 8"/>
          <p:cNvSpPr>
            <a:spLocks noChangeArrowheads="1"/>
          </p:cNvSpPr>
          <p:nvPr/>
        </p:nvSpPr>
        <p:spPr bwMode="auto">
          <a:xfrm>
            <a:off x="3370263" y="3962400"/>
            <a:ext cx="2573337" cy="1423988"/>
          </a:xfrm>
          <a:prstGeom prst="ellipse">
            <a:avLst/>
          </a:prstGeom>
          <a:solidFill>
            <a:srgbClr val="00CCFF"/>
          </a:solidFill>
          <a:ln w="9525">
            <a:noFill/>
            <a:round/>
            <a:headEnd/>
            <a:tailEnd/>
          </a:ln>
          <a:effectLst/>
        </p:spPr>
        <p:txBody>
          <a:bodyPr wrap="none" lIns="107950" tIns="53975" rIns="107950" bIns="53975" anchor="ctr"/>
          <a:lstStyle/>
          <a:p>
            <a:pPr algn="ctr">
              <a:lnSpc>
                <a:spcPct val="200000"/>
              </a:lnSpc>
              <a:spcBef>
                <a:spcPct val="45000"/>
              </a:spcBef>
            </a:pPr>
            <a:r>
              <a:rPr lang="en-US" sz="3200"/>
              <a:t>Technique F</a:t>
            </a:r>
          </a:p>
        </p:txBody>
      </p:sp>
      <p:sp>
        <p:nvSpPr>
          <p:cNvPr id="840715" name="Rectangle 11"/>
          <p:cNvSpPr>
            <a:spLocks noChangeArrowheads="1"/>
          </p:cNvSpPr>
          <p:nvPr/>
        </p:nvSpPr>
        <p:spPr bwMode="auto">
          <a:xfrm>
            <a:off x="171450" y="914400"/>
            <a:ext cx="3181350" cy="5334000"/>
          </a:xfrm>
          <a:prstGeom prst="rect">
            <a:avLst/>
          </a:prstGeom>
          <a:noFill/>
          <a:ln w="9525">
            <a:noFill/>
            <a:miter lim="800000"/>
            <a:headEnd/>
            <a:tailEnd/>
          </a:ln>
          <a:effectLst/>
        </p:spPr>
        <p:txBody>
          <a:bodyPr lIns="107950" tIns="53975" rIns="107950" bIns="53975"/>
          <a:lstStyle/>
          <a:p>
            <a:pPr marL="339725" indent="-339725" eaLnBrk="1" hangingPunct="1">
              <a:lnSpc>
                <a:spcPct val="80000"/>
              </a:lnSpc>
              <a:spcBef>
                <a:spcPct val="50000"/>
              </a:spcBef>
              <a:buFont typeface="Wingdings" pitchFamily="2" charset="2"/>
              <a:buChar char="w"/>
            </a:pPr>
            <a:r>
              <a:rPr lang="en-US" sz="2800" dirty="0">
                <a:solidFill>
                  <a:srgbClr val="0070C0"/>
                </a:solidFill>
              </a:rPr>
              <a:t>Each has strengths and weaknesses</a:t>
            </a:r>
          </a:p>
          <a:p>
            <a:pPr marL="339725" indent="-339725" eaLnBrk="1" hangingPunct="1">
              <a:lnSpc>
                <a:spcPct val="80000"/>
              </a:lnSpc>
              <a:spcBef>
                <a:spcPct val="50000"/>
              </a:spcBef>
              <a:buFont typeface="Wingdings" pitchFamily="2" charset="2"/>
              <a:buChar char="w"/>
            </a:pPr>
            <a:r>
              <a:rPr lang="en-US" sz="2800" dirty="0">
                <a:solidFill>
                  <a:srgbClr val="0070C0"/>
                </a:solidFill>
              </a:rPr>
              <a:t>Think in </a:t>
            </a:r>
            <a:br>
              <a:rPr lang="en-US" sz="2800" dirty="0">
                <a:solidFill>
                  <a:srgbClr val="0070C0"/>
                </a:solidFill>
              </a:rPr>
            </a:br>
            <a:r>
              <a:rPr lang="en-US" sz="2800" dirty="0">
                <a:solidFill>
                  <a:srgbClr val="0070C0"/>
                </a:solidFill>
              </a:rPr>
              <a:t>terms of complement</a:t>
            </a:r>
          </a:p>
          <a:p>
            <a:pPr marL="339725" indent="-339725" eaLnBrk="1" hangingPunct="1">
              <a:lnSpc>
                <a:spcPct val="80000"/>
              </a:lnSpc>
              <a:spcBef>
                <a:spcPct val="50000"/>
              </a:spcBef>
              <a:buFont typeface="Wingdings" pitchFamily="2" charset="2"/>
              <a:buChar char="w"/>
            </a:pPr>
            <a:r>
              <a:rPr lang="en-US" sz="2800" dirty="0">
                <a:solidFill>
                  <a:srgbClr val="0070C0"/>
                </a:solidFill>
              </a:rPr>
              <a:t>There is no </a:t>
            </a:r>
            <a:br>
              <a:rPr lang="en-US" sz="2800" dirty="0">
                <a:solidFill>
                  <a:srgbClr val="0070C0"/>
                </a:solidFill>
              </a:rPr>
            </a:br>
            <a:r>
              <a:rPr lang="en-US" sz="2800" dirty="0">
                <a:solidFill>
                  <a:srgbClr val="0070C0"/>
                </a:solidFill>
              </a:rPr>
              <a:t>“one true way”</a:t>
            </a:r>
          </a:p>
          <a:p>
            <a:pPr marL="339725" indent="-339725" eaLnBrk="1" hangingPunct="1">
              <a:lnSpc>
                <a:spcPct val="80000"/>
              </a:lnSpc>
              <a:spcBef>
                <a:spcPct val="50000"/>
              </a:spcBef>
              <a:buFont typeface="Wingdings" pitchFamily="2" charset="2"/>
              <a:buChar char="w"/>
            </a:pPr>
            <a:r>
              <a:rPr lang="en-US" sz="2800" dirty="0">
                <a:solidFill>
                  <a:srgbClr val="0070C0"/>
                </a:solidFill>
              </a:rPr>
              <a:t>Mixing techniques can improve coverage</a:t>
            </a:r>
          </a:p>
        </p:txBody>
      </p:sp>
      <p:sp>
        <p:nvSpPr>
          <p:cNvPr id="840716" name="Oval 12"/>
          <p:cNvSpPr>
            <a:spLocks noChangeArrowheads="1"/>
          </p:cNvSpPr>
          <p:nvPr/>
        </p:nvSpPr>
        <p:spPr bwMode="auto">
          <a:xfrm>
            <a:off x="6570663" y="4191000"/>
            <a:ext cx="2573337" cy="1371600"/>
          </a:xfrm>
          <a:prstGeom prst="ellipse">
            <a:avLst/>
          </a:prstGeom>
          <a:solidFill>
            <a:srgbClr val="00CCFF"/>
          </a:solidFill>
          <a:ln w="9525">
            <a:noFill/>
            <a:round/>
            <a:headEnd/>
            <a:tailEnd/>
          </a:ln>
          <a:effectLst/>
        </p:spPr>
        <p:txBody>
          <a:bodyPr wrap="none" lIns="107950" tIns="53975" rIns="107950" bIns="53975" anchor="ctr"/>
          <a:lstStyle/>
          <a:p>
            <a:pPr algn="ctr"/>
            <a:r>
              <a:rPr lang="en-US" sz="3200"/>
              <a:t>Technique D</a:t>
            </a:r>
          </a:p>
        </p:txBody>
      </p:sp>
      <p:sp>
        <p:nvSpPr>
          <p:cNvPr id="840713" name="Oval 9"/>
          <p:cNvSpPr>
            <a:spLocks noChangeArrowheads="1"/>
          </p:cNvSpPr>
          <p:nvPr/>
        </p:nvSpPr>
        <p:spPr bwMode="auto">
          <a:xfrm>
            <a:off x="2930525" y="2971800"/>
            <a:ext cx="2573338" cy="1423988"/>
          </a:xfrm>
          <a:prstGeom prst="ellipse">
            <a:avLst/>
          </a:prstGeom>
          <a:solidFill>
            <a:srgbClr val="00CCFF"/>
          </a:solidFill>
          <a:ln w="9525">
            <a:noFill/>
            <a:round/>
            <a:headEnd/>
            <a:tailEnd/>
          </a:ln>
          <a:effectLst/>
        </p:spPr>
        <p:txBody>
          <a:bodyPr wrap="none" lIns="107950" tIns="53975" rIns="107950" bIns="53975" anchor="ctr"/>
          <a:lstStyle/>
          <a:p>
            <a:pPr algn="ctr"/>
            <a:r>
              <a:rPr lang="en-US" sz="3200"/>
              <a:t>Technique G</a:t>
            </a:r>
          </a:p>
        </p:txBody>
      </p:sp>
      <p:sp>
        <p:nvSpPr>
          <p:cNvPr id="840714" name="Oval 10"/>
          <p:cNvSpPr>
            <a:spLocks noChangeArrowheads="1"/>
          </p:cNvSpPr>
          <p:nvPr/>
        </p:nvSpPr>
        <p:spPr bwMode="auto">
          <a:xfrm>
            <a:off x="3217863" y="1852613"/>
            <a:ext cx="2573337" cy="1423987"/>
          </a:xfrm>
          <a:prstGeom prst="ellipse">
            <a:avLst/>
          </a:prstGeom>
          <a:solidFill>
            <a:srgbClr val="00CCFF"/>
          </a:solidFill>
          <a:ln w="9525">
            <a:noFill/>
            <a:round/>
            <a:headEnd/>
            <a:tailEnd/>
          </a:ln>
          <a:effectLst/>
        </p:spPr>
        <p:txBody>
          <a:bodyPr wrap="none" lIns="107950" tIns="53975" rIns="107950" bIns="53975" anchor="ctr"/>
          <a:lstStyle/>
          <a:p>
            <a:pPr algn="ctr"/>
            <a:r>
              <a:rPr lang="en-US" sz="3200" dirty="0"/>
              <a:t>Technique H</a:t>
            </a:r>
          </a:p>
        </p:txBody>
      </p:sp>
      <p:sp>
        <p:nvSpPr>
          <p:cNvPr id="13" name="Date Placeholder 12"/>
          <p:cNvSpPr>
            <a:spLocks noGrp="1"/>
          </p:cNvSpPr>
          <p:nvPr>
            <p:ph type="dt" sz="half" idx="10"/>
          </p:nvPr>
        </p:nvSpPr>
        <p:spPr/>
        <p:txBody>
          <a:bodyPr/>
          <a:lstStyle/>
          <a:p>
            <a:fld id="{4CB60001-33D9-46D1-9ADC-5E75A8BC1583}" type="datetime1">
              <a:rPr lang="en-US" smtClean="0"/>
              <a:pPr/>
              <a:t>11/15/2009</a:t>
            </a:fld>
            <a:endParaRPr lang="en-US"/>
          </a:p>
        </p:txBody>
      </p:sp>
      <p:sp>
        <p:nvSpPr>
          <p:cNvPr id="14" name="Slide Number Placeholder 13"/>
          <p:cNvSpPr>
            <a:spLocks noGrp="1"/>
          </p:cNvSpPr>
          <p:nvPr>
            <p:ph type="sldNum" sz="quarter" idx="12"/>
          </p:nvPr>
        </p:nvSpPr>
        <p:spPr/>
        <p:txBody>
          <a:bodyPr/>
          <a:lstStyle/>
          <a:p>
            <a:fld id="{10369235-5C97-4BA1-B44C-A5DF7822806F}" type="slidenum">
              <a:rPr lang="en-US" smtClean="0"/>
              <a:pPr/>
              <a:t>56</a:t>
            </a:fld>
            <a:endParaRPr lang="en-US"/>
          </a:p>
        </p:txBody>
      </p:sp>
      <p:sp>
        <p:nvSpPr>
          <p:cNvPr id="15" name="Footer Placeholder 14"/>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0708"/>
                                        </p:tgtEl>
                                        <p:attrNameLst>
                                          <p:attrName>style.visibility</p:attrName>
                                        </p:attrNameLst>
                                      </p:cBhvr>
                                      <p:to>
                                        <p:strVal val="visible"/>
                                      </p:to>
                                    </p:set>
                                    <p:animEffect transition="in" filter="dissolve">
                                      <p:cBhvr>
                                        <p:cTn id="7" dur="500"/>
                                        <p:tgtEl>
                                          <p:spTgt spid="84070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40709"/>
                                        </p:tgtEl>
                                        <p:attrNameLst>
                                          <p:attrName>style.visibility</p:attrName>
                                        </p:attrNameLst>
                                      </p:cBhvr>
                                      <p:to>
                                        <p:strVal val="visible"/>
                                      </p:to>
                                    </p:set>
                                    <p:animEffect transition="in" filter="dissolve">
                                      <p:cBhvr>
                                        <p:cTn id="11" dur="500"/>
                                        <p:tgtEl>
                                          <p:spTgt spid="84070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40710"/>
                                        </p:tgtEl>
                                        <p:attrNameLst>
                                          <p:attrName>style.visibility</p:attrName>
                                        </p:attrNameLst>
                                      </p:cBhvr>
                                      <p:to>
                                        <p:strVal val="visible"/>
                                      </p:to>
                                    </p:set>
                                    <p:animEffect transition="in" filter="dissolve">
                                      <p:cBhvr>
                                        <p:cTn id="15" dur="500"/>
                                        <p:tgtEl>
                                          <p:spTgt spid="84071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40716"/>
                                        </p:tgtEl>
                                        <p:attrNameLst>
                                          <p:attrName>style.visibility</p:attrName>
                                        </p:attrNameLst>
                                      </p:cBhvr>
                                      <p:to>
                                        <p:strVal val="visible"/>
                                      </p:to>
                                    </p:set>
                                    <p:animEffect transition="in" filter="dissolve">
                                      <p:cBhvr>
                                        <p:cTn id="19" dur="500"/>
                                        <p:tgtEl>
                                          <p:spTgt spid="84071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40711"/>
                                        </p:tgtEl>
                                        <p:attrNameLst>
                                          <p:attrName>style.visibility</p:attrName>
                                        </p:attrNameLst>
                                      </p:cBhvr>
                                      <p:to>
                                        <p:strVal val="visible"/>
                                      </p:to>
                                    </p:set>
                                    <p:animEffect transition="in" filter="dissolve">
                                      <p:cBhvr>
                                        <p:cTn id="23" dur="500"/>
                                        <p:tgtEl>
                                          <p:spTgt spid="840711"/>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40712"/>
                                        </p:tgtEl>
                                        <p:attrNameLst>
                                          <p:attrName>style.visibility</p:attrName>
                                        </p:attrNameLst>
                                      </p:cBhvr>
                                      <p:to>
                                        <p:strVal val="visible"/>
                                      </p:to>
                                    </p:set>
                                    <p:animEffect transition="in" filter="dissolve">
                                      <p:cBhvr>
                                        <p:cTn id="27" dur="500"/>
                                        <p:tgtEl>
                                          <p:spTgt spid="840712"/>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840713"/>
                                        </p:tgtEl>
                                        <p:attrNameLst>
                                          <p:attrName>style.visibility</p:attrName>
                                        </p:attrNameLst>
                                      </p:cBhvr>
                                      <p:to>
                                        <p:strVal val="visible"/>
                                      </p:to>
                                    </p:set>
                                    <p:animEffect transition="in" filter="dissolve">
                                      <p:cBhvr>
                                        <p:cTn id="31" dur="500"/>
                                        <p:tgtEl>
                                          <p:spTgt spid="840713"/>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840714"/>
                                        </p:tgtEl>
                                        <p:attrNameLst>
                                          <p:attrName>style.visibility</p:attrName>
                                        </p:attrNameLst>
                                      </p:cBhvr>
                                      <p:to>
                                        <p:strVal val="visible"/>
                                      </p:to>
                                    </p:set>
                                    <p:animEffect transition="in" filter="dissolve">
                                      <p:cBhvr>
                                        <p:cTn id="35" dur="500"/>
                                        <p:tgtEl>
                                          <p:spTgt spid="8407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40715">
                                            <p:txEl>
                                              <p:pRg st="0" end="0"/>
                                            </p:txEl>
                                          </p:spTgt>
                                        </p:tgtEl>
                                        <p:attrNameLst>
                                          <p:attrName>style.visibility</p:attrName>
                                        </p:attrNameLst>
                                      </p:cBhvr>
                                      <p:to>
                                        <p:strVal val="visible"/>
                                      </p:to>
                                    </p:set>
                                    <p:animEffect transition="in" filter="wipe(up)">
                                      <p:cBhvr>
                                        <p:cTn id="39" dur="500"/>
                                        <p:tgtEl>
                                          <p:spTgt spid="840715">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840715">
                                            <p:txEl>
                                              <p:pRg st="1" end="1"/>
                                            </p:txEl>
                                          </p:spTgt>
                                        </p:tgtEl>
                                        <p:attrNameLst>
                                          <p:attrName>style.visibility</p:attrName>
                                        </p:attrNameLst>
                                      </p:cBhvr>
                                      <p:to>
                                        <p:strVal val="visible"/>
                                      </p:to>
                                    </p:set>
                                    <p:animEffect transition="in" filter="wipe(up)">
                                      <p:cBhvr>
                                        <p:cTn id="43" dur="500"/>
                                        <p:tgtEl>
                                          <p:spTgt spid="840715">
                                            <p:txEl>
                                              <p:pRg st="1" end="1"/>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840715">
                                            <p:txEl>
                                              <p:pRg st="2" end="2"/>
                                            </p:txEl>
                                          </p:spTgt>
                                        </p:tgtEl>
                                        <p:attrNameLst>
                                          <p:attrName>style.visibility</p:attrName>
                                        </p:attrNameLst>
                                      </p:cBhvr>
                                      <p:to>
                                        <p:strVal val="visible"/>
                                      </p:to>
                                    </p:set>
                                    <p:animEffect transition="in" filter="wipe(up)">
                                      <p:cBhvr>
                                        <p:cTn id="47" dur="500"/>
                                        <p:tgtEl>
                                          <p:spTgt spid="840715">
                                            <p:txEl>
                                              <p:pRg st="2" end="2"/>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840715">
                                            <p:txEl>
                                              <p:pRg st="3" end="3"/>
                                            </p:txEl>
                                          </p:spTgt>
                                        </p:tgtEl>
                                        <p:attrNameLst>
                                          <p:attrName>style.visibility</p:attrName>
                                        </p:attrNameLst>
                                      </p:cBhvr>
                                      <p:to>
                                        <p:strVal val="visible"/>
                                      </p:to>
                                    </p:set>
                                    <p:animEffect transition="in" filter="wipe(up)">
                                      <p:cBhvr>
                                        <p:cTn id="51" dur="500"/>
                                        <p:tgtEl>
                                          <p:spTgt spid="840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8" grpId="0" animBg="1" autoUpdateAnimBg="0"/>
      <p:bldP spid="840709" grpId="0" animBg="1" autoUpdateAnimBg="0"/>
      <p:bldP spid="840710" grpId="0" animBg="1" autoUpdateAnimBg="0"/>
      <p:bldP spid="840711" grpId="0" animBg="1" autoUpdateAnimBg="0"/>
      <p:bldP spid="840712" grpId="0" animBg="1" autoUpdateAnimBg="0"/>
      <p:bldP spid="840715" grpId="0" build="p" autoUpdateAnimBg="0" advAuto="0"/>
      <p:bldP spid="840716" grpId="0" animBg="1" autoUpdateAnimBg="0"/>
      <p:bldP spid="840713" grpId="0" animBg="1" autoUpdateAnimBg="0"/>
      <p:bldP spid="84071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668338" y="3338513"/>
            <a:ext cx="7789862" cy="568325"/>
            <a:chOff x="421" y="768"/>
            <a:chExt cx="4907" cy="358"/>
          </a:xfrm>
        </p:grpSpPr>
        <p:sp>
          <p:nvSpPr>
            <p:cNvPr id="744450" name="Rectangle 2"/>
            <p:cNvSpPr>
              <a:spLocks noChangeArrowheads="1"/>
            </p:cNvSpPr>
            <p:nvPr/>
          </p:nvSpPr>
          <p:spPr bwMode="blackGray">
            <a:xfrm>
              <a:off x="421" y="768"/>
              <a:ext cx="4907" cy="358"/>
            </a:xfrm>
            <a:prstGeom prst="rect">
              <a:avLst/>
            </a:prstGeom>
            <a:solidFill>
              <a:schemeClr val="accent1"/>
            </a:solidFill>
            <a:ln w="9525">
              <a:noFill/>
              <a:miter lim="800000"/>
              <a:headEnd/>
              <a:tailEnd/>
            </a:ln>
            <a:effectLst/>
          </p:spPr>
          <p:txBody>
            <a:bodyPr wrap="none" anchor="ctr"/>
            <a:lstStyle/>
            <a:p>
              <a:endParaRPr lang="en-US"/>
            </a:p>
          </p:txBody>
        </p:sp>
        <p:sp>
          <p:nvSpPr>
            <p:cNvPr id="744451" name="Line 3"/>
            <p:cNvSpPr>
              <a:spLocks noChangeShapeType="1"/>
            </p:cNvSpPr>
            <p:nvPr/>
          </p:nvSpPr>
          <p:spPr bwMode="auto">
            <a:xfrm flipH="1" flipV="1">
              <a:off x="4080" y="779"/>
              <a:ext cx="0" cy="336"/>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744452" name="Rectangle 4"/>
            <p:cNvSpPr>
              <a:spLocks noChangeArrowheads="1"/>
            </p:cNvSpPr>
            <p:nvPr/>
          </p:nvSpPr>
          <p:spPr bwMode="auto">
            <a:xfrm>
              <a:off x="720" y="841"/>
              <a:ext cx="685" cy="212"/>
            </a:xfrm>
            <a:prstGeom prst="rect">
              <a:avLst/>
            </a:prstGeom>
            <a:noFill/>
            <a:ln w="9525">
              <a:noFill/>
              <a:miter lim="800000"/>
              <a:headEnd/>
              <a:tailEnd/>
            </a:ln>
            <a:effectLst/>
          </p:spPr>
          <p:txBody>
            <a:bodyPr wrap="none" lIns="92075" tIns="46038" rIns="92075" bIns="46038">
              <a:spAutoFit/>
            </a:bodyPr>
            <a:lstStyle/>
            <a:p>
              <a:r>
                <a:rPr lang="en-US" sz="1600" b="1">
                  <a:effectLst>
                    <a:outerShdw blurRad="38100" dist="38100" dir="2700000" algn="tl">
                      <a:srgbClr val="000000"/>
                    </a:outerShdw>
                  </a:effectLst>
                </a:rPr>
                <a:t>Inception</a:t>
              </a:r>
              <a:endParaRPr lang="en-US" sz="1600">
                <a:effectLst>
                  <a:outerShdw blurRad="38100" dist="38100" dir="2700000" algn="tl">
                    <a:srgbClr val="000000"/>
                  </a:outerShdw>
                </a:effectLst>
              </a:endParaRPr>
            </a:p>
          </p:txBody>
        </p:sp>
        <p:sp>
          <p:nvSpPr>
            <p:cNvPr id="744453" name="Rectangle 5"/>
            <p:cNvSpPr>
              <a:spLocks noChangeArrowheads="1"/>
            </p:cNvSpPr>
            <p:nvPr/>
          </p:nvSpPr>
          <p:spPr bwMode="auto">
            <a:xfrm>
              <a:off x="1872" y="841"/>
              <a:ext cx="820" cy="212"/>
            </a:xfrm>
            <a:prstGeom prst="rect">
              <a:avLst/>
            </a:prstGeom>
            <a:noFill/>
            <a:ln w="9525">
              <a:noFill/>
              <a:miter lim="800000"/>
              <a:headEnd/>
              <a:tailEnd/>
            </a:ln>
            <a:effectLst/>
          </p:spPr>
          <p:txBody>
            <a:bodyPr wrap="none" lIns="92075" tIns="46038" rIns="92075" bIns="46038">
              <a:spAutoFit/>
            </a:bodyPr>
            <a:lstStyle/>
            <a:p>
              <a:r>
                <a:rPr lang="en-US" sz="1600" b="1">
                  <a:effectLst>
                    <a:outerShdw blurRad="38100" dist="38100" dir="2700000" algn="tl">
                      <a:srgbClr val="000000"/>
                    </a:outerShdw>
                  </a:effectLst>
                </a:rPr>
                <a:t>Elaboration</a:t>
              </a:r>
              <a:endParaRPr lang="en-US" sz="1400">
                <a:effectLst>
                  <a:outerShdw blurRad="38100" dist="38100" dir="2700000" algn="tl">
                    <a:srgbClr val="000000"/>
                  </a:outerShdw>
                </a:effectLst>
              </a:endParaRPr>
            </a:p>
          </p:txBody>
        </p:sp>
        <p:sp>
          <p:nvSpPr>
            <p:cNvPr id="744454" name="Rectangle 6"/>
            <p:cNvSpPr>
              <a:spLocks noChangeArrowheads="1"/>
            </p:cNvSpPr>
            <p:nvPr/>
          </p:nvSpPr>
          <p:spPr bwMode="auto">
            <a:xfrm>
              <a:off x="3024" y="841"/>
              <a:ext cx="912" cy="212"/>
            </a:xfrm>
            <a:prstGeom prst="rect">
              <a:avLst/>
            </a:prstGeom>
            <a:noFill/>
            <a:ln w="9525">
              <a:noFill/>
              <a:miter lim="800000"/>
              <a:headEnd/>
              <a:tailEnd/>
            </a:ln>
            <a:effectLst/>
          </p:spPr>
          <p:txBody>
            <a:bodyPr wrap="none" lIns="92075" tIns="46038" rIns="92075" bIns="46038">
              <a:spAutoFit/>
            </a:bodyPr>
            <a:lstStyle/>
            <a:p>
              <a:r>
                <a:rPr lang="en-US" sz="1600" b="1">
                  <a:effectLst>
                    <a:outerShdw blurRad="38100" dist="38100" dir="2700000" algn="tl">
                      <a:srgbClr val="000000"/>
                    </a:outerShdw>
                  </a:effectLst>
                </a:rPr>
                <a:t>Construction</a:t>
              </a:r>
              <a:endParaRPr lang="en-US" sz="1400">
                <a:effectLst>
                  <a:outerShdw blurRad="38100" dist="38100" dir="2700000" algn="tl">
                    <a:srgbClr val="000000"/>
                  </a:outerShdw>
                </a:effectLst>
              </a:endParaRPr>
            </a:p>
          </p:txBody>
        </p:sp>
        <p:sp>
          <p:nvSpPr>
            <p:cNvPr id="744455" name="Rectangle 7"/>
            <p:cNvSpPr>
              <a:spLocks noChangeArrowheads="1"/>
            </p:cNvSpPr>
            <p:nvPr/>
          </p:nvSpPr>
          <p:spPr bwMode="auto">
            <a:xfrm>
              <a:off x="4368" y="841"/>
              <a:ext cx="735" cy="212"/>
            </a:xfrm>
            <a:prstGeom prst="rect">
              <a:avLst/>
            </a:prstGeom>
            <a:noFill/>
            <a:ln w="9525">
              <a:noFill/>
              <a:miter lim="800000"/>
              <a:headEnd/>
              <a:tailEnd/>
            </a:ln>
            <a:effectLst/>
          </p:spPr>
          <p:txBody>
            <a:bodyPr wrap="none" lIns="92075" tIns="46038" rIns="92075" bIns="46038">
              <a:spAutoFit/>
            </a:bodyPr>
            <a:lstStyle/>
            <a:p>
              <a:r>
                <a:rPr lang="en-US" sz="1600" b="1">
                  <a:effectLst>
                    <a:outerShdw blurRad="38100" dist="38100" dir="2700000" algn="tl">
                      <a:srgbClr val="000000"/>
                    </a:outerShdw>
                  </a:effectLst>
                </a:rPr>
                <a:t>Transition</a:t>
              </a:r>
              <a:endParaRPr lang="en-US" sz="1400">
                <a:effectLst>
                  <a:outerShdw blurRad="38100" dist="38100" dir="2700000" algn="tl">
                    <a:srgbClr val="000000"/>
                  </a:outerShdw>
                </a:effectLst>
              </a:endParaRPr>
            </a:p>
          </p:txBody>
        </p:sp>
        <p:sp>
          <p:nvSpPr>
            <p:cNvPr id="744456" name="Line 8"/>
            <p:cNvSpPr>
              <a:spLocks noChangeShapeType="1"/>
            </p:cNvSpPr>
            <p:nvPr/>
          </p:nvSpPr>
          <p:spPr bwMode="auto">
            <a:xfrm flipH="1" flipV="1">
              <a:off x="2880" y="779"/>
              <a:ext cx="0" cy="336"/>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744457" name="Line 9"/>
            <p:cNvSpPr>
              <a:spLocks noChangeShapeType="1"/>
            </p:cNvSpPr>
            <p:nvPr/>
          </p:nvSpPr>
          <p:spPr bwMode="auto">
            <a:xfrm flipH="1" flipV="1">
              <a:off x="1680" y="779"/>
              <a:ext cx="0" cy="336"/>
            </a:xfrm>
            <a:prstGeom prst="line">
              <a:avLst/>
            </a:prstGeom>
            <a:noFill/>
            <a:ln w="25400">
              <a:solidFill>
                <a:schemeClr val="tx1"/>
              </a:solidFill>
              <a:round/>
              <a:headEnd type="none" w="sm" len="sm"/>
              <a:tailEnd type="none" w="sm" len="sm"/>
            </a:ln>
            <a:effectLst/>
          </p:spPr>
          <p:txBody>
            <a:bodyPr wrap="none" anchor="ctr"/>
            <a:lstStyle/>
            <a:p>
              <a:endParaRPr lang="en-US"/>
            </a:p>
          </p:txBody>
        </p:sp>
      </p:grpSp>
      <p:sp>
        <p:nvSpPr>
          <p:cNvPr id="744458" name="Rectangle 10"/>
          <p:cNvSpPr>
            <a:spLocks noGrp="1" noChangeArrowheads="1"/>
          </p:cNvSpPr>
          <p:nvPr>
            <p:ph type="title"/>
          </p:nvPr>
        </p:nvSpPr>
        <p:spPr>
          <a:xfrm>
            <a:off x="533400" y="0"/>
            <a:ext cx="8229600" cy="1143000"/>
          </a:xfrm>
        </p:spPr>
        <p:txBody>
          <a:bodyPr>
            <a:normAutofit fontScale="90000"/>
          </a:bodyPr>
          <a:lstStyle/>
          <a:p>
            <a:r>
              <a:rPr lang="en-US" dirty="0"/>
              <a:t>Apply Techniques According to the </a:t>
            </a:r>
            <a:r>
              <a:rPr lang="en-US" dirty="0" err="1"/>
              <a:t>LifeCycle</a:t>
            </a:r>
            <a:endParaRPr lang="en-US" dirty="0"/>
          </a:p>
        </p:txBody>
      </p:sp>
      <p:sp>
        <p:nvSpPr>
          <p:cNvPr id="744496" name="Rectangle 48"/>
          <p:cNvSpPr>
            <a:spLocks noGrp="1" noChangeArrowheads="1"/>
          </p:cNvSpPr>
          <p:nvPr>
            <p:ph type="body" idx="1"/>
          </p:nvPr>
        </p:nvSpPr>
        <p:spPr>
          <a:xfrm>
            <a:off x="361950" y="1219200"/>
            <a:ext cx="8489950" cy="4876800"/>
          </a:xfrm>
        </p:spPr>
        <p:txBody>
          <a:bodyPr>
            <a:normAutofit/>
          </a:bodyPr>
          <a:lstStyle/>
          <a:p>
            <a:r>
              <a:rPr lang="en-US" sz="2800" dirty="0"/>
              <a:t>Test Approach changes over the project</a:t>
            </a:r>
          </a:p>
          <a:p>
            <a:r>
              <a:rPr lang="en-US" sz="2800" dirty="0"/>
              <a:t>Some techniques work well in early phases;</a:t>
            </a:r>
            <a:br>
              <a:rPr lang="en-US" sz="2800" dirty="0"/>
            </a:br>
            <a:r>
              <a:rPr lang="en-US" sz="2800" dirty="0"/>
              <a:t>others in later ones</a:t>
            </a:r>
          </a:p>
          <a:p>
            <a:r>
              <a:rPr lang="en-US" sz="2800" dirty="0"/>
              <a:t>Align the techniques to iteration objectives</a:t>
            </a:r>
          </a:p>
        </p:txBody>
      </p:sp>
      <p:grpSp>
        <p:nvGrpSpPr>
          <p:cNvPr id="3" name="Group 26"/>
          <p:cNvGrpSpPr>
            <a:grpSpLocks/>
          </p:cNvGrpSpPr>
          <p:nvPr/>
        </p:nvGrpSpPr>
        <p:grpSpPr bwMode="auto">
          <a:xfrm>
            <a:off x="622300" y="4176713"/>
            <a:ext cx="7759700" cy="385762"/>
            <a:chOff x="392" y="1908"/>
            <a:chExt cx="4888" cy="243"/>
          </a:xfrm>
        </p:grpSpPr>
        <p:sp>
          <p:nvSpPr>
            <p:cNvPr id="744464" name="Line 16"/>
            <p:cNvSpPr>
              <a:spLocks noChangeShapeType="1"/>
            </p:cNvSpPr>
            <p:nvPr/>
          </p:nvSpPr>
          <p:spPr bwMode="auto">
            <a:xfrm>
              <a:off x="480" y="1916"/>
              <a:ext cx="48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744465" name="Rectangle 17"/>
            <p:cNvSpPr>
              <a:spLocks noChangeArrowheads="1"/>
            </p:cNvSpPr>
            <p:nvPr/>
          </p:nvSpPr>
          <p:spPr bwMode="auto">
            <a:xfrm>
              <a:off x="392" y="1908"/>
              <a:ext cx="1947" cy="231"/>
            </a:xfrm>
            <a:prstGeom prst="rect">
              <a:avLst/>
            </a:prstGeom>
            <a:noFill/>
            <a:ln w="9525">
              <a:noFill/>
              <a:miter lim="800000"/>
              <a:headEnd/>
              <a:tailEnd/>
            </a:ln>
            <a:effectLst/>
          </p:spPr>
          <p:txBody>
            <a:bodyPr wrap="none" lIns="92075" tIns="46038" rIns="92075" bIns="46038">
              <a:spAutoFit/>
            </a:bodyPr>
            <a:lstStyle/>
            <a:p>
              <a:r>
                <a:rPr lang="en-CA" i="1">
                  <a:latin typeface="Helvetica" pitchFamily="34" charset="0"/>
                </a:rPr>
                <a:t>A limited</a:t>
              </a:r>
              <a:r>
                <a:rPr lang="en-US" i="1">
                  <a:latin typeface="Helvetica" pitchFamily="34" charset="0"/>
                </a:rPr>
                <a:t> </a:t>
              </a:r>
              <a:r>
                <a:rPr lang="en-CA" i="1">
                  <a:latin typeface="Helvetica" pitchFamily="34" charset="0"/>
                </a:rPr>
                <a:t>set of focused </a:t>
              </a:r>
              <a:r>
                <a:rPr lang="en-US" i="1">
                  <a:latin typeface="Helvetica" pitchFamily="34" charset="0"/>
                </a:rPr>
                <a:t>tests</a:t>
              </a:r>
            </a:p>
          </p:txBody>
        </p:sp>
        <p:sp>
          <p:nvSpPr>
            <p:cNvPr id="744473" name="Rectangle 25"/>
            <p:cNvSpPr>
              <a:spLocks noChangeArrowheads="1"/>
            </p:cNvSpPr>
            <p:nvPr/>
          </p:nvSpPr>
          <p:spPr bwMode="auto">
            <a:xfrm>
              <a:off x="3942" y="1920"/>
              <a:ext cx="1243" cy="231"/>
            </a:xfrm>
            <a:prstGeom prst="rect">
              <a:avLst/>
            </a:prstGeom>
            <a:noFill/>
            <a:ln w="9525">
              <a:noFill/>
              <a:miter lim="800000"/>
              <a:headEnd/>
              <a:tailEnd/>
            </a:ln>
            <a:effectLst/>
          </p:spPr>
          <p:txBody>
            <a:bodyPr wrap="none" lIns="92075" tIns="46038" rIns="92075" bIns="46038">
              <a:spAutoFit/>
            </a:bodyPr>
            <a:lstStyle/>
            <a:p>
              <a:pPr algn="r"/>
              <a:r>
                <a:rPr lang="en-CA" i="1">
                  <a:latin typeface="Helvetica" pitchFamily="34" charset="0"/>
                </a:rPr>
                <a:t>Many varied </a:t>
              </a:r>
              <a:r>
                <a:rPr lang="en-US" i="1">
                  <a:latin typeface="Helvetica" pitchFamily="34" charset="0"/>
                </a:rPr>
                <a:t>tests</a:t>
              </a:r>
            </a:p>
          </p:txBody>
        </p:sp>
      </p:grpSp>
      <p:grpSp>
        <p:nvGrpSpPr>
          <p:cNvPr id="4" name="Group 27"/>
          <p:cNvGrpSpPr>
            <a:grpSpLocks/>
          </p:cNvGrpSpPr>
          <p:nvPr/>
        </p:nvGrpSpPr>
        <p:grpSpPr bwMode="auto">
          <a:xfrm>
            <a:off x="609600" y="4710113"/>
            <a:ext cx="7759700" cy="385762"/>
            <a:chOff x="392" y="1908"/>
            <a:chExt cx="4888" cy="243"/>
          </a:xfrm>
        </p:grpSpPr>
        <p:sp>
          <p:nvSpPr>
            <p:cNvPr id="744476" name="Line 28"/>
            <p:cNvSpPr>
              <a:spLocks noChangeShapeType="1"/>
            </p:cNvSpPr>
            <p:nvPr/>
          </p:nvSpPr>
          <p:spPr bwMode="auto">
            <a:xfrm>
              <a:off x="480" y="1916"/>
              <a:ext cx="48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744477" name="Rectangle 29"/>
            <p:cNvSpPr>
              <a:spLocks noChangeArrowheads="1"/>
            </p:cNvSpPr>
            <p:nvPr/>
          </p:nvSpPr>
          <p:spPr bwMode="auto">
            <a:xfrm>
              <a:off x="392" y="1908"/>
              <a:ext cx="2721" cy="231"/>
            </a:xfrm>
            <a:prstGeom prst="rect">
              <a:avLst/>
            </a:prstGeom>
            <a:noFill/>
            <a:ln w="9525">
              <a:noFill/>
              <a:miter lim="800000"/>
              <a:headEnd/>
              <a:tailEnd/>
            </a:ln>
            <a:effectLst/>
          </p:spPr>
          <p:txBody>
            <a:bodyPr wrap="none" lIns="92075" tIns="46038" rIns="92075" bIns="46038">
              <a:spAutoFit/>
            </a:bodyPr>
            <a:lstStyle/>
            <a:p>
              <a:r>
                <a:rPr lang="en-CA" i="1">
                  <a:latin typeface="Helvetica" pitchFamily="34" charset="0"/>
                </a:rPr>
                <a:t>A few</a:t>
              </a:r>
              <a:r>
                <a:rPr lang="en-US" i="1">
                  <a:latin typeface="Helvetica" pitchFamily="34" charset="0"/>
                </a:rPr>
                <a:t> </a:t>
              </a:r>
              <a:r>
                <a:rPr lang="en-CA" i="1">
                  <a:latin typeface="Helvetica" pitchFamily="34" charset="0"/>
                </a:rPr>
                <a:t>components</a:t>
              </a:r>
              <a:r>
                <a:rPr lang="en-US" i="1">
                  <a:latin typeface="Helvetica" pitchFamily="34" charset="0"/>
                </a:rPr>
                <a:t> of software under test</a:t>
              </a:r>
            </a:p>
          </p:txBody>
        </p:sp>
        <p:sp>
          <p:nvSpPr>
            <p:cNvPr id="744478" name="Rectangle 30"/>
            <p:cNvSpPr>
              <a:spLocks noChangeArrowheads="1"/>
            </p:cNvSpPr>
            <p:nvPr/>
          </p:nvSpPr>
          <p:spPr bwMode="auto">
            <a:xfrm>
              <a:off x="3526" y="1920"/>
              <a:ext cx="1659" cy="231"/>
            </a:xfrm>
            <a:prstGeom prst="rect">
              <a:avLst/>
            </a:prstGeom>
            <a:noFill/>
            <a:ln w="9525">
              <a:noFill/>
              <a:miter lim="800000"/>
              <a:headEnd/>
              <a:tailEnd/>
            </a:ln>
            <a:effectLst/>
          </p:spPr>
          <p:txBody>
            <a:bodyPr wrap="none" lIns="92075" tIns="46038" rIns="92075" bIns="46038">
              <a:spAutoFit/>
            </a:bodyPr>
            <a:lstStyle/>
            <a:p>
              <a:pPr algn="r"/>
              <a:r>
                <a:rPr lang="en-US" i="1">
                  <a:latin typeface="Helvetica" pitchFamily="34" charset="0"/>
                </a:rPr>
                <a:t>Large </a:t>
              </a:r>
              <a:r>
                <a:rPr lang="en-CA" i="1">
                  <a:latin typeface="Helvetica" pitchFamily="34" charset="0"/>
                </a:rPr>
                <a:t>system under test</a:t>
              </a:r>
              <a:endParaRPr lang="en-US" i="1">
                <a:latin typeface="Helvetica" pitchFamily="34" charset="0"/>
              </a:endParaRPr>
            </a:p>
          </p:txBody>
        </p:sp>
      </p:grpSp>
      <p:grpSp>
        <p:nvGrpSpPr>
          <p:cNvPr id="5" name="Group 31"/>
          <p:cNvGrpSpPr>
            <a:grpSpLocks/>
          </p:cNvGrpSpPr>
          <p:nvPr/>
        </p:nvGrpSpPr>
        <p:grpSpPr bwMode="auto">
          <a:xfrm>
            <a:off x="609600" y="5324475"/>
            <a:ext cx="7759700" cy="385763"/>
            <a:chOff x="392" y="1908"/>
            <a:chExt cx="4888" cy="243"/>
          </a:xfrm>
        </p:grpSpPr>
        <p:sp>
          <p:nvSpPr>
            <p:cNvPr id="744480" name="Line 32"/>
            <p:cNvSpPr>
              <a:spLocks noChangeShapeType="1"/>
            </p:cNvSpPr>
            <p:nvPr/>
          </p:nvSpPr>
          <p:spPr bwMode="auto">
            <a:xfrm>
              <a:off x="480" y="1916"/>
              <a:ext cx="48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744481" name="Rectangle 33"/>
            <p:cNvSpPr>
              <a:spLocks noChangeArrowheads="1"/>
            </p:cNvSpPr>
            <p:nvPr/>
          </p:nvSpPr>
          <p:spPr bwMode="auto">
            <a:xfrm>
              <a:off x="392" y="1908"/>
              <a:ext cx="1658" cy="231"/>
            </a:xfrm>
            <a:prstGeom prst="rect">
              <a:avLst/>
            </a:prstGeom>
            <a:noFill/>
            <a:ln w="9525">
              <a:noFill/>
              <a:miter lim="800000"/>
              <a:headEnd/>
              <a:tailEnd/>
            </a:ln>
            <a:effectLst/>
          </p:spPr>
          <p:txBody>
            <a:bodyPr wrap="none" lIns="92075" tIns="46038" rIns="92075" bIns="46038">
              <a:spAutoFit/>
            </a:bodyPr>
            <a:lstStyle/>
            <a:p>
              <a:r>
                <a:rPr lang="en-CA" i="1">
                  <a:latin typeface="Helvetica" pitchFamily="34" charset="0"/>
                </a:rPr>
                <a:t>Simple test environment</a:t>
              </a:r>
              <a:endParaRPr lang="en-US" i="1">
                <a:latin typeface="Helvetica" pitchFamily="34" charset="0"/>
              </a:endParaRPr>
            </a:p>
          </p:txBody>
        </p:sp>
        <p:sp>
          <p:nvSpPr>
            <p:cNvPr id="744482" name="Rectangle 34"/>
            <p:cNvSpPr>
              <a:spLocks noChangeArrowheads="1"/>
            </p:cNvSpPr>
            <p:nvPr/>
          </p:nvSpPr>
          <p:spPr bwMode="auto">
            <a:xfrm>
              <a:off x="3399" y="1920"/>
              <a:ext cx="1786" cy="231"/>
            </a:xfrm>
            <a:prstGeom prst="rect">
              <a:avLst/>
            </a:prstGeom>
            <a:noFill/>
            <a:ln w="9525">
              <a:noFill/>
              <a:miter lim="800000"/>
              <a:headEnd/>
              <a:tailEnd/>
            </a:ln>
            <a:effectLst/>
          </p:spPr>
          <p:txBody>
            <a:bodyPr wrap="none" lIns="92075" tIns="46038" rIns="92075" bIns="46038">
              <a:spAutoFit/>
            </a:bodyPr>
            <a:lstStyle/>
            <a:p>
              <a:pPr algn="r"/>
              <a:r>
                <a:rPr lang="en-US" i="1">
                  <a:latin typeface="Helvetica" pitchFamily="34" charset="0"/>
                </a:rPr>
                <a:t>Complex </a:t>
              </a:r>
              <a:r>
                <a:rPr lang="en-CA" i="1">
                  <a:latin typeface="Helvetica" pitchFamily="34" charset="0"/>
                </a:rPr>
                <a:t>test environment</a:t>
              </a:r>
              <a:endParaRPr lang="en-US" i="1">
                <a:latin typeface="Helvetica" pitchFamily="34" charset="0"/>
              </a:endParaRPr>
            </a:p>
          </p:txBody>
        </p:sp>
      </p:grpSp>
      <p:grpSp>
        <p:nvGrpSpPr>
          <p:cNvPr id="6" name="Group 35"/>
          <p:cNvGrpSpPr>
            <a:grpSpLocks/>
          </p:cNvGrpSpPr>
          <p:nvPr/>
        </p:nvGrpSpPr>
        <p:grpSpPr bwMode="auto">
          <a:xfrm>
            <a:off x="609600" y="5938838"/>
            <a:ext cx="7759700" cy="385762"/>
            <a:chOff x="392" y="1908"/>
            <a:chExt cx="4888" cy="243"/>
          </a:xfrm>
        </p:grpSpPr>
        <p:sp>
          <p:nvSpPr>
            <p:cNvPr id="744484" name="Line 36"/>
            <p:cNvSpPr>
              <a:spLocks noChangeShapeType="1"/>
            </p:cNvSpPr>
            <p:nvPr/>
          </p:nvSpPr>
          <p:spPr bwMode="auto">
            <a:xfrm>
              <a:off x="480" y="1916"/>
              <a:ext cx="48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744485" name="Rectangle 37"/>
            <p:cNvSpPr>
              <a:spLocks noChangeArrowheads="1"/>
            </p:cNvSpPr>
            <p:nvPr/>
          </p:nvSpPr>
          <p:spPr bwMode="auto">
            <a:xfrm>
              <a:off x="392" y="1908"/>
              <a:ext cx="2811" cy="231"/>
            </a:xfrm>
            <a:prstGeom prst="rect">
              <a:avLst/>
            </a:prstGeom>
            <a:noFill/>
            <a:ln w="9525">
              <a:noFill/>
              <a:miter lim="800000"/>
              <a:headEnd/>
              <a:tailEnd/>
            </a:ln>
            <a:effectLst/>
          </p:spPr>
          <p:txBody>
            <a:bodyPr wrap="none" lIns="92075" tIns="46038" rIns="92075" bIns="46038">
              <a:spAutoFit/>
            </a:bodyPr>
            <a:lstStyle/>
            <a:p>
              <a:r>
                <a:rPr lang="en-US" i="1">
                  <a:latin typeface="Helvetica" pitchFamily="34" charset="0"/>
                </a:rPr>
                <a:t>Focus on architectural &amp; requirement risks</a:t>
              </a:r>
            </a:p>
          </p:txBody>
        </p:sp>
        <p:sp>
          <p:nvSpPr>
            <p:cNvPr id="744486" name="Rectangle 38"/>
            <p:cNvSpPr>
              <a:spLocks noChangeArrowheads="1"/>
            </p:cNvSpPr>
            <p:nvPr/>
          </p:nvSpPr>
          <p:spPr bwMode="auto">
            <a:xfrm>
              <a:off x="3358" y="1920"/>
              <a:ext cx="1827" cy="231"/>
            </a:xfrm>
            <a:prstGeom prst="rect">
              <a:avLst/>
            </a:prstGeom>
            <a:noFill/>
            <a:ln w="9525">
              <a:noFill/>
              <a:miter lim="800000"/>
              <a:headEnd/>
              <a:tailEnd/>
            </a:ln>
            <a:effectLst/>
          </p:spPr>
          <p:txBody>
            <a:bodyPr wrap="none" lIns="92075" tIns="46038" rIns="92075" bIns="46038">
              <a:spAutoFit/>
            </a:bodyPr>
            <a:lstStyle/>
            <a:p>
              <a:pPr algn="r"/>
              <a:r>
                <a:rPr lang="en-US" i="1">
                  <a:latin typeface="Helvetica" pitchFamily="34" charset="0"/>
                </a:rPr>
                <a:t>Focus on deployment risks</a:t>
              </a:r>
            </a:p>
          </p:txBody>
        </p:sp>
      </p:grpSp>
      <p:sp>
        <p:nvSpPr>
          <p:cNvPr id="29" name="Date Placeholder 28"/>
          <p:cNvSpPr>
            <a:spLocks noGrp="1"/>
          </p:cNvSpPr>
          <p:nvPr>
            <p:ph type="dt" sz="half" idx="10"/>
          </p:nvPr>
        </p:nvSpPr>
        <p:spPr/>
        <p:txBody>
          <a:bodyPr/>
          <a:lstStyle/>
          <a:p>
            <a:fld id="{90D23AD0-2DBA-4B75-A4BE-59BC2B2EB4B7}" type="datetime1">
              <a:rPr lang="en-US" smtClean="0"/>
              <a:pPr/>
              <a:t>11/15/2009</a:t>
            </a:fld>
            <a:endParaRPr lang="en-US"/>
          </a:p>
        </p:txBody>
      </p:sp>
      <p:sp>
        <p:nvSpPr>
          <p:cNvPr id="30" name="Slide Number Placeholder 29"/>
          <p:cNvSpPr>
            <a:spLocks noGrp="1"/>
          </p:cNvSpPr>
          <p:nvPr>
            <p:ph type="sldNum" sz="quarter" idx="12"/>
          </p:nvPr>
        </p:nvSpPr>
        <p:spPr/>
        <p:txBody>
          <a:bodyPr/>
          <a:lstStyle/>
          <a:p>
            <a:fld id="{10369235-5C97-4BA1-B44C-A5DF7822806F}" type="slidenum">
              <a:rPr lang="en-US" smtClean="0"/>
              <a:pPr/>
              <a:t>57</a:t>
            </a:fld>
            <a:endParaRPr lang="en-US"/>
          </a:p>
        </p:txBody>
      </p:sp>
      <p:sp>
        <p:nvSpPr>
          <p:cNvPr id="31" name="Footer Placeholder 30"/>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dirty="0" smtClean="0"/>
              <a:t>Individual Techniques</a:t>
            </a:r>
            <a:endParaRPr lang="en-US" dirty="0"/>
          </a:p>
        </p:txBody>
      </p:sp>
      <p:sp>
        <p:nvSpPr>
          <p:cNvPr id="695299" name="Rectangle 3"/>
          <p:cNvSpPr>
            <a:spLocks noGrp="1" noChangeArrowheads="1"/>
          </p:cNvSpPr>
          <p:nvPr>
            <p:ph type="body" idx="1"/>
          </p:nvPr>
        </p:nvSpPr>
        <p:spPr/>
        <p:txBody>
          <a:bodyPr>
            <a:normAutofit/>
          </a:bodyPr>
          <a:lstStyle/>
          <a:p>
            <a:pPr>
              <a:lnSpc>
                <a:spcPct val="77000"/>
              </a:lnSpc>
            </a:pPr>
            <a:r>
              <a:rPr lang="en-US" sz="2800" dirty="0" smtClean="0">
                <a:solidFill>
                  <a:srgbClr val="0070C0"/>
                </a:solidFill>
              </a:rPr>
              <a:t>Function </a:t>
            </a:r>
            <a:r>
              <a:rPr lang="en-US" sz="2800" dirty="0">
                <a:solidFill>
                  <a:srgbClr val="0070C0"/>
                </a:solidFill>
              </a:rPr>
              <a:t>testing</a:t>
            </a:r>
          </a:p>
          <a:p>
            <a:pPr>
              <a:lnSpc>
                <a:spcPct val="77000"/>
              </a:lnSpc>
            </a:pPr>
            <a:r>
              <a:rPr lang="en-US" sz="2800" dirty="0">
                <a:solidFill>
                  <a:srgbClr val="0070C0"/>
                </a:solidFill>
              </a:rPr>
              <a:t>Equivalence analysis</a:t>
            </a:r>
          </a:p>
          <a:p>
            <a:pPr>
              <a:lnSpc>
                <a:spcPct val="77000"/>
              </a:lnSpc>
            </a:pPr>
            <a:r>
              <a:rPr lang="en-US" sz="2800" dirty="0">
                <a:solidFill>
                  <a:srgbClr val="0070C0"/>
                </a:solidFill>
              </a:rPr>
              <a:t>Specification-based testing</a:t>
            </a:r>
          </a:p>
          <a:p>
            <a:pPr>
              <a:lnSpc>
                <a:spcPct val="77000"/>
              </a:lnSpc>
            </a:pPr>
            <a:r>
              <a:rPr lang="en-US" sz="2800" dirty="0">
                <a:solidFill>
                  <a:srgbClr val="0070C0"/>
                </a:solidFill>
              </a:rPr>
              <a:t>Risk-based testing</a:t>
            </a:r>
          </a:p>
          <a:p>
            <a:pPr>
              <a:lnSpc>
                <a:spcPct val="77000"/>
              </a:lnSpc>
            </a:pPr>
            <a:r>
              <a:rPr lang="en-US" sz="2800" dirty="0">
                <a:solidFill>
                  <a:srgbClr val="0070C0"/>
                </a:solidFill>
              </a:rPr>
              <a:t>Stress testing</a:t>
            </a:r>
          </a:p>
          <a:p>
            <a:pPr>
              <a:lnSpc>
                <a:spcPct val="77000"/>
              </a:lnSpc>
            </a:pPr>
            <a:r>
              <a:rPr lang="en-US" sz="2800" dirty="0">
                <a:solidFill>
                  <a:srgbClr val="0070C0"/>
                </a:solidFill>
              </a:rPr>
              <a:t>Regression testing</a:t>
            </a:r>
          </a:p>
          <a:p>
            <a:pPr>
              <a:lnSpc>
                <a:spcPct val="77000"/>
              </a:lnSpc>
            </a:pPr>
            <a:r>
              <a:rPr lang="en-US" sz="2800" dirty="0">
                <a:solidFill>
                  <a:srgbClr val="0070C0"/>
                </a:solidFill>
              </a:rPr>
              <a:t>Exploratory testing</a:t>
            </a:r>
          </a:p>
          <a:p>
            <a:pPr>
              <a:lnSpc>
                <a:spcPct val="77000"/>
              </a:lnSpc>
            </a:pPr>
            <a:r>
              <a:rPr lang="en-US" sz="2800" dirty="0">
                <a:solidFill>
                  <a:srgbClr val="0070C0"/>
                </a:solidFill>
              </a:rPr>
              <a:t>User testing</a:t>
            </a:r>
          </a:p>
          <a:p>
            <a:pPr>
              <a:lnSpc>
                <a:spcPct val="77000"/>
              </a:lnSpc>
            </a:pPr>
            <a:r>
              <a:rPr lang="en-US" sz="2800" dirty="0">
                <a:solidFill>
                  <a:srgbClr val="0070C0"/>
                </a:solidFill>
              </a:rPr>
              <a:t>Scenario testing</a:t>
            </a:r>
          </a:p>
          <a:p>
            <a:pPr>
              <a:lnSpc>
                <a:spcPct val="77000"/>
              </a:lnSpc>
            </a:pPr>
            <a:r>
              <a:rPr lang="en-US" sz="2800" dirty="0">
                <a:solidFill>
                  <a:srgbClr val="0070C0"/>
                </a:solidFill>
              </a:rPr>
              <a:t>Stochastic or Random </a:t>
            </a:r>
            <a:r>
              <a:rPr lang="en-US" sz="2800" dirty="0" smtClean="0">
                <a:solidFill>
                  <a:srgbClr val="0070C0"/>
                </a:solidFill>
              </a:rPr>
              <a:t>testing</a:t>
            </a:r>
            <a:endParaRPr lang="en-US" sz="2800" dirty="0">
              <a:solidFill>
                <a:srgbClr val="0070C0"/>
              </a:solidFill>
            </a:endParaRPr>
          </a:p>
        </p:txBody>
      </p:sp>
      <p:sp>
        <p:nvSpPr>
          <p:cNvPr id="4" name="Date Placeholder 3"/>
          <p:cNvSpPr>
            <a:spLocks noGrp="1"/>
          </p:cNvSpPr>
          <p:nvPr>
            <p:ph type="dt" sz="half" idx="10"/>
          </p:nvPr>
        </p:nvSpPr>
        <p:spPr/>
        <p:txBody>
          <a:bodyPr/>
          <a:lstStyle/>
          <a:p>
            <a:fld id="{BDC8D320-1ABC-4615-9502-5323A07BC888}"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TESTING</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2275F255-9FF5-4C1E-A1DB-B3C820FD8E4D}"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59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4" name="Rectangle 6"/>
          <p:cNvSpPr>
            <a:spLocks noGrp="1" noChangeArrowheads="1"/>
          </p:cNvSpPr>
          <p:nvPr>
            <p:ph type="title"/>
          </p:nvPr>
        </p:nvSpPr>
        <p:spPr/>
        <p:txBody>
          <a:bodyPr/>
          <a:lstStyle/>
          <a:p>
            <a:r>
              <a:rPr lang="en-US" dirty="0"/>
              <a:t>Test </a:t>
            </a:r>
            <a:r>
              <a:rPr lang="en-US" dirty="0" smtClean="0"/>
              <a:t>Idea</a:t>
            </a:r>
            <a:endParaRPr lang="en-US" dirty="0"/>
          </a:p>
        </p:txBody>
      </p:sp>
      <p:sp>
        <p:nvSpPr>
          <p:cNvPr id="519175" name="Rectangle 7"/>
          <p:cNvSpPr>
            <a:spLocks noGrp="1" noChangeArrowheads="1"/>
          </p:cNvSpPr>
          <p:nvPr>
            <p:ph type="body" idx="1"/>
          </p:nvPr>
        </p:nvSpPr>
        <p:spPr/>
        <p:txBody>
          <a:bodyPr>
            <a:normAutofit fontScale="85000" lnSpcReduction="10000"/>
          </a:bodyPr>
          <a:lstStyle/>
          <a:p>
            <a:r>
              <a:rPr lang="en-US" dirty="0" smtClean="0"/>
              <a:t>A brief </a:t>
            </a:r>
            <a:r>
              <a:rPr lang="en-US" dirty="0"/>
              <a:t>statement that identifies a test that might be useful. </a:t>
            </a:r>
          </a:p>
          <a:p>
            <a:r>
              <a:rPr lang="en-US" dirty="0" smtClean="0"/>
              <a:t>Differs from </a:t>
            </a:r>
            <a:r>
              <a:rPr lang="en-US" dirty="0"/>
              <a:t>a test case, in that the test idea contains no specification of the test workings, only the essence of the idea behind the test. </a:t>
            </a:r>
          </a:p>
          <a:p>
            <a:r>
              <a:rPr lang="en-US" dirty="0"/>
              <a:t>Test ideas are generators for test cases: potential test cases are derived from a test ideas list. </a:t>
            </a:r>
          </a:p>
          <a:p>
            <a:r>
              <a:rPr lang="en-US" dirty="0"/>
              <a:t>A key question for the tester or test analyst is which ones are the ones worth trying.</a:t>
            </a:r>
          </a:p>
        </p:txBody>
      </p:sp>
      <p:sp>
        <p:nvSpPr>
          <p:cNvPr id="4" name="Date Placeholder 3"/>
          <p:cNvSpPr>
            <a:spLocks noGrp="1"/>
          </p:cNvSpPr>
          <p:nvPr>
            <p:ph type="dt" sz="half" idx="10"/>
          </p:nvPr>
        </p:nvSpPr>
        <p:spPr/>
        <p:txBody>
          <a:bodyPr/>
          <a:lstStyle/>
          <a:p>
            <a:fld id="{8AD301F6-4C81-40A9-A6DB-7636FA574EA8}"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dirty="0" smtClean="0"/>
              <a:t>Function Testing vs. Functional Testing</a:t>
            </a:r>
            <a:endParaRPr lang="en-US" sz="3600" dirty="0"/>
          </a:p>
        </p:txBody>
      </p:sp>
      <p:sp>
        <p:nvSpPr>
          <p:cNvPr id="3" name="Content Placeholder 2"/>
          <p:cNvSpPr>
            <a:spLocks noGrp="1"/>
          </p:cNvSpPr>
          <p:nvPr>
            <p:ph idx="1"/>
          </p:nvPr>
        </p:nvSpPr>
        <p:spPr/>
        <p:txBody>
          <a:bodyPr/>
          <a:lstStyle/>
          <a:p>
            <a:r>
              <a:rPr lang="en-US" dirty="0" smtClean="0"/>
              <a:t>Earlier we distinguished “function</a:t>
            </a:r>
            <a:r>
              <a:rPr lang="en-US" u="sng" dirty="0" smtClean="0">
                <a:solidFill>
                  <a:srgbClr val="FF0000"/>
                </a:solidFill>
              </a:rPr>
              <a:t>al</a:t>
            </a:r>
            <a:r>
              <a:rPr lang="en-US" dirty="0" smtClean="0"/>
              <a:t> testing” from non-functional and white-box testing.</a:t>
            </a:r>
          </a:p>
          <a:p>
            <a:r>
              <a:rPr lang="en-US" dirty="0" smtClean="0"/>
              <a:t>Here, the term “function testing” is distinguished, as one of the kinds of functional testing.</a:t>
            </a:r>
          </a:p>
          <a:p>
            <a:r>
              <a:rPr lang="en-US" dirty="0" smtClean="0"/>
              <a:t>The distinction here is that we are testing functions (small units).</a:t>
            </a:r>
          </a:p>
          <a:p>
            <a:endParaRPr lang="en-US" dirty="0"/>
          </a:p>
        </p:txBody>
      </p:sp>
      <p:sp>
        <p:nvSpPr>
          <p:cNvPr id="4" name="Date Placeholder 3"/>
          <p:cNvSpPr>
            <a:spLocks noGrp="1"/>
          </p:cNvSpPr>
          <p:nvPr>
            <p:ph type="dt" sz="half" idx="10"/>
          </p:nvPr>
        </p:nvSpPr>
        <p:spPr/>
        <p:txBody>
          <a:bodyPr/>
          <a:lstStyle/>
          <a:p>
            <a:fld id="{F04CE42F-D3A0-44AA-ABD2-D27D9AF2C4B2}" type="datetime1">
              <a:rPr lang="en-US" smtClean="0"/>
              <a:pPr/>
              <a:t>11/15/2009</a:t>
            </a:fld>
            <a:endParaRPr lang="en-US"/>
          </a:p>
        </p:txBody>
      </p:sp>
      <p:sp>
        <p:nvSpPr>
          <p:cNvPr id="6" name="Slide Number Placeholder 5"/>
          <p:cNvSpPr>
            <a:spLocks noGrp="1"/>
          </p:cNvSpPr>
          <p:nvPr>
            <p:ph type="sldNum" sz="quarter" idx="12"/>
          </p:nvPr>
        </p:nvSpPr>
        <p:spPr/>
        <p:txBody>
          <a:bodyPr/>
          <a:lstStyle/>
          <a:p>
            <a:fld id="{10369235-5C97-4BA1-B44C-A5DF7822806F}"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6" name="Rectangle 4"/>
          <p:cNvSpPr>
            <a:spLocks noGrp="1" noChangeArrowheads="1"/>
          </p:cNvSpPr>
          <p:nvPr>
            <p:ph type="title"/>
          </p:nvPr>
        </p:nvSpPr>
        <p:spPr/>
        <p:txBody>
          <a:bodyPr>
            <a:normAutofit fontScale="90000"/>
          </a:bodyPr>
          <a:lstStyle/>
          <a:p>
            <a:r>
              <a:rPr lang="en-US" dirty="0" smtClean="0"/>
              <a:t>Function </a:t>
            </a:r>
            <a:r>
              <a:rPr lang="en-US" dirty="0"/>
              <a:t>Testing</a:t>
            </a:r>
          </a:p>
        </p:txBody>
      </p:sp>
      <p:graphicFrame>
        <p:nvGraphicFramePr>
          <p:cNvPr id="755786" name="Group 74"/>
          <p:cNvGraphicFramePr>
            <a:graphicFrameLocks noGrp="1"/>
          </p:cNvGraphicFramePr>
          <p:nvPr>
            <p:ph type="tbl" idx="1"/>
          </p:nvPr>
        </p:nvGraphicFramePr>
        <p:xfrm>
          <a:off x="304800" y="838200"/>
          <a:ext cx="8489950" cy="5507547"/>
        </p:xfrm>
        <a:graphic>
          <a:graphicData uri="http://schemas.openxmlformats.org/drawingml/2006/table">
            <a:tbl>
              <a:tblPr/>
              <a:tblGrid>
                <a:gridCol w="3143250"/>
                <a:gridCol w="5346700"/>
              </a:tblGrid>
              <a:tr h="5191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Narrow" pitchFamily="34" charset="0"/>
                        </a:rPr>
                        <a:t>Black box unit testing</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Test each function thoroughly, one at a time.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Testers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Coverage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Narrow" pitchFamily="34" charset="0"/>
                        </a:rPr>
                        <a:t>Each function and user-visible variable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Potential problems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A function does not work in isolation</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Activities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Whatever works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chemeClr val="accent2"/>
                          </a:solidFill>
                          <a:effectLst/>
                          <a:latin typeface="Arial Narrow" pitchFamily="34" charset="0"/>
                        </a:rPr>
                        <a:t>Whatever works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Simple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Harshness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chemeClr val="accent2"/>
                          </a:solidFill>
                          <a:effectLst/>
                          <a:latin typeface="Arial Narrow" pitchFamily="34" charset="0"/>
                        </a:rPr>
                        <a:t>Any stage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4" name="Rectangle 4"/>
          <p:cNvSpPr>
            <a:spLocks noGrp="1" noChangeArrowheads="1"/>
          </p:cNvSpPr>
          <p:nvPr>
            <p:ph type="title"/>
          </p:nvPr>
        </p:nvSpPr>
        <p:spPr/>
        <p:txBody>
          <a:bodyPr>
            <a:normAutofit fontScale="90000"/>
          </a:bodyPr>
          <a:lstStyle/>
          <a:p>
            <a:r>
              <a:rPr lang="en-US"/>
              <a:t>Strengths &amp; Weaknesses: Function Testing</a:t>
            </a:r>
          </a:p>
        </p:txBody>
      </p:sp>
      <p:sp>
        <p:nvSpPr>
          <p:cNvPr id="552965" name="Rectangle 5"/>
          <p:cNvSpPr>
            <a:spLocks noGrp="1" noChangeArrowheads="1"/>
          </p:cNvSpPr>
          <p:nvPr>
            <p:ph type="body" idx="1"/>
          </p:nvPr>
        </p:nvSpPr>
        <p:spPr/>
        <p:txBody>
          <a:bodyPr>
            <a:normAutofit fontScale="92500" lnSpcReduction="10000"/>
          </a:bodyPr>
          <a:lstStyle/>
          <a:p>
            <a:r>
              <a:rPr lang="en-US" dirty="0"/>
              <a:t>Representative cases</a:t>
            </a:r>
          </a:p>
          <a:p>
            <a:pPr lvl="1"/>
            <a:r>
              <a:rPr lang="en-US" dirty="0">
                <a:solidFill>
                  <a:srgbClr val="0070C0"/>
                </a:solidFill>
              </a:rPr>
              <a:t>Spreadsheet, test each item in isolation.</a:t>
            </a:r>
          </a:p>
          <a:p>
            <a:pPr lvl="1"/>
            <a:r>
              <a:rPr lang="en-US" dirty="0">
                <a:solidFill>
                  <a:srgbClr val="0070C0"/>
                </a:solidFill>
              </a:rPr>
              <a:t>Database, test each report in isolation</a:t>
            </a:r>
          </a:p>
          <a:p>
            <a:r>
              <a:rPr lang="en-US" dirty="0"/>
              <a:t>Strengths</a:t>
            </a:r>
          </a:p>
          <a:p>
            <a:pPr lvl="1"/>
            <a:r>
              <a:rPr lang="en-US" dirty="0">
                <a:solidFill>
                  <a:srgbClr val="0070C0"/>
                </a:solidFill>
              </a:rPr>
              <a:t>Thorough analysis of each item tested</a:t>
            </a:r>
          </a:p>
          <a:p>
            <a:pPr lvl="1"/>
            <a:r>
              <a:rPr lang="en-US" dirty="0">
                <a:solidFill>
                  <a:srgbClr val="0070C0"/>
                </a:solidFill>
              </a:rPr>
              <a:t>Easy to do as each function is implemented</a:t>
            </a:r>
          </a:p>
          <a:p>
            <a:r>
              <a:rPr lang="en-US" dirty="0"/>
              <a:t>Blind spots</a:t>
            </a:r>
          </a:p>
          <a:p>
            <a:pPr lvl="1"/>
            <a:r>
              <a:rPr lang="en-US" dirty="0">
                <a:solidFill>
                  <a:srgbClr val="0070C0"/>
                </a:solidFill>
              </a:rPr>
              <a:t>Misses interactions</a:t>
            </a:r>
          </a:p>
          <a:p>
            <a:pPr lvl="1"/>
            <a:r>
              <a:rPr lang="en-US" dirty="0">
                <a:solidFill>
                  <a:srgbClr val="0070C0"/>
                </a:solidFill>
              </a:rPr>
              <a:t>Misses exploration of the benefits offered by the program.</a:t>
            </a:r>
          </a:p>
        </p:txBody>
      </p:sp>
      <p:sp>
        <p:nvSpPr>
          <p:cNvPr id="4" name="Date Placeholder 3"/>
          <p:cNvSpPr>
            <a:spLocks noGrp="1"/>
          </p:cNvSpPr>
          <p:nvPr>
            <p:ph type="dt" sz="half" idx="10"/>
          </p:nvPr>
        </p:nvSpPr>
        <p:spPr/>
        <p:txBody>
          <a:bodyPr/>
          <a:lstStyle/>
          <a:p>
            <a:fld id="{9327E509-AF0F-4EB0-B4B8-95807700A143}"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62</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EQUIVALENCE ANALYSIS</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07842738-246E-4D85-AD39-18E6C76D39BA}"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63</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1026"/>
          <p:cNvSpPr>
            <a:spLocks noGrp="1" noChangeArrowheads="1"/>
          </p:cNvSpPr>
          <p:nvPr>
            <p:ph type="title"/>
          </p:nvPr>
        </p:nvSpPr>
        <p:spPr/>
        <p:txBody>
          <a:bodyPr>
            <a:normAutofit fontScale="90000"/>
          </a:bodyPr>
          <a:lstStyle/>
          <a:p>
            <a:r>
              <a:rPr lang="en-US" dirty="0" smtClean="0"/>
              <a:t>Equivalence Analysis</a:t>
            </a:r>
            <a:endParaRPr lang="en-US" dirty="0"/>
          </a:p>
        </p:txBody>
      </p:sp>
      <p:graphicFrame>
        <p:nvGraphicFramePr>
          <p:cNvPr id="759864" name="Group 1080"/>
          <p:cNvGraphicFramePr>
            <a:graphicFrameLocks noGrp="1"/>
          </p:cNvGraphicFramePr>
          <p:nvPr>
            <p:ph type="tbl" idx="1"/>
          </p:nvPr>
        </p:nvGraphicFramePr>
        <p:xfrm>
          <a:off x="304800" y="838200"/>
          <a:ext cx="8489950" cy="5462017"/>
        </p:xfrm>
        <a:graphic>
          <a:graphicData uri="http://schemas.openxmlformats.org/drawingml/2006/table">
            <a:tbl>
              <a:tblPr/>
              <a:tblGrid>
                <a:gridCol w="3143250"/>
                <a:gridCol w="5346700"/>
              </a:tblGrid>
              <a:tr h="560388">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Partitioning, boundary analysis, domain testing</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There are too many test cases to run. Use stratified sampling strategy to select a few test cases from a huge population. </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Testers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Coverage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All data fields, and simple combinations of data fields. Data fields include input, output, and (to the extent they can be made visible to the tester) internal and configuration variables </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Potential problems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Data, configuration, error handling</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normAutofit fontScale="90000"/>
          </a:bodyPr>
          <a:lstStyle/>
          <a:p>
            <a:r>
              <a:rPr lang="en-US" dirty="0" smtClean="0"/>
              <a:t>Equivalence Analysis</a:t>
            </a:r>
            <a:endParaRPr lang="en-US" dirty="0"/>
          </a:p>
        </p:txBody>
      </p:sp>
      <p:graphicFrame>
        <p:nvGraphicFramePr>
          <p:cNvPr id="760885" name="Group 53"/>
          <p:cNvGraphicFramePr>
            <a:graphicFrameLocks noGrp="1"/>
          </p:cNvGraphicFramePr>
          <p:nvPr>
            <p:ph type="tbl" idx="1"/>
          </p:nvPr>
        </p:nvGraphicFramePr>
        <p:xfrm>
          <a:off x="381000" y="762000"/>
          <a:ext cx="8489950" cy="5650611"/>
        </p:xfrm>
        <a:graphic>
          <a:graphicData uri="http://schemas.openxmlformats.org/drawingml/2006/table">
            <a:tbl>
              <a:tblPr/>
              <a:tblGrid>
                <a:gridCol w="2209800"/>
                <a:gridCol w="6280150"/>
              </a:tblGrid>
              <a:tr h="6223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Activities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Divide the set of possible values of a field into subsets, pick values to represent each subset. Typical values will be at boundaries. More generally, the goal is to find a “best representative” for each subset, and to run tests with these representatives. </a:t>
                      </a:r>
                    </a:p>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Advanced approach: combine tests of several “best representatives”. Several approaches to choosing optimal small set of combinations.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Determined by the data</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Simple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Harshness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Designed to discover harsh single-variable tests and harsh combinations of a few variables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 stage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4" name="Rectangle 6"/>
          <p:cNvSpPr>
            <a:spLocks noGrp="1" noChangeArrowheads="1"/>
          </p:cNvSpPr>
          <p:nvPr>
            <p:ph type="title"/>
          </p:nvPr>
        </p:nvSpPr>
        <p:spPr/>
        <p:txBody>
          <a:bodyPr>
            <a:normAutofit fontScale="90000"/>
          </a:bodyPr>
          <a:lstStyle/>
          <a:p>
            <a:r>
              <a:rPr lang="en-US"/>
              <a:t>Strengths &amp; Weaknesses: Equivalence Analysis</a:t>
            </a:r>
          </a:p>
        </p:txBody>
      </p:sp>
      <p:sp>
        <p:nvSpPr>
          <p:cNvPr id="575495" name="Rectangle 7"/>
          <p:cNvSpPr>
            <a:spLocks noGrp="1" noChangeArrowheads="1"/>
          </p:cNvSpPr>
          <p:nvPr>
            <p:ph type="body" idx="1"/>
          </p:nvPr>
        </p:nvSpPr>
        <p:spPr/>
        <p:txBody>
          <a:bodyPr>
            <a:normAutofit fontScale="85000" lnSpcReduction="10000"/>
          </a:bodyPr>
          <a:lstStyle/>
          <a:p>
            <a:pPr>
              <a:lnSpc>
                <a:spcPct val="110000"/>
              </a:lnSpc>
            </a:pPr>
            <a:r>
              <a:rPr lang="en-US" sz="2800" dirty="0"/>
              <a:t>Representative cases</a:t>
            </a:r>
          </a:p>
          <a:p>
            <a:pPr lvl="1">
              <a:lnSpc>
                <a:spcPct val="110000"/>
              </a:lnSpc>
            </a:pPr>
            <a:r>
              <a:rPr lang="en-US" sz="2400" dirty="0">
                <a:solidFill>
                  <a:srgbClr val="0070C0"/>
                </a:solidFill>
              </a:rPr>
              <a:t>Equivalence analysis of a simple numeric field.</a:t>
            </a:r>
          </a:p>
          <a:p>
            <a:pPr lvl="1">
              <a:lnSpc>
                <a:spcPct val="110000"/>
              </a:lnSpc>
            </a:pPr>
            <a:r>
              <a:rPr lang="en-US" sz="2400" dirty="0">
                <a:solidFill>
                  <a:srgbClr val="0070C0"/>
                </a:solidFill>
              </a:rPr>
              <a:t>Printer compatibility testing (multidimensional variable, doesn’t map to a simple numeric field, but stratified sampling is essential)</a:t>
            </a:r>
          </a:p>
          <a:p>
            <a:pPr>
              <a:lnSpc>
                <a:spcPct val="110000"/>
              </a:lnSpc>
            </a:pPr>
            <a:r>
              <a:rPr lang="en-US" sz="2800" dirty="0"/>
              <a:t>Strengths</a:t>
            </a:r>
          </a:p>
          <a:p>
            <a:pPr lvl="1">
              <a:lnSpc>
                <a:spcPct val="110000"/>
              </a:lnSpc>
            </a:pPr>
            <a:r>
              <a:rPr lang="en-US" sz="2400" dirty="0">
                <a:solidFill>
                  <a:srgbClr val="0070C0"/>
                </a:solidFill>
              </a:rPr>
              <a:t>Find highest probability errors with a relatively small set of tests.</a:t>
            </a:r>
          </a:p>
          <a:p>
            <a:pPr lvl="1">
              <a:lnSpc>
                <a:spcPct val="110000"/>
              </a:lnSpc>
            </a:pPr>
            <a:r>
              <a:rPr lang="en-US" sz="2400" dirty="0">
                <a:solidFill>
                  <a:srgbClr val="0070C0"/>
                </a:solidFill>
              </a:rPr>
              <a:t>Intuitively clear approach, generalizes well</a:t>
            </a:r>
          </a:p>
          <a:p>
            <a:pPr>
              <a:lnSpc>
                <a:spcPct val="110000"/>
              </a:lnSpc>
            </a:pPr>
            <a:r>
              <a:rPr lang="en-US" sz="2800" dirty="0"/>
              <a:t>Blind spots</a:t>
            </a:r>
          </a:p>
          <a:p>
            <a:pPr lvl="1">
              <a:lnSpc>
                <a:spcPct val="110000"/>
              </a:lnSpc>
            </a:pPr>
            <a:r>
              <a:rPr lang="en-US" sz="2400" dirty="0">
                <a:solidFill>
                  <a:srgbClr val="0070C0"/>
                </a:solidFill>
              </a:rPr>
              <a:t>Errors that are not at boundaries or in obvious special cases. </a:t>
            </a:r>
          </a:p>
          <a:p>
            <a:pPr lvl="1">
              <a:lnSpc>
                <a:spcPct val="110000"/>
              </a:lnSpc>
            </a:pPr>
            <a:r>
              <a:rPr lang="en-US" sz="2400" dirty="0">
                <a:solidFill>
                  <a:srgbClr val="0070C0"/>
                </a:solidFill>
              </a:rPr>
              <a:t>The actual sets of possible values are often unknowable.</a:t>
            </a:r>
          </a:p>
        </p:txBody>
      </p:sp>
      <p:sp>
        <p:nvSpPr>
          <p:cNvPr id="4" name="Date Placeholder 3"/>
          <p:cNvSpPr>
            <a:spLocks noGrp="1"/>
          </p:cNvSpPr>
          <p:nvPr>
            <p:ph type="dt" sz="half" idx="10"/>
          </p:nvPr>
        </p:nvSpPr>
        <p:spPr/>
        <p:txBody>
          <a:bodyPr/>
          <a:lstStyle/>
          <a:p>
            <a:fld id="{DDD43268-80EA-42E2-B14B-3D8DB1B2CF5B}"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66</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0" y="274638"/>
            <a:ext cx="9144000" cy="1143000"/>
          </a:xfrm>
        </p:spPr>
        <p:txBody>
          <a:bodyPr>
            <a:normAutofit/>
          </a:bodyPr>
          <a:lstStyle/>
          <a:p>
            <a:r>
              <a:rPr lang="en-US" sz="4000" dirty="0" smtClean="0"/>
              <a:t>Exercise: </a:t>
            </a:r>
            <a:r>
              <a:rPr lang="en-US" sz="4000" dirty="0"/>
              <a:t>GUI Equivalence Analysis</a:t>
            </a:r>
          </a:p>
        </p:txBody>
      </p:sp>
      <p:sp>
        <p:nvSpPr>
          <p:cNvPr id="836611" name="Rectangle 3"/>
          <p:cNvSpPr>
            <a:spLocks noGrp="1" noChangeArrowheads="1"/>
          </p:cNvSpPr>
          <p:nvPr>
            <p:ph type="body" idx="1"/>
          </p:nvPr>
        </p:nvSpPr>
        <p:spPr/>
        <p:txBody>
          <a:bodyPr>
            <a:normAutofit fontScale="70000" lnSpcReduction="20000"/>
          </a:bodyPr>
          <a:lstStyle/>
          <a:p>
            <a:pPr>
              <a:lnSpc>
                <a:spcPct val="120000"/>
              </a:lnSpc>
            </a:pPr>
            <a:r>
              <a:rPr lang="en-US" dirty="0" smtClean="0"/>
              <a:t>Consider your project</a:t>
            </a:r>
            <a:endParaRPr lang="en-US" dirty="0"/>
          </a:p>
          <a:p>
            <a:pPr>
              <a:lnSpc>
                <a:spcPct val="120000"/>
              </a:lnSpc>
            </a:pPr>
            <a:r>
              <a:rPr lang="en-US" dirty="0"/>
              <a:t>Select a </a:t>
            </a:r>
            <a:r>
              <a:rPr lang="en-US" dirty="0" smtClean="0"/>
              <a:t>scenario and screen</a:t>
            </a:r>
            <a:endParaRPr lang="en-US" dirty="0"/>
          </a:p>
          <a:p>
            <a:pPr>
              <a:lnSpc>
                <a:spcPct val="120000"/>
              </a:lnSpc>
            </a:pPr>
            <a:r>
              <a:rPr lang="en-US" dirty="0"/>
              <a:t>Identify each field, and for each field</a:t>
            </a:r>
          </a:p>
          <a:p>
            <a:pPr lvl="1">
              <a:lnSpc>
                <a:spcPct val="120000"/>
              </a:lnSpc>
            </a:pPr>
            <a:r>
              <a:rPr lang="en-US" sz="2800" dirty="0">
                <a:solidFill>
                  <a:srgbClr val="0070C0"/>
                </a:solidFill>
              </a:rPr>
              <a:t>What is the type of the field (integer, real, string, ...)?</a:t>
            </a:r>
          </a:p>
          <a:p>
            <a:pPr lvl="1">
              <a:lnSpc>
                <a:spcPct val="120000"/>
              </a:lnSpc>
            </a:pPr>
            <a:r>
              <a:rPr lang="en-US" sz="2800" dirty="0">
                <a:solidFill>
                  <a:srgbClr val="0070C0"/>
                </a:solidFill>
              </a:rPr>
              <a:t>List the range of entries that are “valid” for the field</a:t>
            </a:r>
          </a:p>
          <a:p>
            <a:pPr lvl="1">
              <a:lnSpc>
                <a:spcPct val="120000"/>
              </a:lnSpc>
            </a:pPr>
            <a:r>
              <a:rPr lang="en-US" sz="2800" dirty="0">
                <a:solidFill>
                  <a:srgbClr val="0070C0"/>
                </a:solidFill>
              </a:rPr>
              <a:t>Partition the field and identify boundary conditions</a:t>
            </a:r>
          </a:p>
          <a:p>
            <a:pPr lvl="1">
              <a:lnSpc>
                <a:spcPct val="120000"/>
              </a:lnSpc>
            </a:pPr>
            <a:r>
              <a:rPr lang="en-US" sz="2800" dirty="0">
                <a:solidFill>
                  <a:srgbClr val="0070C0"/>
                </a:solidFill>
              </a:rPr>
              <a:t>List the entries that are almost too extreme and too extreme for the field</a:t>
            </a:r>
          </a:p>
          <a:p>
            <a:pPr lvl="1">
              <a:lnSpc>
                <a:spcPct val="120000"/>
              </a:lnSpc>
            </a:pPr>
            <a:r>
              <a:rPr lang="en-US" sz="2800" dirty="0">
                <a:solidFill>
                  <a:srgbClr val="0070C0"/>
                </a:solidFill>
              </a:rPr>
              <a:t>List a few test cases for the field and explain why the values you chose are the most powerful representatives of their sets (for showing a bug) </a:t>
            </a:r>
          </a:p>
          <a:p>
            <a:pPr lvl="1">
              <a:lnSpc>
                <a:spcPct val="120000"/>
              </a:lnSpc>
            </a:pPr>
            <a:r>
              <a:rPr lang="en-US" sz="2800" dirty="0">
                <a:solidFill>
                  <a:srgbClr val="0070C0"/>
                </a:solidFill>
              </a:rPr>
              <a:t>Identify any constraints imposed on this field by other fields </a:t>
            </a:r>
          </a:p>
          <a:p>
            <a:pPr lvl="1">
              <a:lnSpc>
                <a:spcPct val="120000"/>
              </a:lnSpc>
            </a:pPr>
            <a:endParaRPr lang="en-US" sz="2400" dirty="0"/>
          </a:p>
        </p:txBody>
      </p:sp>
      <p:sp>
        <p:nvSpPr>
          <p:cNvPr id="4" name="Date Placeholder 3"/>
          <p:cNvSpPr>
            <a:spLocks noGrp="1"/>
          </p:cNvSpPr>
          <p:nvPr>
            <p:ph type="dt" sz="half" idx="10"/>
          </p:nvPr>
        </p:nvSpPr>
        <p:spPr/>
        <p:txBody>
          <a:bodyPr/>
          <a:lstStyle/>
          <a:p>
            <a:fld id="{81240536-3449-4817-876C-945FFD139CBF}"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67</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1026"/>
          <p:cNvSpPr>
            <a:spLocks noGrp="1" noChangeArrowheads="1"/>
          </p:cNvSpPr>
          <p:nvPr>
            <p:ph type="title"/>
          </p:nvPr>
        </p:nvSpPr>
        <p:spPr/>
        <p:txBody>
          <a:bodyPr>
            <a:normAutofit/>
          </a:bodyPr>
          <a:lstStyle/>
          <a:p>
            <a:r>
              <a:rPr lang="en-US" dirty="0" smtClean="0"/>
              <a:t>Exercise: </a:t>
            </a:r>
            <a:r>
              <a:rPr lang="en-US" dirty="0"/>
              <a:t>Data Equivalence</a:t>
            </a:r>
          </a:p>
        </p:txBody>
      </p:sp>
      <p:sp>
        <p:nvSpPr>
          <p:cNvPr id="734211" name="Rectangle 1027"/>
          <p:cNvSpPr>
            <a:spLocks noGrp="1" noChangeArrowheads="1"/>
          </p:cNvSpPr>
          <p:nvPr>
            <p:ph type="body" idx="1"/>
          </p:nvPr>
        </p:nvSpPr>
        <p:spPr/>
        <p:txBody>
          <a:bodyPr>
            <a:normAutofit fontScale="92500" lnSpcReduction="10000"/>
          </a:bodyPr>
          <a:lstStyle/>
          <a:p>
            <a:r>
              <a:rPr lang="en-US" i="1" dirty="0"/>
              <a:t>The program reads three integer values from a card. The three values are interpreted as representing the lengths of the sides of a triangle. The program prints a message that states whether the triangle is scalene, isosceles, or equilateral.</a:t>
            </a:r>
          </a:p>
          <a:p>
            <a:pPr lvl="3"/>
            <a:r>
              <a:rPr lang="en-US" dirty="0">
                <a:solidFill>
                  <a:srgbClr val="00CCFF"/>
                </a:solidFill>
                <a:latin typeface="Arial Narrow" pitchFamily="34" charset="0"/>
              </a:rPr>
              <a:t>From </a:t>
            </a:r>
            <a:r>
              <a:rPr lang="en-US" dirty="0" err="1">
                <a:solidFill>
                  <a:srgbClr val="00CCFF"/>
                </a:solidFill>
                <a:latin typeface="Arial Narrow" pitchFamily="34" charset="0"/>
              </a:rPr>
              <a:t>Glenford</a:t>
            </a:r>
            <a:r>
              <a:rPr lang="en-US" dirty="0">
                <a:solidFill>
                  <a:srgbClr val="00CCFF"/>
                </a:solidFill>
                <a:latin typeface="Arial Narrow" pitchFamily="34" charset="0"/>
              </a:rPr>
              <a:t> J. Myers, </a:t>
            </a:r>
            <a:r>
              <a:rPr lang="en-US" i="1" dirty="0">
                <a:solidFill>
                  <a:srgbClr val="00CCFF"/>
                </a:solidFill>
                <a:latin typeface="Arial Narrow" pitchFamily="34" charset="0"/>
              </a:rPr>
              <a:t>The Art of Software Testing</a:t>
            </a:r>
            <a:r>
              <a:rPr lang="en-US" dirty="0">
                <a:solidFill>
                  <a:srgbClr val="00CCFF"/>
                </a:solidFill>
                <a:latin typeface="Arial Narrow" pitchFamily="34" charset="0"/>
              </a:rPr>
              <a:t> (1979)</a:t>
            </a:r>
          </a:p>
          <a:p>
            <a:endParaRPr lang="en-US" dirty="0">
              <a:solidFill>
                <a:srgbClr val="00CCFF"/>
              </a:solidFill>
              <a:latin typeface="Arial Narrow" pitchFamily="34" charset="0"/>
            </a:endParaRPr>
          </a:p>
          <a:p>
            <a:r>
              <a:rPr lang="en-US" dirty="0">
                <a:solidFill>
                  <a:srgbClr val="0070C0"/>
                </a:solidFill>
              </a:rPr>
              <a:t>Write a set of test cases that would adequately test this program.</a:t>
            </a:r>
          </a:p>
        </p:txBody>
      </p:sp>
      <p:sp>
        <p:nvSpPr>
          <p:cNvPr id="4" name="Date Placeholder 3"/>
          <p:cNvSpPr>
            <a:spLocks noGrp="1"/>
          </p:cNvSpPr>
          <p:nvPr>
            <p:ph type="dt" sz="half" idx="10"/>
          </p:nvPr>
        </p:nvSpPr>
        <p:spPr/>
        <p:txBody>
          <a:bodyPr/>
          <a:lstStyle/>
          <a:p>
            <a:fld id="{C14113C1-2191-4A37-A9E6-A5EDC18C78E5}"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68</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1026"/>
          <p:cNvSpPr>
            <a:spLocks noGrp="1" noChangeArrowheads="1"/>
          </p:cNvSpPr>
          <p:nvPr>
            <p:ph type="title"/>
          </p:nvPr>
        </p:nvSpPr>
        <p:spPr/>
        <p:txBody>
          <a:bodyPr/>
          <a:lstStyle/>
          <a:p>
            <a:r>
              <a:rPr lang="en-US" dirty="0" smtClean="0"/>
              <a:t>Exercise: </a:t>
            </a:r>
            <a:r>
              <a:rPr lang="en-US" dirty="0"/>
              <a:t>Myers’ Answers</a:t>
            </a:r>
          </a:p>
        </p:txBody>
      </p:sp>
      <p:sp>
        <p:nvSpPr>
          <p:cNvPr id="721923" name="Rectangle 1027"/>
          <p:cNvSpPr>
            <a:spLocks noGrp="1" noChangeArrowheads="1"/>
          </p:cNvSpPr>
          <p:nvPr>
            <p:ph type="body" idx="1"/>
          </p:nvPr>
        </p:nvSpPr>
        <p:spPr/>
        <p:txBody>
          <a:bodyPr>
            <a:normAutofit fontScale="85000" lnSpcReduction="20000"/>
          </a:bodyPr>
          <a:lstStyle/>
          <a:p>
            <a:pPr marL="342900" indent="-342900"/>
            <a:r>
              <a:rPr lang="en-US" sz="2800" dirty="0"/>
              <a:t>Test case for a valid scalene triangle</a:t>
            </a:r>
          </a:p>
          <a:p>
            <a:pPr marL="342900" indent="-342900"/>
            <a:r>
              <a:rPr lang="en-US" sz="2800" dirty="0"/>
              <a:t>Test case for a valid equilateral triangle</a:t>
            </a:r>
          </a:p>
          <a:p>
            <a:pPr marL="342900" indent="-342900"/>
            <a:r>
              <a:rPr lang="en-US" sz="2800" dirty="0"/>
              <a:t>Three test cases for valid isosceles triangles</a:t>
            </a:r>
          </a:p>
          <a:p>
            <a:pPr marL="742950" lvl="1" indent="-285750"/>
            <a:r>
              <a:rPr lang="en-US" sz="2400" dirty="0">
                <a:solidFill>
                  <a:srgbClr val="0070C0"/>
                </a:solidFill>
              </a:rPr>
              <a:t>(a=b, b=c, a=c)</a:t>
            </a:r>
          </a:p>
          <a:p>
            <a:pPr marL="342900" indent="-342900"/>
            <a:r>
              <a:rPr lang="en-US" sz="2800" dirty="0"/>
              <a:t>One, two or three sides has zero value (5 cases)</a:t>
            </a:r>
          </a:p>
          <a:p>
            <a:pPr marL="342900" indent="-342900"/>
            <a:r>
              <a:rPr lang="en-US" sz="2800" dirty="0"/>
              <a:t>One side has a negative </a:t>
            </a:r>
          </a:p>
          <a:p>
            <a:pPr marL="342900" indent="-342900"/>
            <a:r>
              <a:rPr lang="en-US" sz="2800" dirty="0"/>
              <a:t>Sum of two numbers equals the third (e.g. 1,2,3)</a:t>
            </a:r>
          </a:p>
          <a:p>
            <a:pPr marL="742950" lvl="1" indent="-285750"/>
            <a:r>
              <a:rPr lang="en-US" sz="2400" dirty="0">
                <a:solidFill>
                  <a:srgbClr val="0070C0"/>
                </a:solidFill>
              </a:rPr>
              <a:t>Invalid b/c not a triangle (tried with 3 permutations </a:t>
            </a:r>
            <a:r>
              <a:rPr lang="en-US" sz="2400" dirty="0" err="1">
                <a:solidFill>
                  <a:srgbClr val="0070C0"/>
                </a:solidFill>
              </a:rPr>
              <a:t>a+b</a:t>
            </a:r>
            <a:r>
              <a:rPr lang="en-US" sz="2400" dirty="0">
                <a:solidFill>
                  <a:srgbClr val="0070C0"/>
                </a:solidFill>
              </a:rPr>
              <a:t>=c, </a:t>
            </a:r>
            <a:r>
              <a:rPr lang="en-US" sz="2400" dirty="0" err="1">
                <a:solidFill>
                  <a:srgbClr val="0070C0"/>
                </a:solidFill>
              </a:rPr>
              <a:t>a+c</a:t>
            </a:r>
            <a:r>
              <a:rPr lang="en-US" sz="2400" dirty="0">
                <a:solidFill>
                  <a:srgbClr val="0070C0"/>
                </a:solidFill>
              </a:rPr>
              <a:t>=b, </a:t>
            </a:r>
            <a:r>
              <a:rPr lang="en-US" sz="2400" dirty="0" err="1">
                <a:solidFill>
                  <a:srgbClr val="0070C0"/>
                </a:solidFill>
              </a:rPr>
              <a:t>b+c</a:t>
            </a:r>
            <a:r>
              <a:rPr lang="en-US" sz="2400" dirty="0">
                <a:solidFill>
                  <a:srgbClr val="0070C0"/>
                </a:solidFill>
              </a:rPr>
              <a:t>=a)</a:t>
            </a:r>
          </a:p>
          <a:p>
            <a:pPr marL="342900" indent="-342900"/>
            <a:r>
              <a:rPr lang="en-US" sz="2800" dirty="0"/>
              <a:t>Sum of two numbers is less than the third </a:t>
            </a:r>
          </a:p>
          <a:p>
            <a:pPr marL="742950" lvl="1" indent="-285750"/>
            <a:r>
              <a:rPr lang="en-US" sz="2400" dirty="0">
                <a:solidFill>
                  <a:srgbClr val="0070C0"/>
                </a:solidFill>
              </a:rPr>
              <a:t>(e.g. 1,2,4) (3 permutations)</a:t>
            </a:r>
          </a:p>
          <a:p>
            <a:pPr marL="342900" indent="-342900"/>
            <a:r>
              <a:rPr lang="en-US" sz="2800" dirty="0"/>
              <a:t>Non-integer</a:t>
            </a:r>
          </a:p>
          <a:p>
            <a:pPr marL="342900" indent="-342900"/>
            <a:r>
              <a:rPr lang="en-US" sz="2800" dirty="0"/>
              <a:t>Wrong number of values (too many, too few)</a:t>
            </a:r>
          </a:p>
        </p:txBody>
      </p:sp>
      <p:sp>
        <p:nvSpPr>
          <p:cNvPr id="4" name="Date Placeholder 3"/>
          <p:cNvSpPr>
            <a:spLocks noGrp="1"/>
          </p:cNvSpPr>
          <p:nvPr>
            <p:ph type="dt" sz="half" idx="10"/>
          </p:nvPr>
        </p:nvSpPr>
        <p:spPr/>
        <p:txBody>
          <a:bodyPr/>
          <a:lstStyle/>
          <a:p>
            <a:fld id="{9D1D102E-F74A-4DD1-AA63-2B15EB25EC85}"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69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90" name="Rectangle 6"/>
          <p:cNvSpPr>
            <a:spLocks noGrp="1" noChangeArrowheads="1"/>
          </p:cNvSpPr>
          <p:nvPr>
            <p:ph type="title"/>
          </p:nvPr>
        </p:nvSpPr>
        <p:spPr>
          <a:xfrm>
            <a:off x="0" y="0"/>
            <a:ext cx="9144000" cy="1143000"/>
          </a:xfrm>
        </p:spPr>
        <p:txBody>
          <a:bodyPr>
            <a:noAutofit/>
          </a:bodyPr>
          <a:lstStyle/>
          <a:p>
            <a:pPr marL="533400" indent="-533400">
              <a:lnSpc>
                <a:spcPct val="70000"/>
              </a:lnSpc>
            </a:pPr>
            <a:r>
              <a:rPr lang="en-US" sz="3600" dirty="0" smtClean="0"/>
              <a:t>Ground Rules for Brainstorming </a:t>
            </a:r>
            <a:endParaRPr lang="en-US" sz="3600" dirty="0"/>
          </a:p>
        </p:txBody>
      </p:sp>
      <p:sp>
        <p:nvSpPr>
          <p:cNvPr id="528391" name="Rectangle 7"/>
          <p:cNvSpPr>
            <a:spLocks noGrp="1" noChangeArrowheads="1"/>
          </p:cNvSpPr>
          <p:nvPr>
            <p:ph type="body" idx="1"/>
          </p:nvPr>
        </p:nvSpPr>
        <p:spPr>
          <a:xfrm>
            <a:off x="457200" y="1219200"/>
            <a:ext cx="8229600" cy="4906963"/>
          </a:xfrm>
        </p:spPr>
        <p:txBody>
          <a:bodyPr>
            <a:normAutofit fontScale="70000" lnSpcReduction="20000"/>
          </a:bodyPr>
          <a:lstStyle/>
          <a:p>
            <a:pPr marL="511175" indent="-457200">
              <a:lnSpc>
                <a:spcPct val="110000"/>
              </a:lnSpc>
            </a:pPr>
            <a:r>
              <a:rPr lang="en-US" dirty="0" smtClean="0"/>
              <a:t>The </a:t>
            </a:r>
            <a:r>
              <a:rPr lang="en-US" dirty="0"/>
              <a:t>goal is to get lots of ideas. You brainstorm together to discover categories of possible tests—good ideas that you can refine later.</a:t>
            </a:r>
          </a:p>
          <a:p>
            <a:pPr marL="511175" indent="-457200">
              <a:lnSpc>
                <a:spcPct val="110000"/>
              </a:lnSpc>
            </a:pPr>
            <a:r>
              <a:rPr lang="en-US" dirty="0"/>
              <a:t>There are more great ideas out there than you think.</a:t>
            </a:r>
          </a:p>
          <a:p>
            <a:pPr marL="511175" indent="-457200">
              <a:lnSpc>
                <a:spcPct val="110000"/>
              </a:lnSpc>
            </a:pPr>
            <a:r>
              <a:rPr lang="en-US" dirty="0"/>
              <a:t>Don’t criticize others’ contributions.</a:t>
            </a:r>
          </a:p>
          <a:p>
            <a:pPr marL="511175" indent="-457200">
              <a:lnSpc>
                <a:spcPct val="110000"/>
              </a:lnSpc>
            </a:pPr>
            <a:r>
              <a:rPr lang="en-US" dirty="0"/>
              <a:t>Jokes are OK, and are often valuable.</a:t>
            </a:r>
          </a:p>
          <a:p>
            <a:pPr marL="511175" indent="-457200">
              <a:lnSpc>
                <a:spcPct val="110000"/>
              </a:lnSpc>
            </a:pPr>
            <a:r>
              <a:rPr lang="en-US" dirty="0"/>
              <a:t>Work later, alone or in a much smaller group, to eliminate redundancy, cut bad ideas, and refine and optimize the specific tests.</a:t>
            </a:r>
          </a:p>
          <a:p>
            <a:pPr marL="511175" indent="-457200">
              <a:lnSpc>
                <a:spcPct val="110000"/>
              </a:lnSpc>
            </a:pPr>
            <a:r>
              <a:rPr lang="en-US" dirty="0"/>
              <a:t>Often, these meetings have a facilitator (who runs the meeting) and a recorder (who writes good stuff onto flipcharts). These two keep their opinions to themselves.</a:t>
            </a:r>
          </a:p>
        </p:txBody>
      </p:sp>
      <p:sp>
        <p:nvSpPr>
          <p:cNvPr id="4" name="Date Placeholder 3"/>
          <p:cNvSpPr>
            <a:spLocks noGrp="1"/>
          </p:cNvSpPr>
          <p:nvPr>
            <p:ph type="dt" sz="half" idx="10"/>
          </p:nvPr>
        </p:nvSpPr>
        <p:spPr/>
        <p:txBody>
          <a:bodyPr/>
          <a:lstStyle/>
          <a:p>
            <a:fld id="{436048D3-9C68-4684-9FC7-94092A8DBADC}"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82" name="Rectangle 1030"/>
          <p:cNvSpPr>
            <a:spLocks noGrp="1" noChangeArrowheads="1"/>
          </p:cNvSpPr>
          <p:nvPr>
            <p:ph type="title"/>
          </p:nvPr>
        </p:nvSpPr>
        <p:spPr>
          <a:xfrm>
            <a:off x="0" y="274638"/>
            <a:ext cx="9144000" cy="1143000"/>
          </a:xfrm>
        </p:spPr>
        <p:txBody>
          <a:bodyPr>
            <a:normAutofit/>
          </a:bodyPr>
          <a:lstStyle/>
          <a:p>
            <a:r>
              <a:rPr lang="en-US" sz="4000" dirty="0" smtClean="0"/>
              <a:t>Exercise: </a:t>
            </a:r>
            <a:r>
              <a:rPr lang="en-US" sz="4000" dirty="0"/>
              <a:t>Numeric Range with Output</a:t>
            </a:r>
          </a:p>
        </p:txBody>
      </p:sp>
      <p:sp>
        <p:nvSpPr>
          <p:cNvPr id="715783" name="Rectangle 1031"/>
          <p:cNvSpPr>
            <a:spLocks noGrp="1" noChangeArrowheads="1"/>
          </p:cNvSpPr>
          <p:nvPr>
            <p:ph type="body" idx="1"/>
          </p:nvPr>
        </p:nvSpPr>
        <p:spPr/>
        <p:txBody>
          <a:bodyPr/>
          <a:lstStyle/>
          <a:p>
            <a:r>
              <a:rPr lang="en-US" dirty="0"/>
              <a:t>The program:</a:t>
            </a:r>
          </a:p>
          <a:p>
            <a:pPr lvl="1"/>
            <a:r>
              <a:rPr lang="en-US" dirty="0">
                <a:solidFill>
                  <a:srgbClr val="0070C0"/>
                </a:solidFill>
              </a:rPr>
              <a:t>K = I * J</a:t>
            </a:r>
          </a:p>
          <a:p>
            <a:pPr lvl="1"/>
            <a:r>
              <a:rPr lang="en-US" dirty="0">
                <a:solidFill>
                  <a:srgbClr val="0070C0"/>
                </a:solidFill>
              </a:rPr>
              <a:t>I, J and K are integer variables</a:t>
            </a:r>
          </a:p>
          <a:p>
            <a:r>
              <a:rPr lang="en-US" dirty="0"/>
              <a:t>Write a set of test cases that would adequately test this program</a:t>
            </a:r>
          </a:p>
        </p:txBody>
      </p:sp>
      <p:sp>
        <p:nvSpPr>
          <p:cNvPr id="4" name="Date Placeholder 3"/>
          <p:cNvSpPr>
            <a:spLocks noGrp="1"/>
          </p:cNvSpPr>
          <p:nvPr>
            <p:ph type="dt" sz="half" idx="10"/>
          </p:nvPr>
        </p:nvSpPr>
        <p:spPr/>
        <p:txBody>
          <a:bodyPr/>
          <a:lstStyle/>
          <a:p>
            <a:fld id="{83096363-7EF9-4585-A6B5-94D524762B45}"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70</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SpECIFICATion</a:t>
            </a:r>
            <a:r>
              <a:rPr lang="en-US" dirty="0" smtClean="0"/>
              <a:t>-BASED TESTING</a:t>
            </a:r>
            <a:endParaRPr lang="en-US" dirty="0"/>
          </a:p>
        </p:txBody>
      </p:sp>
      <p:sp>
        <p:nvSpPr>
          <p:cNvPr id="3" name="Text Placeholder 2"/>
          <p:cNvSpPr>
            <a:spLocks noGrp="1"/>
          </p:cNvSpPr>
          <p:nvPr>
            <p:ph type="body" idx="1"/>
          </p:nvPr>
        </p:nvSpPr>
        <p:spPr/>
        <p:txBody>
          <a:bodyPr>
            <a:normAutofit/>
          </a:bodyPr>
          <a:lstStyle/>
          <a:p>
            <a:r>
              <a:rPr lang="en-US" sz="2400" dirty="0" smtClean="0">
                <a:solidFill>
                  <a:srgbClr val="0070C0"/>
                </a:solidFill>
              </a:rPr>
              <a:t>INDIVIDUAL TECHNIQUES:</a:t>
            </a:r>
            <a:endParaRPr lang="en-US" sz="2400" dirty="0"/>
          </a:p>
        </p:txBody>
      </p:sp>
      <p:sp>
        <p:nvSpPr>
          <p:cNvPr id="4" name="Date Placeholder 3"/>
          <p:cNvSpPr>
            <a:spLocks noGrp="1"/>
          </p:cNvSpPr>
          <p:nvPr>
            <p:ph type="dt" sz="half" idx="10"/>
          </p:nvPr>
        </p:nvSpPr>
        <p:spPr/>
        <p:txBody>
          <a:bodyPr/>
          <a:lstStyle/>
          <a:p>
            <a:fld id="{C89A0B2B-82CC-4473-B0E2-1EC252A23583}"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normAutofit fontScale="90000"/>
          </a:bodyPr>
          <a:lstStyle/>
          <a:p>
            <a:r>
              <a:rPr lang="en-US" dirty="0" smtClean="0"/>
              <a:t>Specification-Based </a:t>
            </a:r>
            <a:r>
              <a:rPr lang="en-US" dirty="0"/>
              <a:t>Testing</a:t>
            </a:r>
          </a:p>
        </p:txBody>
      </p:sp>
      <p:graphicFrame>
        <p:nvGraphicFramePr>
          <p:cNvPr id="557120" name="Group 64"/>
          <p:cNvGraphicFramePr>
            <a:graphicFrameLocks noGrp="1"/>
          </p:cNvGraphicFramePr>
          <p:nvPr>
            <p:ph idx="1"/>
          </p:nvPr>
        </p:nvGraphicFramePr>
        <p:xfrm>
          <a:off x="361950" y="762000"/>
          <a:ext cx="8489950" cy="5496052"/>
        </p:xfrm>
        <a:graphic>
          <a:graphicData uri="http://schemas.openxmlformats.org/drawingml/2006/table">
            <a:tbl>
              <a:tblPr/>
              <a:tblGrid>
                <a:gridCol w="2533650"/>
                <a:gridCol w="5956300"/>
              </a:tblGrid>
              <a:tr h="290513">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7950" marR="107950" marT="53975" marB="539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Narrow" pitchFamily="34" charset="0"/>
                        </a:rPr>
                        <a:t>Verify every claim</a:t>
                      </a:r>
                    </a:p>
                  </a:txBody>
                  <a:tcPr marL="107950" marR="107950" marT="53975" marB="539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Check conformance with every statement in every spec, requirements document, etc.</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Testers</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Coverage</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Documented </a:t>
                      </a:r>
                      <a:r>
                        <a:rPr kumimoji="0" lang="en-US" sz="2800" b="0" i="0" u="none" strike="noStrike" cap="none" normalizeH="0" baseline="0" dirty="0" err="1" smtClean="0">
                          <a:ln>
                            <a:noFill/>
                          </a:ln>
                          <a:solidFill>
                            <a:srgbClr val="0070C0"/>
                          </a:solidFill>
                          <a:effectLst/>
                          <a:latin typeface="Arial Narrow" pitchFamily="34" charset="0"/>
                        </a:rPr>
                        <a:t>reqts</a:t>
                      </a:r>
                      <a:r>
                        <a:rPr kumimoji="0" lang="en-US" sz="2800" b="0" i="0" u="none" strike="noStrike" cap="none" normalizeH="0" baseline="0" dirty="0" smtClean="0">
                          <a:ln>
                            <a:noFill/>
                          </a:ln>
                          <a:solidFill>
                            <a:srgbClr val="0070C0"/>
                          </a:solidFill>
                          <a:effectLst/>
                          <a:latin typeface="Arial Narrow" pitchFamily="34" charset="0"/>
                        </a:rPr>
                        <a:t>, features, etc.</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Potential problems</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Mismatch of implementation to spec</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Activities</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Write &amp; execute tests based on the spec’s.  </a:t>
                      </a:r>
                      <a:br>
                        <a:rPr kumimoji="0" lang="en-US" sz="2800" b="0" i="0" u="none" strike="noStrike" cap="none" normalizeH="0" baseline="0" dirty="0" smtClean="0">
                          <a:ln>
                            <a:noFill/>
                          </a:ln>
                          <a:solidFill>
                            <a:srgbClr val="0070C0"/>
                          </a:solidFill>
                          <a:effectLst/>
                          <a:latin typeface="Arial Narrow" pitchFamily="34" charset="0"/>
                        </a:rPr>
                      </a:br>
                      <a:r>
                        <a:rPr kumimoji="0" lang="en-US" sz="2800" b="0" i="0" u="none" strike="noStrike" cap="none" normalizeH="0" baseline="0" dirty="0" smtClean="0">
                          <a:ln>
                            <a:noFill/>
                          </a:ln>
                          <a:solidFill>
                            <a:srgbClr val="0070C0"/>
                          </a:solidFill>
                          <a:effectLst/>
                          <a:latin typeface="Arial Narrow" pitchFamily="34" charset="0"/>
                        </a:rPr>
                        <a:t>Review and manage docs &amp; traceability</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Does behavior match the spec?</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Depends on the spec</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Harshness</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Depends on the spec </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As soon as modules are available</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8" name="Rectangle 4"/>
          <p:cNvSpPr>
            <a:spLocks noGrp="1" noChangeArrowheads="1"/>
          </p:cNvSpPr>
          <p:nvPr>
            <p:ph type="title"/>
          </p:nvPr>
        </p:nvSpPr>
        <p:spPr/>
        <p:txBody>
          <a:bodyPr>
            <a:normAutofit fontScale="90000"/>
          </a:bodyPr>
          <a:lstStyle/>
          <a:p>
            <a:r>
              <a:rPr lang="en-US" dirty="0"/>
              <a:t>Strengths &amp; Weaknesses: Spec-Based Testing</a:t>
            </a:r>
          </a:p>
        </p:txBody>
      </p:sp>
      <p:sp>
        <p:nvSpPr>
          <p:cNvPr id="579589" name="Rectangle 5"/>
          <p:cNvSpPr>
            <a:spLocks noGrp="1" noChangeArrowheads="1"/>
          </p:cNvSpPr>
          <p:nvPr>
            <p:ph type="body" idx="1"/>
          </p:nvPr>
        </p:nvSpPr>
        <p:spPr/>
        <p:txBody>
          <a:bodyPr>
            <a:normAutofit fontScale="92500" lnSpcReduction="10000"/>
          </a:bodyPr>
          <a:lstStyle/>
          <a:p>
            <a:pPr>
              <a:lnSpc>
                <a:spcPct val="110000"/>
              </a:lnSpc>
            </a:pPr>
            <a:r>
              <a:rPr lang="en-US" sz="2800" dirty="0"/>
              <a:t>Representative cases</a:t>
            </a:r>
          </a:p>
          <a:p>
            <a:pPr lvl="1">
              <a:lnSpc>
                <a:spcPct val="77000"/>
              </a:lnSpc>
            </a:pPr>
            <a:r>
              <a:rPr lang="en-US" sz="2400" dirty="0">
                <a:solidFill>
                  <a:srgbClr val="0070C0"/>
                </a:solidFill>
              </a:rPr>
              <a:t>Traceability matrix, tracks test cases associated with each specification item.</a:t>
            </a:r>
          </a:p>
          <a:p>
            <a:pPr lvl="1">
              <a:lnSpc>
                <a:spcPct val="77000"/>
              </a:lnSpc>
            </a:pPr>
            <a:r>
              <a:rPr lang="en-US" sz="2400" dirty="0">
                <a:solidFill>
                  <a:srgbClr val="0070C0"/>
                </a:solidFill>
              </a:rPr>
              <a:t>User documentation testing</a:t>
            </a:r>
          </a:p>
          <a:p>
            <a:pPr>
              <a:lnSpc>
                <a:spcPct val="70000"/>
              </a:lnSpc>
            </a:pPr>
            <a:r>
              <a:rPr lang="en-US" sz="2800" dirty="0"/>
              <a:t>Strengths</a:t>
            </a:r>
          </a:p>
          <a:p>
            <a:pPr lvl="1">
              <a:lnSpc>
                <a:spcPct val="77000"/>
              </a:lnSpc>
            </a:pPr>
            <a:r>
              <a:rPr lang="en-US" sz="2400" dirty="0">
                <a:solidFill>
                  <a:srgbClr val="0070C0"/>
                </a:solidFill>
              </a:rPr>
              <a:t>Critical defense against warranty claims, fraud charges, loss of credibility with customers.</a:t>
            </a:r>
          </a:p>
          <a:p>
            <a:pPr lvl="1">
              <a:lnSpc>
                <a:spcPct val="77000"/>
              </a:lnSpc>
            </a:pPr>
            <a:r>
              <a:rPr lang="en-US" sz="2400" dirty="0">
                <a:solidFill>
                  <a:srgbClr val="0070C0"/>
                </a:solidFill>
              </a:rPr>
              <a:t>Effective for managing scope / expectations of regulatory-driven testing</a:t>
            </a:r>
          </a:p>
          <a:p>
            <a:pPr lvl="1">
              <a:lnSpc>
                <a:spcPct val="77000"/>
              </a:lnSpc>
            </a:pPr>
            <a:r>
              <a:rPr lang="en-US" sz="2400" dirty="0">
                <a:solidFill>
                  <a:srgbClr val="0070C0"/>
                </a:solidFill>
              </a:rPr>
              <a:t>Reduces support costs / customer complaints by ensuring that no false or misleading representations are made to customers.</a:t>
            </a:r>
          </a:p>
          <a:p>
            <a:pPr>
              <a:lnSpc>
                <a:spcPct val="70000"/>
              </a:lnSpc>
            </a:pPr>
            <a:r>
              <a:rPr lang="en-US" sz="2800" dirty="0"/>
              <a:t>Blind spots</a:t>
            </a:r>
          </a:p>
          <a:p>
            <a:pPr lvl="1">
              <a:lnSpc>
                <a:spcPct val="77000"/>
              </a:lnSpc>
            </a:pPr>
            <a:r>
              <a:rPr lang="en-US" sz="2400" dirty="0">
                <a:solidFill>
                  <a:srgbClr val="0070C0"/>
                </a:solidFill>
              </a:rPr>
              <a:t>Any issues not in the specs or treated badly in the specs /documentation.</a:t>
            </a:r>
          </a:p>
        </p:txBody>
      </p:sp>
      <p:sp>
        <p:nvSpPr>
          <p:cNvPr id="4" name="Date Placeholder 3"/>
          <p:cNvSpPr>
            <a:spLocks noGrp="1"/>
          </p:cNvSpPr>
          <p:nvPr>
            <p:ph type="dt" sz="half" idx="10"/>
          </p:nvPr>
        </p:nvSpPr>
        <p:spPr/>
        <p:txBody>
          <a:bodyPr/>
          <a:lstStyle/>
          <a:p>
            <a:fld id="{827BC6CE-F9EA-44DE-AA83-F8D476DEB04B}"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73</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76200" y="76200"/>
            <a:ext cx="8999538" cy="1066800"/>
          </a:xfrm>
        </p:spPr>
        <p:txBody>
          <a:bodyPr>
            <a:noAutofit/>
          </a:bodyPr>
          <a:lstStyle/>
          <a:p>
            <a:r>
              <a:rPr lang="en-US" sz="3600" dirty="0"/>
              <a:t>Traceability</a:t>
            </a:r>
            <a:r>
              <a:rPr lang="en-US" sz="3600" dirty="0">
                <a:latin typeface="Arial" pitchFamily="34" charset="0"/>
              </a:rPr>
              <a:t> </a:t>
            </a:r>
            <a:r>
              <a:rPr lang="en-US" sz="3600" dirty="0"/>
              <a:t>Tool for Specification-Based Testing</a:t>
            </a:r>
          </a:p>
        </p:txBody>
      </p:sp>
      <p:graphicFrame>
        <p:nvGraphicFramePr>
          <p:cNvPr id="581697" name="Group 65"/>
          <p:cNvGraphicFramePr>
            <a:graphicFrameLocks noGrp="1"/>
          </p:cNvGraphicFramePr>
          <p:nvPr>
            <p:ph idx="1"/>
          </p:nvPr>
        </p:nvGraphicFramePr>
        <p:xfrm>
          <a:off x="793750" y="2125662"/>
          <a:ext cx="7620000" cy="4343402"/>
        </p:xfrm>
        <a:graphic>
          <a:graphicData uri="http://schemas.openxmlformats.org/drawingml/2006/table">
            <a:tbl>
              <a:tblPr/>
              <a:tblGrid>
                <a:gridCol w="1270000"/>
                <a:gridCol w="1270000"/>
                <a:gridCol w="1270000"/>
                <a:gridCol w="1270000"/>
                <a:gridCol w="1270000"/>
                <a:gridCol w="1270000"/>
              </a:tblGrid>
              <a:tr h="6207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Stmt 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Stmt 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Stmt 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Stmt 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Stmt 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r>
              <a:tr h="619125">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Test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r>
              <a:tr h="6207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Test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r>
              <a:tr h="62230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Test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r>
              <a:tr h="6207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Test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r>
              <a:tr h="619125">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Test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r>
              <a:tr h="62071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Test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endParaRPr kumimoji="0" lang="en-US" sz="2800" b="0" i="0" u="none" strike="noStrike" cap="none" normalizeH="0" baseline="0" smtClean="0">
                        <a:ln>
                          <a:noFill/>
                        </a:ln>
                        <a:solidFill>
                          <a:srgbClr val="0070C0"/>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pitchFamily="34" charset="0"/>
                        </a:rPr>
                        <a:t>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2">
                        <a:alpha val="50000"/>
                      </a:schemeClr>
                    </a:solidFill>
                  </a:tcPr>
                </a:tc>
              </a:tr>
            </a:tbl>
          </a:graphicData>
        </a:graphic>
      </p:graphicFrame>
      <p:sp>
        <p:nvSpPr>
          <p:cNvPr id="581695" name="Text Box 63"/>
          <p:cNvSpPr txBox="1">
            <a:spLocks noChangeArrowheads="1"/>
          </p:cNvSpPr>
          <p:nvPr/>
        </p:nvSpPr>
        <p:spPr bwMode="auto">
          <a:xfrm>
            <a:off x="2514600" y="1447800"/>
            <a:ext cx="4114800" cy="601447"/>
          </a:xfrm>
          <a:prstGeom prst="rect">
            <a:avLst/>
          </a:prstGeom>
          <a:noFill/>
          <a:ln w="9525">
            <a:noFill/>
            <a:miter lim="800000"/>
            <a:headEnd/>
            <a:tailEnd/>
          </a:ln>
          <a:effectLst/>
        </p:spPr>
        <p:txBody>
          <a:bodyPr wrap="square" lIns="107950" tIns="53975" rIns="107950" bIns="53975">
            <a:spAutoFit/>
          </a:bodyPr>
          <a:lstStyle/>
          <a:p>
            <a:r>
              <a:rPr lang="en-US" sz="3200" dirty="0">
                <a:solidFill>
                  <a:srgbClr val="0070C0"/>
                </a:solidFill>
              </a:rPr>
              <a:t>The Traceability Matrix</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6" name="Rectangle 1028"/>
          <p:cNvSpPr>
            <a:spLocks noGrp="1" noChangeArrowheads="1"/>
          </p:cNvSpPr>
          <p:nvPr>
            <p:ph type="title"/>
          </p:nvPr>
        </p:nvSpPr>
        <p:spPr>
          <a:xfrm>
            <a:off x="0" y="274638"/>
            <a:ext cx="9144000" cy="1143000"/>
          </a:xfrm>
        </p:spPr>
        <p:txBody>
          <a:bodyPr>
            <a:noAutofit/>
          </a:bodyPr>
          <a:lstStyle/>
          <a:p>
            <a:r>
              <a:rPr lang="en-US" sz="3600" dirty="0" smtClean="0"/>
              <a:t>Exercise: </a:t>
            </a:r>
            <a:r>
              <a:rPr lang="en-US" sz="3600" dirty="0"/>
              <a:t>What “Specs” Can You Use?</a:t>
            </a:r>
          </a:p>
        </p:txBody>
      </p:sp>
      <p:sp>
        <p:nvSpPr>
          <p:cNvPr id="709637" name="Rectangle 1029"/>
          <p:cNvSpPr>
            <a:spLocks noGrp="1" noChangeArrowheads="1"/>
          </p:cNvSpPr>
          <p:nvPr>
            <p:ph type="body" idx="1"/>
          </p:nvPr>
        </p:nvSpPr>
        <p:spPr/>
        <p:txBody>
          <a:bodyPr>
            <a:normAutofit fontScale="92500"/>
          </a:bodyPr>
          <a:lstStyle/>
          <a:p>
            <a:r>
              <a:rPr lang="en-US" dirty="0"/>
              <a:t>Challenge: </a:t>
            </a:r>
          </a:p>
          <a:p>
            <a:pPr lvl="1"/>
            <a:r>
              <a:rPr lang="en-US" dirty="0">
                <a:solidFill>
                  <a:srgbClr val="0070C0"/>
                </a:solidFill>
              </a:rPr>
              <a:t>Getting information in the absence of a spec  </a:t>
            </a:r>
          </a:p>
          <a:p>
            <a:pPr lvl="1"/>
            <a:r>
              <a:rPr lang="en-US" dirty="0">
                <a:solidFill>
                  <a:srgbClr val="0070C0"/>
                </a:solidFill>
              </a:rPr>
              <a:t>What substitutes are available?</a:t>
            </a:r>
          </a:p>
          <a:p>
            <a:r>
              <a:rPr lang="en-US" dirty="0"/>
              <a:t>Example:</a:t>
            </a:r>
          </a:p>
          <a:p>
            <a:pPr lvl="1"/>
            <a:r>
              <a:rPr lang="en-US" dirty="0">
                <a:solidFill>
                  <a:srgbClr val="0070C0"/>
                </a:solidFill>
              </a:rPr>
              <a:t>The user manual – think of this as a commercial warranty for what your product does.</a:t>
            </a:r>
          </a:p>
          <a:p>
            <a:r>
              <a:rPr lang="en-US" dirty="0"/>
              <a:t>What other “specs” can you/should you be using to test?</a:t>
            </a:r>
          </a:p>
        </p:txBody>
      </p:sp>
      <p:sp>
        <p:nvSpPr>
          <p:cNvPr id="4" name="Date Placeholder 3"/>
          <p:cNvSpPr>
            <a:spLocks noGrp="1"/>
          </p:cNvSpPr>
          <p:nvPr>
            <p:ph type="dt" sz="half" idx="10"/>
          </p:nvPr>
        </p:nvSpPr>
        <p:spPr/>
        <p:txBody>
          <a:bodyPr/>
          <a:lstStyle/>
          <a:p>
            <a:fld id="{5B7853EE-C595-488E-A23B-56745B5077D9}"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75</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8" name="Rectangle 4"/>
          <p:cNvSpPr>
            <a:spLocks noGrp="1" noChangeArrowheads="1"/>
          </p:cNvSpPr>
          <p:nvPr>
            <p:ph type="title"/>
          </p:nvPr>
        </p:nvSpPr>
        <p:spPr>
          <a:xfrm>
            <a:off x="0" y="274638"/>
            <a:ext cx="9144000" cy="1143000"/>
          </a:xfrm>
        </p:spPr>
        <p:txBody>
          <a:bodyPr>
            <a:noAutofit/>
          </a:bodyPr>
          <a:lstStyle/>
          <a:p>
            <a:r>
              <a:rPr lang="en-US" sz="3600" dirty="0" smtClean="0"/>
              <a:t>Exercise: Specification-Based </a:t>
            </a:r>
            <a:r>
              <a:rPr lang="en-US" sz="3600" dirty="0"/>
              <a:t>Testing</a:t>
            </a:r>
          </a:p>
        </p:txBody>
      </p:sp>
      <p:sp>
        <p:nvSpPr>
          <p:cNvPr id="584709" name="Rectangle 5"/>
          <p:cNvSpPr>
            <a:spLocks noGrp="1" noChangeArrowheads="1"/>
          </p:cNvSpPr>
          <p:nvPr>
            <p:ph type="body" idx="1"/>
          </p:nvPr>
        </p:nvSpPr>
        <p:spPr/>
        <p:txBody>
          <a:bodyPr/>
          <a:lstStyle/>
          <a:p>
            <a:pPr>
              <a:lnSpc>
                <a:spcPct val="90000"/>
              </a:lnSpc>
            </a:pPr>
            <a:r>
              <a:rPr lang="en-US" sz="2800" dirty="0"/>
              <a:t>Here are some ideas for sources that you can consult when specifications are incomplete or incorrect.</a:t>
            </a:r>
          </a:p>
          <a:p>
            <a:pPr lvl="1">
              <a:lnSpc>
                <a:spcPct val="90000"/>
              </a:lnSpc>
            </a:pPr>
            <a:r>
              <a:rPr lang="en-US" sz="2400" dirty="0">
                <a:solidFill>
                  <a:srgbClr val="0070C0"/>
                </a:solidFill>
              </a:rPr>
              <a:t>Software change memos that come with new builds of the program</a:t>
            </a:r>
          </a:p>
          <a:p>
            <a:pPr lvl="1">
              <a:lnSpc>
                <a:spcPct val="90000"/>
              </a:lnSpc>
            </a:pPr>
            <a:r>
              <a:rPr lang="en-US" sz="2400" dirty="0">
                <a:solidFill>
                  <a:srgbClr val="0070C0"/>
                </a:solidFill>
              </a:rPr>
              <a:t>User manual draft (and previous version’s manual)</a:t>
            </a:r>
          </a:p>
          <a:p>
            <a:pPr lvl="1">
              <a:lnSpc>
                <a:spcPct val="90000"/>
              </a:lnSpc>
            </a:pPr>
            <a:r>
              <a:rPr lang="en-US" sz="2400" dirty="0">
                <a:solidFill>
                  <a:srgbClr val="0070C0"/>
                </a:solidFill>
              </a:rPr>
              <a:t>Product literature</a:t>
            </a:r>
          </a:p>
          <a:p>
            <a:pPr lvl="1">
              <a:lnSpc>
                <a:spcPct val="90000"/>
              </a:lnSpc>
            </a:pPr>
            <a:r>
              <a:rPr lang="en-US" sz="2400" dirty="0">
                <a:solidFill>
                  <a:srgbClr val="0070C0"/>
                </a:solidFill>
              </a:rPr>
              <a:t>Published style guide and UI </a:t>
            </a:r>
            <a:r>
              <a:rPr lang="en-US" sz="2400" dirty="0" smtClean="0">
                <a:solidFill>
                  <a:srgbClr val="0070C0"/>
                </a:solidFill>
              </a:rPr>
              <a:t>standards</a:t>
            </a:r>
            <a:endParaRPr lang="en-US" sz="2400" dirty="0">
              <a:solidFill>
                <a:srgbClr val="0070C0"/>
              </a:solidFill>
            </a:endParaRPr>
          </a:p>
        </p:txBody>
      </p:sp>
      <p:sp>
        <p:nvSpPr>
          <p:cNvPr id="4" name="Date Placeholder 3"/>
          <p:cNvSpPr>
            <a:spLocks noGrp="1"/>
          </p:cNvSpPr>
          <p:nvPr>
            <p:ph type="dt" sz="half" idx="10"/>
          </p:nvPr>
        </p:nvSpPr>
        <p:spPr/>
        <p:txBody>
          <a:bodyPr/>
          <a:lstStyle/>
          <a:p>
            <a:fld id="{FA9F8533-DCAC-445C-85DB-0699A5A26068}"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76</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0" y="274638"/>
            <a:ext cx="9144000" cy="1143000"/>
          </a:xfrm>
        </p:spPr>
        <p:txBody>
          <a:bodyPr>
            <a:normAutofit/>
          </a:bodyPr>
          <a:lstStyle/>
          <a:p>
            <a:r>
              <a:rPr lang="en-US" sz="3600" dirty="0" smtClean="0"/>
              <a:t>Exercise: Specification-Based </a:t>
            </a:r>
            <a:r>
              <a:rPr lang="en-US" sz="3600" dirty="0"/>
              <a:t>Testing</a:t>
            </a:r>
          </a:p>
        </p:txBody>
      </p:sp>
      <p:sp>
        <p:nvSpPr>
          <p:cNvPr id="586755" name="Rectangle 3"/>
          <p:cNvSpPr>
            <a:spLocks noGrp="1" noChangeArrowheads="1"/>
          </p:cNvSpPr>
          <p:nvPr>
            <p:ph type="body" idx="1"/>
          </p:nvPr>
        </p:nvSpPr>
        <p:spPr/>
        <p:txBody>
          <a:bodyPr/>
          <a:lstStyle/>
          <a:p>
            <a:pPr>
              <a:buFont typeface="Wingdings" pitchFamily="2" charset="2"/>
              <a:buNone/>
            </a:pPr>
            <a:r>
              <a:rPr lang="en-US" i="1"/>
              <a:t>--  Continued (see Notes on handout)</a:t>
            </a:r>
          </a:p>
        </p:txBody>
      </p:sp>
      <p:sp>
        <p:nvSpPr>
          <p:cNvPr id="4" name="Date Placeholder 3"/>
          <p:cNvSpPr>
            <a:spLocks noGrp="1"/>
          </p:cNvSpPr>
          <p:nvPr>
            <p:ph type="dt" sz="half" idx="10"/>
          </p:nvPr>
        </p:nvSpPr>
        <p:spPr/>
        <p:txBody>
          <a:bodyPr/>
          <a:lstStyle/>
          <a:p>
            <a:fld id="{B3472DBA-8350-4EAE-8A06-EF25EBD02E7A}"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77</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RISK-BASED TESTING</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AB7AC6C7-0847-48F9-97A9-A5E9A8621C0E}"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78</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normAutofit fontScale="90000"/>
          </a:bodyPr>
          <a:lstStyle/>
          <a:p>
            <a:r>
              <a:rPr lang="en-US"/>
              <a:t>Definitions—Risk-Based Testing</a:t>
            </a:r>
          </a:p>
        </p:txBody>
      </p:sp>
      <p:sp>
        <p:nvSpPr>
          <p:cNvPr id="592899" name="Rectangle 3"/>
          <p:cNvSpPr>
            <a:spLocks noGrp="1" noChangeArrowheads="1"/>
          </p:cNvSpPr>
          <p:nvPr>
            <p:ph type="body" idx="1"/>
          </p:nvPr>
        </p:nvSpPr>
        <p:spPr/>
        <p:txBody>
          <a:bodyPr>
            <a:normAutofit fontScale="85000" lnSpcReduction="20000"/>
          </a:bodyPr>
          <a:lstStyle/>
          <a:p>
            <a:pPr marL="533400" indent="-533400">
              <a:lnSpc>
                <a:spcPct val="110000"/>
              </a:lnSpc>
            </a:pPr>
            <a:r>
              <a:rPr lang="en-US" sz="2800" dirty="0"/>
              <a:t>Three key meanings:</a:t>
            </a:r>
          </a:p>
          <a:p>
            <a:pPr marL="911225" lvl="1" indent="-457200">
              <a:lnSpc>
                <a:spcPct val="110000"/>
              </a:lnSpc>
              <a:buFont typeface="Wingdings" pitchFamily="2" charset="2"/>
              <a:buAutoNum type="arabicPeriod"/>
            </a:pPr>
            <a:r>
              <a:rPr lang="en-US" sz="2400" b="1" dirty="0"/>
              <a:t>Find errors</a:t>
            </a:r>
            <a:r>
              <a:rPr lang="en-US" sz="2400" dirty="0"/>
              <a:t> (risk-based approach to the technical tasks of testing)</a:t>
            </a:r>
          </a:p>
          <a:p>
            <a:pPr marL="911225" lvl="1" indent="-457200">
              <a:lnSpc>
                <a:spcPct val="110000"/>
              </a:lnSpc>
              <a:buFont typeface="Wingdings" pitchFamily="2" charset="2"/>
              <a:buAutoNum type="arabicPeriod"/>
            </a:pPr>
            <a:r>
              <a:rPr lang="en-US" sz="2400" b="1" dirty="0"/>
              <a:t>Manage the process of finding errors</a:t>
            </a:r>
            <a:r>
              <a:rPr lang="en-US" sz="2400" dirty="0"/>
              <a:t> (risk-based test management)</a:t>
            </a:r>
          </a:p>
          <a:p>
            <a:pPr marL="911225" lvl="1" indent="-457200">
              <a:lnSpc>
                <a:spcPct val="110000"/>
              </a:lnSpc>
              <a:buFont typeface="Wingdings" pitchFamily="2" charset="2"/>
              <a:buAutoNum type="arabicPeriod"/>
            </a:pPr>
            <a:r>
              <a:rPr lang="en-US" sz="2400" b="1" dirty="0"/>
              <a:t>Manage the testing project and the risk posed by (and to) testing in its relationship to the overall project</a:t>
            </a:r>
            <a:r>
              <a:rPr lang="en-US" sz="2400" dirty="0"/>
              <a:t> (risk-based project management)</a:t>
            </a:r>
          </a:p>
          <a:p>
            <a:pPr marL="911225" lvl="1" indent="-457200">
              <a:lnSpc>
                <a:spcPct val="110000"/>
              </a:lnSpc>
            </a:pPr>
            <a:endParaRPr lang="en-US" sz="2400" dirty="0"/>
          </a:p>
          <a:p>
            <a:pPr marL="533400" indent="-533400">
              <a:lnSpc>
                <a:spcPct val="110000"/>
              </a:lnSpc>
            </a:pPr>
            <a:r>
              <a:rPr lang="en-US" sz="2800" dirty="0"/>
              <a:t>We’ll look primarily at risk-based testing (#1), proceeding later to risk-based test management.</a:t>
            </a:r>
          </a:p>
          <a:p>
            <a:pPr marL="533400" indent="-533400">
              <a:lnSpc>
                <a:spcPct val="110000"/>
              </a:lnSpc>
            </a:pPr>
            <a:r>
              <a:rPr lang="en-US" sz="2800" dirty="0"/>
              <a:t>The project management risks are very important, but out of scope </a:t>
            </a:r>
            <a:r>
              <a:rPr lang="en-US" sz="2800" dirty="0" smtClean="0"/>
              <a:t>at this point.</a:t>
            </a:r>
            <a:endParaRPr lang="en-US" sz="2800" dirty="0"/>
          </a:p>
        </p:txBody>
      </p:sp>
      <p:sp>
        <p:nvSpPr>
          <p:cNvPr id="4" name="Date Placeholder 3"/>
          <p:cNvSpPr>
            <a:spLocks noGrp="1"/>
          </p:cNvSpPr>
          <p:nvPr>
            <p:ph type="dt" sz="half" idx="10"/>
          </p:nvPr>
        </p:nvSpPr>
        <p:spPr/>
        <p:txBody>
          <a:bodyPr/>
          <a:lstStyle/>
          <a:p>
            <a:fld id="{72679010-0426-4483-AAE6-5497A170BB89}"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79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0" name="Rectangle 4"/>
          <p:cNvSpPr>
            <a:spLocks noGrp="1" noChangeArrowheads="1"/>
          </p:cNvSpPr>
          <p:nvPr>
            <p:ph type="title"/>
          </p:nvPr>
        </p:nvSpPr>
        <p:spPr/>
        <p:txBody>
          <a:bodyPr>
            <a:normAutofit/>
          </a:bodyPr>
          <a:lstStyle/>
          <a:p>
            <a:r>
              <a:rPr lang="en-US" dirty="0" smtClean="0"/>
              <a:t>Exercise</a:t>
            </a:r>
            <a:endParaRPr lang="en-US" dirty="0"/>
          </a:p>
        </p:txBody>
      </p:sp>
      <p:sp>
        <p:nvSpPr>
          <p:cNvPr id="521221" name="Rectangle 5"/>
          <p:cNvSpPr>
            <a:spLocks noGrp="1" noChangeArrowheads="1"/>
          </p:cNvSpPr>
          <p:nvPr>
            <p:ph type="body" idx="1"/>
          </p:nvPr>
        </p:nvSpPr>
        <p:spPr/>
        <p:txBody>
          <a:bodyPr/>
          <a:lstStyle/>
          <a:p>
            <a:r>
              <a:rPr lang="en-US" dirty="0"/>
              <a:t>A field can accept integer values between 20 and 50. </a:t>
            </a:r>
          </a:p>
          <a:p>
            <a:r>
              <a:rPr lang="en-US" dirty="0"/>
              <a:t>What tests should you try?</a:t>
            </a:r>
          </a:p>
          <a:p>
            <a:endParaRPr lang="en-US" dirty="0"/>
          </a:p>
        </p:txBody>
      </p:sp>
      <p:sp>
        <p:nvSpPr>
          <p:cNvPr id="4" name="Date Placeholder 3"/>
          <p:cNvSpPr>
            <a:spLocks noGrp="1"/>
          </p:cNvSpPr>
          <p:nvPr>
            <p:ph type="dt" sz="half" idx="10"/>
          </p:nvPr>
        </p:nvSpPr>
        <p:spPr/>
        <p:txBody>
          <a:bodyPr/>
          <a:lstStyle/>
          <a:p>
            <a:fld id="{774593CE-2DCB-461C-954E-BEC99823FA4F}"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normAutofit fontScale="90000"/>
          </a:bodyPr>
          <a:lstStyle/>
          <a:p>
            <a:r>
              <a:rPr lang="en-US" dirty="0" smtClean="0"/>
              <a:t>Risk-Based </a:t>
            </a:r>
            <a:r>
              <a:rPr lang="en-US" dirty="0"/>
              <a:t>Testing</a:t>
            </a:r>
          </a:p>
        </p:txBody>
      </p:sp>
      <p:graphicFrame>
        <p:nvGraphicFramePr>
          <p:cNvPr id="768065" name="Group 65"/>
          <p:cNvGraphicFramePr>
            <a:graphicFrameLocks noGrp="1"/>
          </p:cNvGraphicFramePr>
          <p:nvPr>
            <p:ph type="tbl" idx="1"/>
          </p:nvPr>
        </p:nvGraphicFramePr>
        <p:xfrm>
          <a:off x="361950" y="762000"/>
          <a:ext cx="8489950" cy="5544568"/>
        </p:xfrm>
        <a:graphic>
          <a:graphicData uri="http://schemas.openxmlformats.org/drawingml/2006/table">
            <a:tbl>
              <a:tblPr/>
              <a:tblGrid>
                <a:gridCol w="2686050"/>
                <a:gridCol w="5803900"/>
              </a:tblGrid>
              <a:tr h="5048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Narrow" pitchFamily="34" charset="0"/>
                        </a:rPr>
                        <a:t>Find big bugs first</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Define, prioritize, refine tests in terms of the relative risk of issues we could test for</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Testers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Coverage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By identified risk</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Potential problems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Identifiable risks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Activities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Use qualities of service, risk heuristics and bug patterns to identify risks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Harshness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Harsh</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Any stage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4" name="Rectangle 8"/>
          <p:cNvSpPr>
            <a:spLocks noGrp="1" noChangeArrowheads="1"/>
          </p:cNvSpPr>
          <p:nvPr>
            <p:ph type="title"/>
          </p:nvPr>
        </p:nvSpPr>
        <p:spPr/>
        <p:txBody>
          <a:bodyPr>
            <a:normAutofit fontScale="90000"/>
          </a:bodyPr>
          <a:lstStyle/>
          <a:p>
            <a:r>
              <a:rPr lang="en-US" dirty="0"/>
              <a:t>Strengths &amp; </a:t>
            </a:r>
            <a:r>
              <a:rPr lang="en-US" dirty="0" smtClean="0"/>
              <a:t>Weaknesses:</a:t>
            </a:r>
            <a:br>
              <a:rPr lang="en-US" dirty="0" smtClean="0"/>
            </a:br>
            <a:r>
              <a:rPr lang="en-US" dirty="0" smtClean="0"/>
              <a:t>Risk-Based </a:t>
            </a:r>
            <a:r>
              <a:rPr lang="en-US" dirty="0"/>
              <a:t>Testing</a:t>
            </a:r>
          </a:p>
        </p:txBody>
      </p:sp>
      <p:sp>
        <p:nvSpPr>
          <p:cNvPr id="598025" name="Rectangle 9"/>
          <p:cNvSpPr>
            <a:spLocks noGrp="1" noChangeArrowheads="1"/>
          </p:cNvSpPr>
          <p:nvPr>
            <p:ph type="body" idx="1"/>
          </p:nvPr>
        </p:nvSpPr>
        <p:spPr/>
        <p:txBody>
          <a:bodyPr>
            <a:normAutofit fontScale="77500" lnSpcReduction="20000"/>
          </a:bodyPr>
          <a:lstStyle/>
          <a:p>
            <a:pPr>
              <a:lnSpc>
                <a:spcPct val="110000"/>
              </a:lnSpc>
            </a:pPr>
            <a:r>
              <a:rPr lang="en-US" sz="2800" dirty="0"/>
              <a:t>Representative cases</a:t>
            </a:r>
          </a:p>
          <a:p>
            <a:pPr lvl="1">
              <a:lnSpc>
                <a:spcPct val="110000"/>
              </a:lnSpc>
            </a:pPr>
            <a:r>
              <a:rPr lang="en-US" sz="2400" dirty="0">
                <a:solidFill>
                  <a:srgbClr val="0070C0"/>
                </a:solidFill>
              </a:rPr>
              <a:t>Equivalence class analysis, reformulated. </a:t>
            </a:r>
          </a:p>
          <a:p>
            <a:pPr lvl="1">
              <a:lnSpc>
                <a:spcPct val="110000"/>
              </a:lnSpc>
            </a:pPr>
            <a:r>
              <a:rPr lang="en-US" sz="2400" dirty="0">
                <a:solidFill>
                  <a:srgbClr val="0070C0"/>
                </a:solidFill>
              </a:rPr>
              <a:t>Test in order of frequency of use.</a:t>
            </a:r>
          </a:p>
          <a:p>
            <a:pPr lvl="1">
              <a:lnSpc>
                <a:spcPct val="110000"/>
              </a:lnSpc>
            </a:pPr>
            <a:r>
              <a:rPr lang="en-US" sz="2400" dirty="0">
                <a:solidFill>
                  <a:srgbClr val="0070C0"/>
                </a:solidFill>
              </a:rPr>
              <a:t>Stress tests, error handling tests, security tests.</a:t>
            </a:r>
          </a:p>
          <a:p>
            <a:pPr lvl="1">
              <a:lnSpc>
                <a:spcPct val="110000"/>
              </a:lnSpc>
            </a:pPr>
            <a:r>
              <a:rPr lang="en-US" sz="2400" dirty="0">
                <a:solidFill>
                  <a:srgbClr val="0070C0"/>
                </a:solidFill>
              </a:rPr>
              <a:t>Sample from predicted-bugs list.</a:t>
            </a:r>
          </a:p>
          <a:p>
            <a:pPr>
              <a:lnSpc>
                <a:spcPct val="110000"/>
              </a:lnSpc>
            </a:pPr>
            <a:r>
              <a:rPr lang="en-US" sz="2800" dirty="0"/>
              <a:t>Strengths</a:t>
            </a:r>
          </a:p>
          <a:p>
            <a:pPr lvl="1">
              <a:lnSpc>
                <a:spcPct val="110000"/>
              </a:lnSpc>
            </a:pPr>
            <a:r>
              <a:rPr lang="en-US" sz="2400" dirty="0">
                <a:solidFill>
                  <a:srgbClr val="0070C0"/>
                </a:solidFill>
              </a:rPr>
              <a:t>Optimal prioritization (if we get the risk list right)</a:t>
            </a:r>
          </a:p>
          <a:p>
            <a:pPr lvl="1">
              <a:lnSpc>
                <a:spcPct val="110000"/>
              </a:lnSpc>
            </a:pPr>
            <a:r>
              <a:rPr lang="en-US" sz="2400" dirty="0">
                <a:solidFill>
                  <a:srgbClr val="0070C0"/>
                </a:solidFill>
              </a:rPr>
              <a:t>High power tests</a:t>
            </a:r>
          </a:p>
          <a:p>
            <a:pPr>
              <a:lnSpc>
                <a:spcPct val="110000"/>
              </a:lnSpc>
            </a:pPr>
            <a:r>
              <a:rPr lang="en-US" sz="2800" dirty="0"/>
              <a:t>Blind spots</a:t>
            </a:r>
          </a:p>
          <a:p>
            <a:pPr lvl="1">
              <a:lnSpc>
                <a:spcPct val="110000"/>
              </a:lnSpc>
            </a:pPr>
            <a:r>
              <a:rPr lang="en-US" sz="2400" dirty="0">
                <a:solidFill>
                  <a:srgbClr val="0070C0"/>
                </a:solidFill>
              </a:rPr>
              <a:t>Risks not identified or that are surprisingly more likely.</a:t>
            </a:r>
          </a:p>
          <a:p>
            <a:pPr lvl="1">
              <a:lnSpc>
                <a:spcPct val="110000"/>
              </a:lnSpc>
            </a:pPr>
            <a:r>
              <a:rPr lang="en-US" sz="2400" dirty="0" smtClean="0">
                <a:solidFill>
                  <a:srgbClr val="0070C0"/>
                </a:solidFill>
              </a:rPr>
              <a:t>Some “risk-driven” testers seem to operate subjectively. </a:t>
            </a:r>
          </a:p>
          <a:p>
            <a:pPr lvl="2">
              <a:lnSpc>
                <a:spcPct val="110000"/>
              </a:lnSpc>
            </a:pPr>
            <a:r>
              <a:rPr lang="en-US" sz="2400" dirty="0" smtClean="0"/>
              <a:t>How will I know what coverage I’ve reached? </a:t>
            </a:r>
          </a:p>
          <a:p>
            <a:pPr lvl="2">
              <a:lnSpc>
                <a:spcPct val="110000"/>
              </a:lnSpc>
            </a:pPr>
            <a:r>
              <a:rPr lang="en-US" sz="2400" dirty="0" smtClean="0"/>
              <a:t>Do I know that I haven’t missed something critical?</a:t>
            </a:r>
            <a:endParaRPr lang="en-US" sz="2400" dirty="0"/>
          </a:p>
        </p:txBody>
      </p:sp>
      <p:sp>
        <p:nvSpPr>
          <p:cNvPr id="4" name="Date Placeholder 3"/>
          <p:cNvSpPr>
            <a:spLocks noGrp="1"/>
          </p:cNvSpPr>
          <p:nvPr>
            <p:ph type="dt" sz="half" idx="10"/>
          </p:nvPr>
        </p:nvSpPr>
        <p:spPr/>
        <p:txBody>
          <a:bodyPr/>
          <a:lstStyle/>
          <a:p>
            <a:fld id="{2A16EE0F-D358-452B-9CA1-316088D52472}"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81</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457200" y="0"/>
            <a:ext cx="8229600" cy="1143000"/>
          </a:xfrm>
        </p:spPr>
        <p:txBody>
          <a:bodyPr>
            <a:normAutofit/>
          </a:bodyPr>
          <a:lstStyle/>
          <a:p>
            <a:r>
              <a:rPr lang="en-US" dirty="0" smtClean="0"/>
              <a:t>Risks in </a:t>
            </a:r>
            <a:r>
              <a:rPr lang="en-US" dirty="0"/>
              <a:t>Qualities of Service</a:t>
            </a:r>
          </a:p>
        </p:txBody>
      </p:sp>
      <p:sp>
        <p:nvSpPr>
          <p:cNvPr id="600067" name="Rectangle 3"/>
          <p:cNvSpPr>
            <a:spLocks noGrp="1" noChangeArrowheads="1"/>
          </p:cNvSpPr>
          <p:nvPr>
            <p:ph type="body" idx="1"/>
          </p:nvPr>
        </p:nvSpPr>
        <p:spPr>
          <a:xfrm>
            <a:off x="304800" y="990600"/>
            <a:ext cx="8489950" cy="5043488"/>
          </a:xfrm>
        </p:spPr>
        <p:txBody>
          <a:bodyPr>
            <a:normAutofit lnSpcReduction="10000"/>
          </a:bodyPr>
          <a:lstStyle/>
          <a:p>
            <a:pPr>
              <a:spcBef>
                <a:spcPts val="563"/>
              </a:spcBef>
              <a:buSzPct val="75000"/>
              <a:buNone/>
            </a:pPr>
            <a:r>
              <a:rPr lang="en-GB" sz="2400" dirty="0">
                <a:solidFill>
                  <a:srgbClr val="0070C0"/>
                </a:solidFill>
              </a:rPr>
              <a:t>Quality Categories:</a:t>
            </a:r>
          </a:p>
          <a:p>
            <a:pPr>
              <a:lnSpc>
                <a:spcPct val="80000"/>
              </a:lnSpc>
            </a:pPr>
            <a:r>
              <a:rPr lang="en-GB" sz="2400" dirty="0"/>
              <a:t>Accessibility</a:t>
            </a:r>
            <a:endParaRPr lang="en-US" sz="2400" dirty="0"/>
          </a:p>
          <a:p>
            <a:pPr>
              <a:lnSpc>
                <a:spcPct val="80000"/>
              </a:lnSpc>
              <a:spcBef>
                <a:spcPts val="563"/>
              </a:spcBef>
              <a:buSzPct val="75000"/>
            </a:pPr>
            <a:r>
              <a:rPr lang="en-GB" sz="2400" dirty="0"/>
              <a:t>Capability</a:t>
            </a:r>
          </a:p>
          <a:p>
            <a:pPr>
              <a:lnSpc>
                <a:spcPct val="80000"/>
              </a:lnSpc>
              <a:spcBef>
                <a:spcPts val="563"/>
              </a:spcBef>
              <a:buSzPct val="75000"/>
            </a:pPr>
            <a:r>
              <a:rPr lang="en-GB" sz="2400" dirty="0"/>
              <a:t>Compatibility</a:t>
            </a:r>
          </a:p>
          <a:p>
            <a:pPr>
              <a:lnSpc>
                <a:spcPct val="80000"/>
              </a:lnSpc>
              <a:spcBef>
                <a:spcPts val="563"/>
              </a:spcBef>
              <a:buSzPct val="75000"/>
            </a:pPr>
            <a:r>
              <a:rPr lang="en-GB" sz="2400" dirty="0"/>
              <a:t>Concurrency</a:t>
            </a:r>
          </a:p>
          <a:p>
            <a:pPr>
              <a:lnSpc>
                <a:spcPct val="80000"/>
              </a:lnSpc>
            </a:pPr>
            <a:r>
              <a:rPr lang="en-GB" sz="2400" dirty="0"/>
              <a:t>Efficiency</a:t>
            </a:r>
          </a:p>
          <a:p>
            <a:pPr>
              <a:lnSpc>
                <a:spcPct val="80000"/>
              </a:lnSpc>
            </a:pPr>
            <a:r>
              <a:rPr lang="en-GB" sz="2400" dirty="0"/>
              <a:t>Localizability</a:t>
            </a:r>
          </a:p>
          <a:p>
            <a:pPr>
              <a:lnSpc>
                <a:spcPct val="80000"/>
              </a:lnSpc>
            </a:pPr>
            <a:r>
              <a:rPr lang="en-GB" sz="2400" dirty="0"/>
              <a:t>Maintainability</a:t>
            </a:r>
          </a:p>
          <a:p>
            <a:pPr>
              <a:lnSpc>
                <a:spcPct val="80000"/>
              </a:lnSpc>
              <a:spcBef>
                <a:spcPts val="563"/>
              </a:spcBef>
              <a:buSzPct val="75000"/>
            </a:pPr>
            <a:r>
              <a:rPr lang="en-GB" sz="2400" dirty="0"/>
              <a:t>Performance</a:t>
            </a:r>
          </a:p>
          <a:p>
            <a:pPr>
              <a:lnSpc>
                <a:spcPct val="80000"/>
              </a:lnSpc>
              <a:spcBef>
                <a:spcPts val="563"/>
              </a:spcBef>
              <a:buSzPct val="75000"/>
            </a:pPr>
            <a:r>
              <a:rPr lang="en-GB" sz="2400" dirty="0"/>
              <a:t>Portability</a:t>
            </a:r>
          </a:p>
          <a:p>
            <a:pPr>
              <a:lnSpc>
                <a:spcPct val="80000"/>
              </a:lnSpc>
            </a:pPr>
            <a:r>
              <a:rPr lang="en-GB" sz="2400" dirty="0"/>
              <a:t>Recoverability</a:t>
            </a:r>
          </a:p>
          <a:p>
            <a:pPr>
              <a:lnSpc>
                <a:spcPct val="80000"/>
              </a:lnSpc>
              <a:spcBef>
                <a:spcPts val="563"/>
              </a:spcBef>
              <a:buSzPct val="75000"/>
            </a:pPr>
            <a:r>
              <a:rPr lang="en-GB" sz="2400" dirty="0" err="1"/>
              <a:t>Installability</a:t>
            </a:r>
            <a:r>
              <a:rPr lang="en-GB" sz="2400" dirty="0"/>
              <a:t> and </a:t>
            </a:r>
            <a:r>
              <a:rPr lang="en-GB" sz="2400" dirty="0" err="1" smtClean="0"/>
              <a:t>uninstallability</a:t>
            </a:r>
            <a:endParaRPr lang="en-GB" sz="2400" dirty="0"/>
          </a:p>
          <a:p>
            <a:pPr>
              <a:lnSpc>
                <a:spcPct val="80000"/>
              </a:lnSpc>
              <a:spcBef>
                <a:spcPts val="563"/>
              </a:spcBef>
              <a:buSzPct val="75000"/>
            </a:pPr>
            <a:r>
              <a:rPr lang="en-GB" sz="2400" dirty="0"/>
              <a:t>Reliability	</a:t>
            </a:r>
          </a:p>
          <a:p>
            <a:pPr>
              <a:lnSpc>
                <a:spcPct val="80000"/>
              </a:lnSpc>
              <a:spcBef>
                <a:spcPts val="563"/>
              </a:spcBef>
              <a:buSzPct val="75000"/>
            </a:pPr>
            <a:r>
              <a:rPr lang="en-GB" sz="2400" dirty="0"/>
              <a:t>Supportability </a:t>
            </a:r>
            <a:endParaRPr lang="en-US" sz="2400" dirty="0"/>
          </a:p>
          <a:p>
            <a:pPr>
              <a:lnSpc>
                <a:spcPct val="95000"/>
              </a:lnSpc>
            </a:pPr>
            <a:endParaRPr lang="en-US" sz="2400" dirty="0"/>
          </a:p>
        </p:txBody>
      </p:sp>
      <p:sp>
        <p:nvSpPr>
          <p:cNvPr id="600072" name="Rectangle 8"/>
          <p:cNvSpPr>
            <a:spLocks noChangeArrowheads="1"/>
          </p:cNvSpPr>
          <p:nvPr/>
        </p:nvSpPr>
        <p:spPr bwMode="auto">
          <a:xfrm>
            <a:off x="4191000" y="1447800"/>
            <a:ext cx="4572000" cy="1385888"/>
          </a:xfrm>
          <a:prstGeom prst="rect">
            <a:avLst/>
          </a:prstGeom>
          <a:solidFill>
            <a:schemeClr val="accent2">
              <a:alpha val="50000"/>
            </a:schemeClr>
          </a:solidFill>
          <a:ln w="12700">
            <a:solidFill>
              <a:srgbClr val="FFFF00"/>
            </a:solidFill>
            <a:miter lim="800000"/>
            <a:headEnd type="none" w="sm" len="sm"/>
            <a:tailEnd type="none" w="sm" len="sm"/>
          </a:ln>
          <a:effectLst/>
        </p:spPr>
        <p:txBody>
          <a:bodyPr>
            <a:spAutoFit/>
          </a:bodyPr>
          <a:lstStyle/>
          <a:p>
            <a:r>
              <a:rPr lang="en-GB" sz="2800" i="1" dirty="0">
                <a:latin typeface="Comic Sans MS" pitchFamily="66" charset="0"/>
              </a:rPr>
              <a:t>Each quality category is a risk category, as in: </a:t>
            </a:r>
          </a:p>
          <a:p>
            <a:r>
              <a:rPr lang="en-GB" sz="2800" i="1" dirty="0">
                <a:latin typeface="Comic Sans MS" pitchFamily="66" charset="0"/>
              </a:rPr>
              <a:t>“the risk of unreliability.”</a:t>
            </a:r>
          </a:p>
        </p:txBody>
      </p:sp>
      <p:sp>
        <p:nvSpPr>
          <p:cNvPr id="5" name="TextBox 4"/>
          <p:cNvSpPr txBox="1"/>
          <p:nvPr/>
        </p:nvSpPr>
        <p:spPr>
          <a:xfrm>
            <a:off x="4982283" y="2895600"/>
            <a:ext cx="4161717" cy="1938992"/>
          </a:xfrm>
          <a:prstGeom prst="rect">
            <a:avLst/>
          </a:prstGeom>
          <a:noFill/>
        </p:spPr>
        <p:txBody>
          <a:bodyPr wrap="none" rtlCol="0">
            <a:spAutoFit/>
          </a:bodyPr>
          <a:lstStyle/>
          <a:p>
            <a:pPr>
              <a:buFont typeface="Arial" pitchFamily="34" charset="0"/>
              <a:buChar char="•"/>
            </a:pPr>
            <a:r>
              <a:rPr lang="en-US" sz="2400" dirty="0" smtClean="0">
                <a:latin typeface="Comic Sans MS" pitchFamily="66" charset="0"/>
              </a:rPr>
              <a:t> Conformance to standards</a:t>
            </a:r>
          </a:p>
          <a:p>
            <a:pPr>
              <a:buFont typeface="Arial" pitchFamily="34" charset="0"/>
              <a:buChar char="•"/>
            </a:pPr>
            <a:r>
              <a:rPr lang="en-US" sz="2400" dirty="0" smtClean="0">
                <a:latin typeface="Comic Sans MS" pitchFamily="66" charset="0"/>
              </a:rPr>
              <a:t> Scalability</a:t>
            </a:r>
          </a:p>
          <a:p>
            <a:pPr>
              <a:buFont typeface="Arial" pitchFamily="34" charset="0"/>
              <a:buChar char="•"/>
            </a:pPr>
            <a:r>
              <a:rPr lang="en-US" sz="2400" dirty="0" smtClean="0">
                <a:latin typeface="Comic Sans MS" pitchFamily="66" charset="0"/>
              </a:rPr>
              <a:t> Testability</a:t>
            </a:r>
          </a:p>
          <a:p>
            <a:pPr>
              <a:buFont typeface="Arial" pitchFamily="34" charset="0"/>
              <a:buChar char="•"/>
            </a:pPr>
            <a:r>
              <a:rPr lang="en-US" sz="2400" dirty="0" smtClean="0">
                <a:latin typeface="Comic Sans MS" pitchFamily="66" charset="0"/>
              </a:rPr>
              <a:t> Usability</a:t>
            </a:r>
          </a:p>
          <a:p>
            <a:pPr>
              <a:buFont typeface="Arial" pitchFamily="34" charset="0"/>
              <a:buChar char="•"/>
            </a:pPr>
            <a:r>
              <a:rPr lang="en-US" sz="2400" dirty="0" smtClean="0">
                <a:latin typeface="Comic Sans MS" pitchFamily="66" charset="0"/>
              </a:rPr>
              <a:t> Security</a:t>
            </a:r>
            <a:endParaRPr lang="en-US" sz="2400" dirty="0">
              <a:latin typeface="Comic Sans MS" pitchFamily="66" charset="0"/>
            </a:endParaRPr>
          </a:p>
        </p:txBody>
      </p:sp>
      <p:sp>
        <p:nvSpPr>
          <p:cNvPr id="6" name="Date Placeholder 5"/>
          <p:cNvSpPr>
            <a:spLocks noGrp="1"/>
          </p:cNvSpPr>
          <p:nvPr>
            <p:ph type="dt" sz="half" idx="10"/>
          </p:nvPr>
        </p:nvSpPr>
        <p:spPr/>
        <p:txBody>
          <a:bodyPr/>
          <a:lstStyle/>
          <a:p>
            <a:fld id="{E2E841F4-F359-4225-B7FF-31C28D3A56DF}" type="datetime1">
              <a:rPr lang="en-US" smtClean="0"/>
              <a:pPr/>
              <a:t>11/15/2009</a:t>
            </a:fld>
            <a:endParaRPr lang="en-US"/>
          </a:p>
        </p:txBody>
      </p:sp>
      <p:sp>
        <p:nvSpPr>
          <p:cNvPr id="7" name="Slide Number Placeholder 6"/>
          <p:cNvSpPr>
            <a:spLocks noGrp="1"/>
          </p:cNvSpPr>
          <p:nvPr>
            <p:ph type="sldNum" sz="quarter" idx="12"/>
          </p:nvPr>
        </p:nvSpPr>
        <p:spPr/>
        <p:txBody>
          <a:bodyPr/>
          <a:lstStyle/>
          <a:p>
            <a:fld id="{10369235-5C97-4BA1-B44C-A5DF7822806F}" type="slidenum">
              <a:rPr lang="en-US" smtClean="0"/>
              <a:pPr/>
              <a:t>82</a:t>
            </a:fld>
            <a:endParaRPr lang="en-US"/>
          </a:p>
        </p:txBody>
      </p:sp>
      <p:sp>
        <p:nvSpPr>
          <p:cNvPr id="8" name="Footer Placeholder 7"/>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a:bodyPr>
          <a:lstStyle/>
          <a:p>
            <a:r>
              <a:rPr lang="en-US" dirty="0" smtClean="0"/>
              <a:t>Heuristics </a:t>
            </a:r>
            <a:r>
              <a:rPr lang="en-US" dirty="0"/>
              <a:t>to Find </a:t>
            </a:r>
            <a:r>
              <a:rPr lang="en-US" dirty="0" smtClean="0"/>
              <a:t>Risks</a:t>
            </a:r>
            <a:endParaRPr lang="en-US" dirty="0"/>
          </a:p>
        </p:txBody>
      </p:sp>
      <p:sp>
        <p:nvSpPr>
          <p:cNvPr id="602115" name="Rectangle 3"/>
          <p:cNvSpPr>
            <a:spLocks noGrp="1" noChangeArrowheads="1"/>
          </p:cNvSpPr>
          <p:nvPr>
            <p:ph type="body" idx="1"/>
          </p:nvPr>
        </p:nvSpPr>
        <p:spPr/>
        <p:txBody>
          <a:bodyPr>
            <a:normAutofit/>
          </a:bodyPr>
          <a:lstStyle/>
          <a:p>
            <a:pPr>
              <a:lnSpc>
                <a:spcPct val="95000"/>
              </a:lnSpc>
              <a:buNone/>
            </a:pPr>
            <a:r>
              <a:rPr lang="en-US" sz="2200" dirty="0" smtClean="0"/>
              <a:t>Where </a:t>
            </a:r>
            <a:r>
              <a:rPr lang="en-US" sz="2200" dirty="0"/>
              <a:t>to look for errors</a:t>
            </a:r>
          </a:p>
          <a:p>
            <a:pPr>
              <a:spcAft>
                <a:spcPct val="20000"/>
              </a:spcAft>
            </a:pPr>
            <a:r>
              <a:rPr lang="en-US" sz="2200" dirty="0">
                <a:solidFill>
                  <a:srgbClr val="0070C0"/>
                </a:solidFill>
              </a:rPr>
              <a:t>New things: newer features may fail.</a:t>
            </a:r>
          </a:p>
          <a:p>
            <a:pPr>
              <a:spcAft>
                <a:spcPct val="20000"/>
              </a:spcAft>
            </a:pPr>
            <a:r>
              <a:rPr lang="en-US" sz="2200" dirty="0">
                <a:solidFill>
                  <a:srgbClr val="0070C0"/>
                </a:solidFill>
              </a:rPr>
              <a:t>New technology: new concepts lead to new mistakes.</a:t>
            </a:r>
          </a:p>
          <a:p>
            <a:pPr>
              <a:spcAft>
                <a:spcPct val="20000"/>
              </a:spcAft>
              <a:buSzPct val="99000"/>
            </a:pPr>
            <a:r>
              <a:rPr lang="en-GB" sz="2200" dirty="0">
                <a:solidFill>
                  <a:srgbClr val="0070C0"/>
                </a:solidFill>
              </a:rPr>
              <a:t>Learning Curve: mistakes due to ignorance.</a:t>
            </a:r>
            <a:endParaRPr lang="en-US" sz="2200" dirty="0">
              <a:solidFill>
                <a:srgbClr val="0070C0"/>
              </a:solidFill>
            </a:endParaRPr>
          </a:p>
          <a:p>
            <a:pPr>
              <a:spcAft>
                <a:spcPct val="20000"/>
              </a:spcAft>
            </a:pPr>
            <a:r>
              <a:rPr lang="en-US" sz="2200" dirty="0">
                <a:solidFill>
                  <a:srgbClr val="0070C0"/>
                </a:solidFill>
              </a:rPr>
              <a:t>Changed things: changes may break old code.</a:t>
            </a:r>
          </a:p>
          <a:p>
            <a:pPr>
              <a:spcAft>
                <a:spcPct val="20000"/>
              </a:spcAft>
            </a:pPr>
            <a:r>
              <a:rPr lang="en-US" sz="2200" dirty="0">
                <a:solidFill>
                  <a:srgbClr val="0070C0"/>
                </a:solidFill>
              </a:rPr>
              <a:t>Late change: rushed decisions, rushed or demoralized staff lead to mistakes.</a:t>
            </a:r>
          </a:p>
          <a:p>
            <a:pPr>
              <a:spcAft>
                <a:spcPct val="20000"/>
              </a:spcAft>
            </a:pPr>
            <a:r>
              <a:rPr lang="en-US" sz="2200" dirty="0">
                <a:solidFill>
                  <a:srgbClr val="0070C0"/>
                </a:solidFill>
              </a:rPr>
              <a:t>Rushed work: some tasks or projects are chronically underfunded and all aspects of work quality suffer.</a:t>
            </a:r>
          </a:p>
        </p:txBody>
      </p:sp>
      <p:sp>
        <p:nvSpPr>
          <p:cNvPr id="4" name="Date Placeholder 3"/>
          <p:cNvSpPr>
            <a:spLocks noGrp="1"/>
          </p:cNvSpPr>
          <p:nvPr>
            <p:ph type="dt" sz="half" idx="10"/>
          </p:nvPr>
        </p:nvSpPr>
        <p:spPr/>
        <p:txBody>
          <a:bodyPr/>
          <a:lstStyle/>
          <a:p>
            <a:fld id="{948E6E83-4980-41C6-9BA3-80E9071C4C6B}"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83</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2358" name="Rectangle 6"/>
          <p:cNvSpPr>
            <a:spLocks noGrp="1" noChangeArrowheads="1"/>
          </p:cNvSpPr>
          <p:nvPr>
            <p:ph type="title"/>
          </p:nvPr>
        </p:nvSpPr>
        <p:spPr/>
        <p:txBody>
          <a:bodyPr>
            <a:normAutofit/>
          </a:bodyPr>
          <a:lstStyle/>
          <a:p>
            <a:r>
              <a:rPr lang="en-US" dirty="0" smtClean="0"/>
              <a:t>Heuristics </a:t>
            </a:r>
            <a:r>
              <a:rPr lang="en-US" dirty="0"/>
              <a:t>to Find </a:t>
            </a:r>
            <a:r>
              <a:rPr lang="en-US" dirty="0" smtClean="0"/>
              <a:t>Risks</a:t>
            </a:r>
            <a:endParaRPr lang="en-US" dirty="0"/>
          </a:p>
        </p:txBody>
      </p:sp>
      <p:sp>
        <p:nvSpPr>
          <p:cNvPr id="612359" name="Rectangle 7"/>
          <p:cNvSpPr>
            <a:spLocks noGrp="1" noChangeArrowheads="1"/>
          </p:cNvSpPr>
          <p:nvPr>
            <p:ph type="body" idx="1"/>
          </p:nvPr>
        </p:nvSpPr>
        <p:spPr/>
        <p:txBody>
          <a:bodyPr>
            <a:noAutofit/>
          </a:bodyPr>
          <a:lstStyle/>
          <a:p>
            <a:pPr>
              <a:buNone/>
            </a:pPr>
            <a:r>
              <a:rPr lang="en-US" sz="2200" dirty="0" smtClean="0"/>
              <a:t>Where </a:t>
            </a:r>
            <a:r>
              <a:rPr lang="en-US" sz="2200" dirty="0"/>
              <a:t>to look for errors</a:t>
            </a:r>
          </a:p>
          <a:p>
            <a:r>
              <a:rPr lang="en-US" sz="2200" i="1" dirty="0">
                <a:solidFill>
                  <a:srgbClr val="0070C0"/>
                </a:solidFill>
              </a:rPr>
              <a:t>Complexity</a:t>
            </a:r>
            <a:r>
              <a:rPr lang="en-US" sz="2200" dirty="0">
                <a:solidFill>
                  <a:srgbClr val="0070C0"/>
                </a:solidFill>
              </a:rPr>
              <a:t>: complex code may be buggy. </a:t>
            </a:r>
          </a:p>
          <a:p>
            <a:r>
              <a:rPr lang="en-US" sz="2200" i="1" dirty="0" err="1">
                <a:solidFill>
                  <a:srgbClr val="0070C0"/>
                </a:solidFill>
              </a:rPr>
              <a:t>Bugginess</a:t>
            </a:r>
            <a:r>
              <a:rPr lang="en-US" sz="2200" dirty="0">
                <a:solidFill>
                  <a:srgbClr val="0070C0"/>
                </a:solidFill>
              </a:rPr>
              <a:t>: features with many known bugs may also have many unknown bugs.</a:t>
            </a:r>
            <a:endParaRPr lang="en-GB" sz="2200" dirty="0">
              <a:solidFill>
                <a:srgbClr val="0070C0"/>
              </a:solidFill>
            </a:endParaRPr>
          </a:p>
          <a:p>
            <a:r>
              <a:rPr lang="en-GB" sz="2200" i="1" dirty="0">
                <a:solidFill>
                  <a:srgbClr val="0070C0"/>
                </a:solidFill>
              </a:rPr>
              <a:t>Dependencies</a:t>
            </a:r>
            <a:r>
              <a:rPr lang="en-GB" sz="2200" dirty="0">
                <a:solidFill>
                  <a:srgbClr val="0070C0"/>
                </a:solidFill>
              </a:rPr>
              <a:t>: failures may trigger other failures.</a:t>
            </a:r>
          </a:p>
          <a:p>
            <a:r>
              <a:rPr lang="en-GB" sz="2200" i="1" dirty="0" err="1">
                <a:solidFill>
                  <a:srgbClr val="0070C0"/>
                </a:solidFill>
              </a:rPr>
              <a:t>Untestability</a:t>
            </a:r>
            <a:r>
              <a:rPr lang="en-GB" sz="2200" dirty="0">
                <a:solidFill>
                  <a:srgbClr val="0070C0"/>
                </a:solidFill>
              </a:rPr>
              <a:t>: risk of slow, inefficient testing.</a:t>
            </a:r>
          </a:p>
          <a:p>
            <a:r>
              <a:rPr lang="en-GB" sz="2200" i="1" dirty="0">
                <a:solidFill>
                  <a:srgbClr val="0070C0"/>
                </a:solidFill>
              </a:rPr>
              <a:t>Little unit testing</a:t>
            </a:r>
            <a:r>
              <a:rPr lang="en-GB" sz="2200" dirty="0">
                <a:solidFill>
                  <a:srgbClr val="0070C0"/>
                </a:solidFill>
              </a:rPr>
              <a:t>: programmers find and fix most of their own bugs. Shortcutting here is a risk.</a:t>
            </a:r>
          </a:p>
          <a:p>
            <a:r>
              <a:rPr lang="en-GB" sz="2200" i="1" dirty="0">
                <a:solidFill>
                  <a:srgbClr val="0070C0"/>
                </a:solidFill>
              </a:rPr>
              <a:t>Little system testing so far</a:t>
            </a:r>
            <a:r>
              <a:rPr lang="en-GB" sz="2200" dirty="0">
                <a:solidFill>
                  <a:srgbClr val="0070C0"/>
                </a:solidFill>
              </a:rPr>
              <a:t>: </a:t>
            </a:r>
            <a:r>
              <a:rPr lang="en-US" sz="2200" dirty="0">
                <a:solidFill>
                  <a:srgbClr val="0070C0"/>
                </a:solidFill>
              </a:rPr>
              <a:t>untested software may fail.</a:t>
            </a:r>
          </a:p>
          <a:p>
            <a:r>
              <a:rPr lang="en-GB" sz="2200" i="1" dirty="0">
                <a:solidFill>
                  <a:srgbClr val="0070C0"/>
                </a:solidFill>
              </a:rPr>
              <a:t>Previous reliance on narrow testing strategies</a:t>
            </a:r>
            <a:r>
              <a:rPr lang="en-GB" sz="2200" dirty="0">
                <a:solidFill>
                  <a:srgbClr val="0070C0"/>
                </a:solidFill>
              </a:rPr>
              <a:t>: (e.g. regression, function tests), can yield a backlog of errors surviving across versions.</a:t>
            </a:r>
            <a:endParaRPr lang="en-US" sz="2200" dirty="0">
              <a:solidFill>
                <a:srgbClr val="0070C0"/>
              </a:solidFill>
            </a:endParaRPr>
          </a:p>
        </p:txBody>
      </p:sp>
      <p:sp>
        <p:nvSpPr>
          <p:cNvPr id="4" name="Date Placeholder 3"/>
          <p:cNvSpPr>
            <a:spLocks noGrp="1"/>
          </p:cNvSpPr>
          <p:nvPr>
            <p:ph type="dt" sz="half" idx="10"/>
          </p:nvPr>
        </p:nvSpPr>
        <p:spPr/>
        <p:txBody>
          <a:bodyPr/>
          <a:lstStyle/>
          <a:p>
            <a:fld id="{5A2BA343-CD8C-4DC3-9646-E49D9B3D7B08}"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84</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64" name="Rectangle 4"/>
          <p:cNvSpPr>
            <a:spLocks noGrp="1" noChangeArrowheads="1"/>
          </p:cNvSpPr>
          <p:nvPr>
            <p:ph type="title"/>
          </p:nvPr>
        </p:nvSpPr>
        <p:spPr>
          <a:xfrm>
            <a:off x="0" y="274638"/>
            <a:ext cx="9144000" cy="1143000"/>
          </a:xfrm>
        </p:spPr>
        <p:txBody>
          <a:bodyPr>
            <a:normAutofit/>
          </a:bodyPr>
          <a:lstStyle/>
          <a:p>
            <a:r>
              <a:rPr lang="en-US" dirty="0" smtClean="0"/>
              <a:t>Bug Patterns </a:t>
            </a:r>
            <a:r>
              <a:rPr lang="en-US" dirty="0"/>
              <a:t>As a Source of Risks</a:t>
            </a:r>
          </a:p>
        </p:txBody>
      </p:sp>
      <p:sp>
        <p:nvSpPr>
          <p:cNvPr id="604165" name="Rectangle 5"/>
          <p:cNvSpPr>
            <a:spLocks noGrp="1" noChangeArrowheads="1"/>
          </p:cNvSpPr>
          <p:nvPr>
            <p:ph type="body" idx="1"/>
          </p:nvPr>
        </p:nvSpPr>
        <p:spPr/>
        <p:txBody>
          <a:bodyPr>
            <a:normAutofit fontScale="85000" lnSpcReduction="10000"/>
          </a:bodyPr>
          <a:lstStyle/>
          <a:p>
            <a:pPr>
              <a:lnSpc>
                <a:spcPct val="110000"/>
              </a:lnSpc>
            </a:pPr>
            <a:r>
              <a:rPr lang="en-US" sz="2800" i="1" dirty="0"/>
              <a:t>Testing Computer Software</a:t>
            </a:r>
            <a:r>
              <a:rPr lang="en-US" sz="2800" dirty="0"/>
              <a:t> laid out a set of 480 common defects. To use these:</a:t>
            </a:r>
          </a:p>
          <a:p>
            <a:pPr lvl="1">
              <a:lnSpc>
                <a:spcPct val="110000"/>
              </a:lnSpc>
            </a:pPr>
            <a:r>
              <a:rPr lang="en-US" sz="2400" dirty="0">
                <a:solidFill>
                  <a:srgbClr val="0070C0"/>
                </a:solidFill>
              </a:rPr>
              <a:t>Find a defect in the list</a:t>
            </a:r>
          </a:p>
          <a:p>
            <a:pPr lvl="1">
              <a:lnSpc>
                <a:spcPct val="110000"/>
              </a:lnSpc>
            </a:pPr>
            <a:r>
              <a:rPr lang="en-US" sz="2400" dirty="0">
                <a:solidFill>
                  <a:srgbClr val="0070C0"/>
                </a:solidFill>
              </a:rPr>
              <a:t>Ask whether the software under test could have this defect</a:t>
            </a:r>
          </a:p>
          <a:p>
            <a:pPr lvl="1">
              <a:lnSpc>
                <a:spcPct val="110000"/>
              </a:lnSpc>
            </a:pPr>
            <a:r>
              <a:rPr lang="en-US" sz="2400" dirty="0">
                <a:solidFill>
                  <a:srgbClr val="0070C0"/>
                </a:solidFill>
              </a:rPr>
              <a:t>If it is theoretically possible that the program could have the defect, ask how you could find the bug if it was there.</a:t>
            </a:r>
          </a:p>
          <a:p>
            <a:pPr lvl="1">
              <a:lnSpc>
                <a:spcPct val="110000"/>
              </a:lnSpc>
            </a:pPr>
            <a:r>
              <a:rPr lang="en-US" sz="2400" dirty="0">
                <a:solidFill>
                  <a:srgbClr val="0070C0"/>
                </a:solidFill>
              </a:rPr>
              <a:t>Ask how plausible it is that this bug could be in the program and how serious the failure would be if it was there.</a:t>
            </a:r>
          </a:p>
          <a:p>
            <a:pPr lvl="1">
              <a:lnSpc>
                <a:spcPct val="110000"/>
              </a:lnSpc>
            </a:pPr>
            <a:r>
              <a:rPr lang="en-US" sz="2400" dirty="0">
                <a:solidFill>
                  <a:srgbClr val="0070C0"/>
                </a:solidFill>
              </a:rPr>
              <a:t>If appropriate, design a test or series of tests for bugs of this type.</a:t>
            </a:r>
          </a:p>
          <a:p>
            <a:pPr>
              <a:lnSpc>
                <a:spcPct val="110000"/>
              </a:lnSpc>
            </a:pPr>
            <a:r>
              <a:rPr lang="en-US" sz="2800" dirty="0"/>
              <a:t>Use the web: www.bugnet.com</a:t>
            </a:r>
          </a:p>
        </p:txBody>
      </p:sp>
      <p:sp>
        <p:nvSpPr>
          <p:cNvPr id="4" name="Date Placeholder 3"/>
          <p:cNvSpPr>
            <a:spLocks noGrp="1"/>
          </p:cNvSpPr>
          <p:nvPr>
            <p:ph type="dt" sz="half" idx="10"/>
          </p:nvPr>
        </p:nvSpPr>
        <p:spPr/>
        <p:txBody>
          <a:bodyPr/>
          <a:lstStyle/>
          <a:p>
            <a:fld id="{96D30FFD-BA9D-476E-821D-ED460CA535EC}"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85</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6214" name="Rectangle 6"/>
          <p:cNvSpPr>
            <a:spLocks noGrp="1" noChangeArrowheads="1"/>
          </p:cNvSpPr>
          <p:nvPr>
            <p:ph type="title"/>
          </p:nvPr>
        </p:nvSpPr>
        <p:spPr/>
        <p:txBody>
          <a:bodyPr>
            <a:normAutofit/>
          </a:bodyPr>
          <a:lstStyle/>
          <a:p>
            <a:r>
              <a:rPr lang="en-US" dirty="0" smtClean="0"/>
              <a:t>Risk-Based </a:t>
            </a:r>
            <a:r>
              <a:rPr lang="en-US" dirty="0"/>
              <a:t>Test Management</a:t>
            </a:r>
          </a:p>
        </p:txBody>
      </p:sp>
      <p:sp>
        <p:nvSpPr>
          <p:cNvPr id="606215" name="Rectangle 7"/>
          <p:cNvSpPr>
            <a:spLocks noGrp="1" noChangeArrowheads="1"/>
          </p:cNvSpPr>
          <p:nvPr>
            <p:ph type="body" idx="1"/>
          </p:nvPr>
        </p:nvSpPr>
        <p:spPr/>
        <p:txBody>
          <a:bodyPr>
            <a:normAutofit fontScale="77500" lnSpcReduction="20000"/>
          </a:bodyPr>
          <a:lstStyle/>
          <a:p>
            <a:pPr>
              <a:lnSpc>
                <a:spcPct val="110000"/>
              </a:lnSpc>
            </a:pPr>
            <a:r>
              <a:rPr lang="en-US" sz="2800" dirty="0"/>
              <a:t>Project risk management involves </a:t>
            </a:r>
          </a:p>
          <a:p>
            <a:pPr lvl="1">
              <a:lnSpc>
                <a:spcPct val="110000"/>
              </a:lnSpc>
            </a:pPr>
            <a:r>
              <a:rPr lang="en-US" sz="2600" dirty="0">
                <a:solidFill>
                  <a:srgbClr val="0070C0"/>
                </a:solidFill>
              </a:rPr>
              <a:t>Identification of the different risks to the project (issues that might cause the project to fail or to fall behind schedule that cost too much or dissatisfy customers or other stakeholders)</a:t>
            </a:r>
          </a:p>
          <a:p>
            <a:pPr lvl="1">
              <a:lnSpc>
                <a:spcPct val="110000"/>
              </a:lnSpc>
            </a:pPr>
            <a:r>
              <a:rPr lang="en-US" sz="2600" dirty="0">
                <a:solidFill>
                  <a:srgbClr val="0070C0"/>
                </a:solidFill>
              </a:rPr>
              <a:t>Analysis of the potential costs associated with each risk</a:t>
            </a:r>
          </a:p>
          <a:p>
            <a:pPr lvl="1">
              <a:lnSpc>
                <a:spcPct val="110000"/>
              </a:lnSpc>
            </a:pPr>
            <a:r>
              <a:rPr lang="en-US" sz="2600" dirty="0">
                <a:solidFill>
                  <a:srgbClr val="0070C0"/>
                </a:solidFill>
              </a:rPr>
              <a:t>Development of plans and actions to reduce the likelihood of the risk or the magnitude of the harm</a:t>
            </a:r>
          </a:p>
          <a:p>
            <a:pPr lvl="1">
              <a:lnSpc>
                <a:spcPct val="110000"/>
              </a:lnSpc>
            </a:pPr>
            <a:r>
              <a:rPr lang="en-US" sz="2600" dirty="0">
                <a:solidFill>
                  <a:srgbClr val="0070C0"/>
                </a:solidFill>
              </a:rPr>
              <a:t>Continuous assessment or monitoring of the risks (or the actions taken to manage them)</a:t>
            </a:r>
          </a:p>
          <a:p>
            <a:pPr>
              <a:lnSpc>
                <a:spcPct val="110000"/>
              </a:lnSpc>
            </a:pPr>
            <a:r>
              <a:rPr lang="en-US" sz="2800" dirty="0"/>
              <a:t>Useful material free at http://seir.sei.cmu.edu</a:t>
            </a:r>
          </a:p>
          <a:p>
            <a:pPr>
              <a:lnSpc>
                <a:spcPct val="110000"/>
              </a:lnSpc>
            </a:pPr>
            <a:r>
              <a:rPr lang="en-US" sz="2800" dirty="0"/>
              <a:t>http://www.coyotevalley.com (Brian Lawrence)</a:t>
            </a:r>
          </a:p>
          <a:p>
            <a:pPr>
              <a:lnSpc>
                <a:spcPct val="110000"/>
              </a:lnSpc>
            </a:pPr>
            <a:r>
              <a:rPr lang="en-US" sz="2800" dirty="0"/>
              <a:t>Good paper by Stale </a:t>
            </a:r>
            <a:r>
              <a:rPr lang="en-US" sz="2800" dirty="0" err="1"/>
              <a:t>Amland</a:t>
            </a:r>
            <a:r>
              <a:rPr lang="en-US" sz="2800" dirty="0"/>
              <a:t>, Risk Based Testing and Metrics, in appendix.</a:t>
            </a:r>
          </a:p>
        </p:txBody>
      </p:sp>
      <p:sp>
        <p:nvSpPr>
          <p:cNvPr id="4" name="Date Placeholder 3"/>
          <p:cNvSpPr>
            <a:spLocks noGrp="1"/>
          </p:cNvSpPr>
          <p:nvPr>
            <p:ph type="dt" sz="half" idx="10"/>
          </p:nvPr>
        </p:nvSpPr>
        <p:spPr/>
        <p:txBody>
          <a:bodyPr/>
          <a:lstStyle/>
          <a:p>
            <a:fld id="{8B7E5CBD-BD40-4F73-949C-F3C56AB34323}"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86</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4" name="Rectangle 4"/>
          <p:cNvSpPr>
            <a:spLocks noGrp="1" noChangeArrowheads="1"/>
          </p:cNvSpPr>
          <p:nvPr>
            <p:ph type="title"/>
          </p:nvPr>
        </p:nvSpPr>
        <p:spPr/>
        <p:txBody>
          <a:bodyPr>
            <a:normAutofit/>
          </a:bodyPr>
          <a:lstStyle/>
          <a:p>
            <a:r>
              <a:rPr lang="en-US" dirty="0" smtClean="0"/>
              <a:t>Exercise: </a:t>
            </a:r>
            <a:r>
              <a:rPr lang="en-US" dirty="0"/>
              <a:t>Risk-Based Testing</a:t>
            </a:r>
          </a:p>
        </p:txBody>
      </p:sp>
      <p:sp>
        <p:nvSpPr>
          <p:cNvPr id="711685" name="Rectangle 5"/>
          <p:cNvSpPr>
            <a:spLocks noGrp="1" noChangeArrowheads="1"/>
          </p:cNvSpPr>
          <p:nvPr>
            <p:ph type="body" idx="1"/>
          </p:nvPr>
        </p:nvSpPr>
        <p:spPr/>
        <p:txBody>
          <a:bodyPr>
            <a:normAutofit fontScale="92500"/>
          </a:bodyPr>
          <a:lstStyle/>
          <a:p>
            <a:r>
              <a:rPr lang="en-US" dirty="0"/>
              <a:t>You are testing </a:t>
            </a:r>
            <a:r>
              <a:rPr lang="en-US" dirty="0" smtClean="0"/>
              <a:t>your project</a:t>
            </a:r>
            <a:endParaRPr lang="en-US" dirty="0"/>
          </a:p>
          <a:p>
            <a:r>
              <a:rPr lang="en-US" dirty="0"/>
              <a:t>First brainstorm:</a:t>
            </a:r>
          </a:p>
          <a:p>
            <a:pPr lvl="1"/>
            <a:r>
              <a:rPr lang="en-US" dirty="0">
                <a:solidFill>
                  <a:srgbClr val="0070C0"/>
                </a:solidFill>
              </a:rPr>
              <a:t>What are the functional areas of the </a:t>
            </a:r>
            <a:r>
              <a:rPr lang="en-US" dirty="0" smtClean="0">
                <a:solidFill>
                  <a:srgbClr val="0070C0"/>
                </a:solidFill>
              </a:rPr>
              <a:t>app?</a:t>
            </a:r>
          </a:p>
          <a:p>
            <a:r>
              <a:rPr lang="en-US" dirty="0" smtClean="0"/>
              <a:t>Then </a:t>
            </a:r>
            <a:r>
              <a:rPr lang="en-US" dirty="0"/>
              <a:t>evaluate </a:t>
            </a:r>
            <a:r>
              <a:rPr lang="en-US" dirty="0" smtClean="0"/>
              <a:t>risks:</a:t>
            </a:r>
          </a:p>
          <a:p>
            <a:pPr lvl="1"/>
            <a:r>
              <a:rPr lang="en-US" dirty="0" smtClean="0">
                <a:solidFill>
                  <a:srgbClr val="0070C0"/>
                </a:solidFill>
              </a:rPr>
              <a:t>What </a:t>
            </a:r>
            <a:r>
              <a:rPr lang="en-US" dirty="0">
                <a:solidFill>
                  <a:srgbClr val="0070C0"/>
                </a:solidFill>
              </a:rPr>
              <a:t>are some of the ways that each of these could </a:t>
            </a:r>
            <a:r>
              <a:rPr lang="en-US" dirty="0" smtClean="0">
                <a:solidFill>
                  <a:srgbClr val="0070C0"/>
                </a:solidFill>
              </a:rPr>
              <a:t>fail?</a:t>
            </a:r>
          </a:p>
          <a:p>
            <a:pPr lvl="1"/>
            <a:r>
              <a:rPr lang="en-US" dirty="0" smtClean="0">
                <a:solidFill>
                  <a:srgbClr val="0070C0"/>
                </a:solidFill>
              </a:rPr>
              <a:t>How </a:t>
            </a:r>
            <a:r>
              <a:rPr lang="en-US" dirty="0">
                <a:solidFill>
                  <a:srgbClr val="0070C0"/>
                </a:solidFill>
              </a:rPr>
              <a:t>likely do you think they are to fail? Why? </a:t>
            </a:r>
            <a:endParaRPr lang="en-US" dirty="0" smtClean="0">
              <a:solidFill>
                <a:srgbClr val="0070C0"/>
              </a:solidFill>
            </a:endParaRPr>
          </a:p>
          <a:p>
            <a:pPr lvl="1"/>
            <a:r>
              <a:rPr lang="en-US" dirty="0" smtClean="0">
                <a:solidFill>
                  <a:srgbClr val="0070C0"/>
                </a:solidFill>
              </a:rPr>
              <a:t>How </a:t>
            </a:r>
            <a:r>
              <a:rPr lang="en-US" dirty="0">
                <a:solidFill>
                  <a:srgbClr val="0070C0"/>
                </a:solidFill>
              </a:rPr>
              <a:t>serious would each of the failure types be?</a:t>
            </a:r>
          </a:p>
          <a:p>
            <a:pPr lvl="2"/>
            <a:endParaRPr lang="en-US" dirty="0"/>
          </a:p>
        </p:txBody>
      </p:sp>
      <p:sp>
        <p:nvSpPr>
          <p:cNvPr id="4" name="Date Placeholder 3"/>
          <p:cNvSpPr>
            <a:spLocks noGrp="1"/>
          </p:cNvSpPr>
          <p:nvPr>
            <p:ph type="dt" sz="half" idx="10"/>
          </p:nvPr>
        </p:nvSpPr>
        <p:spPr/>
        <p:txBody>
          <a:bodyPr/>
          <a:lstStyle/>
          <a:p>
            <a:fld id="{FF8D171D-C6E8-4CF0-89BA-A87F81885CFD}"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87</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TESTING</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B30D8203-D5B7-4361-B3AD-EA68D0829CB1}"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88</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8" name="Rectangle 6"/>
          <p:cNvSpPr>
            <a:spLocks noGrp="1" noChangeArrowheads="1"/>
          </p:cNvSpPr>
          <p:nvPr>
            <p:ph type="title"/>
          </p:nvPr>
        </p:nvSpPr>
        <p:spPr/>
        <p:txBody>
          <a:bodyPr>
            <a:normAutofit fontScale="90000"/>
          </a:bodyPr>
          <a:lstStyle/>
          <a:p>
            <a:r>
              <a:rPr lang="en-US" dirty="0" smtClean="0"/>
              <a:t>Stress </a:t>
            </a:r>
            <a:r>
              <a:rPr lang="en-US" dirty="0"/>
              <a:t>Testing</a:t>
            </a:r>
            <a:endParaRPr lang="en-US" sz="3200" dirty="0"/>
          </a:p>
        </p:txBody>
      </p:sp>
      <p:graphicFrame>
        <p:nvGraphicFramePr>
          <p:cNvPr id="561207" name="Group 55"/>
          <p:cNvGraphicFramePr>
            <a:graphicFrameLocks noGrp="1"/>
          </p:cNvGraphicFramePr>
          <p:nvPr>
            <p:ph idx="1"/>
          </p:nvPr>
        </p:nvGraphicFramePr>
        <p:xfrm>
          <a:off x="361950" y="914400"/>
          <a:ext cx="8489950" cy="5231642"/>
        </p:xfrm>
        <a:graphic>
          <a:graphicData uri="http://schemas.openxmlformats.org/drawingml/2006/table">
            <a:tbl>
              <a:tblPr/>
              <a:tblGrid>
                <a:gridCol w="3143250"/>
                <a:gridCol w="5346700"/>
              </a:tblGrid>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400" b="0" i="0" u="none" strike="noStrike" cap="none" normalizeH="0" baseline="0" smtClean="0">
                          <a:ln>
                            <a:noFill/>
                          </a:ln>
                          <a:solidFill>
                            <a:srgbClr val="0070C0"/>
                          </a:solidFill>
                          <a:effectLst/>
                          <a:latin typeface="Arial" pitchFamily="34" charset="0"/>
                        </a:rPr>
                        <a:t>Overwhelm the product</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400" b="0" i="0" u="none" strike="noStrike" cap="none" normalizeH="0" baseline="0" dirty="0" smtClean="0">
                          <a:ln>
                            <a:noFill/>
                          </a:ln>
                          <a:solidFill>
                            <a:srgbClr val="0070C0"/>
                          </a:solidFill>
                          <a:effectLst/>
                          <a:latin typeface="Arial" pitchFamily="34" charset="0"/>
                        </a:rPr>
                        <a:t>Learn what failure at extremes tells about changes needed in the program’s handling of normal cases</a:t>
                      </a:r>
                      <a:endParaRPr kumimoji="0" lang="en-US" sz="2800" b="0" i="0" u="none" strike="noStrike" cap="none" normalizeH="0" baseline="0" dirty="0" smtClean="0">
                        <a:ln>
                          <a:noFill/>
                        </a:ln>
                        <a:solidFill>
                          <a:srgbClr val="0070C0"/>
                        </a:solidFill>
                        <a:effectLst/>
                        <a:latin typeface="Arial Narrow" pitchFamily="34" charset="0"/>
                      </a:endParaRP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Testers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Specialists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Coverage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Limited</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Potential problems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Error handling weaknesses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Activities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chemeClr val="accent2"/>
                          </a:solidFill>
                          <a:effectLst/>
                          <a:latin typeface="Arial Narrow" pitchFamily="34" charset="0"/>
                        </a:rPr>
                        <a:t>Specialized</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Harshness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Narrow" pitchFamily="34" charset="0"/>
                        </a:rPr>
                        <a:t>Extreme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SUT readiness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Late stage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noAutofit/>
          </a:bodyPr>
          <a:lstStyle/>
          <a:p>
            <a:r>
              <a:rPr lang="en-US" sz="3600" dirty="0" smtClean="0">
                <a:cs typeface="Times New Roman" pitchFamily="18" charset="0"/>
              </a:rPr>
              <a:t>Ideas </a:t>
            </a:r>
            <a:r>
              <a:rPr lang="en-US" sz="3600" dirty="0">
                <a:cs typeface="Times New Roman" pitchFamily="18" charset="0"/>
              </a:rPr>
              <a:t>List for Integer-Input Tests</a:t>
            </a:r>
            <a:r>
              <a:rPr lang="en-US" sz="3600" dirty="0"/>
              <a:t> </a:t>
            </a:r>
          </a:p>
        </p:txBody>
      </p:sp>
      <p:sp>
        <p:nvSpPr>
          <p:cNvPr id="522243" name="Rectangle 3"/>
          <p:cNvSpPr>
            <a:spLocks noGrp="1" noChangeArrowheads="1"/>
          </p:cNvSpPr>
          <p:nvPr>
            <p:ph type="body" sz="half" idx="1"/>
          </p:nvPr>
        </p:nvSpPr>
        <p:spPr>
          <a:xfrm>
            <a:off x="361950" y="1052513"/>
            <a:ext cx="8324850" cy="547687"/>
          </a:xfrm>
        </p:spPr>
        <p:txBody>
          <a:bodyPr/>
          <a:lstStyle/>
          <a:p>
            <a:r>
              <a:rPr lang="en-US" sz="2800" dirty="0" smtClean="0"/>
              <a:t>Answers to </a:t>
            </a:r>
            <a:r>
              <a:rPr lang="en-US" sz="2800" dirty="0"/>
              <a:t>the exercise </a:t>
            </a:r>
            <a:r>
              <a:rPr lang="en-US" sz="2800" dirty="0" smtClean="0"/>
              <a:t>might </a:t>
            </a:r>
            <a:r>
              <a:rPr lang="en-US" sz="2800" dirty="0"/>
              <a:t>include:</a:t>
            </a:r>
          </a:p>
          <a:p>
            <a:endParaRPr lang="en-US" sz="2800" dirty="0"/>
          </a:p>
        </p:txBody>
      </p:sp>
      <p:graphicFrame>
        <p:nvGraphicFramePr>
          <p:cNvPr id="522373" name="Group 133"/>
          <p:cNvGraphicFramePr>
            <a:graphicFrameLocks noGrp="1"/>
          </p:cNvGraphicFramePr>
          <p:nvPr>
            <p:ph sz="half" idx="2"/>
          </p:nvPr>
        </p:nvGraphicFramePr>
        <p:xfrm>
          <a:off x="838200" y="2057400"/>
          <a:ext cx="7391400" cy="3924303"/>
        </p:xfrm>
        <a:graphic>
          <a:graphicData uri="http://schemas.openxmlformats.org/drawingml/2006/table">
            <a:tbl>
              <a:tblPr/>
              <a:tblGrid>
                <a:gridCol w="1676400"/>
                <a:gridCol w="3246438"/>
                <a:gridCol w="2468562"/>
              </a:tblGrid>
              <a:tr h="457200">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Test</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Why it’s interesting</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Expected result</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20</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Smallest valid value</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Accepts it</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19</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Smallest -1</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Reject, error msg</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0</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0 is always interesting</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Reject, error msg</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Blank</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Empty field, what’s it do?</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Reject? Ignore?</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49</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Valid value</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Accepts it</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50</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Largest valid value</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Accepts it</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51</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Largest +1</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Reject, error msg</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-1</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Negative number</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Reject, error msg</a:t>
                      </a: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4294967296</a:t>
                      </a:r>
                    </a:p>
                  </a:txBody>
                  <a:tcPr marL="107950" marR="107950" marT="53975" marB="539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smtClean="0">
                          <a:ln>
                            <a:noFill/>
                          </a:ln>
                          <a:solidFill>
                            <a:srgbClr val="0070C0"/>
                          </a:solidFill>
                          <a:effectLst/>
                          <a:latin typeface="Arial" pitchFamily="34" charset="0"/>
                        </a:rPr>
                        <a:t>2^32, overflow integer?</a:t>
                      </a:r>
                    </a:p>
                  </a:txBody>
                  <a:tcPr marL="107950" marR="107950" marT="53975" marB="539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30000"/>
                        </a:spcBef>
                        <a:spcAft>
                          <a:spcPct val="0"/>
                        </a:spcAft>
                        <a:buClr>
                          <a:srgbClr val="FFFF99"/>
                        </a:buClr>
                        <a:buSzTx/>
                        <a:buFont typeface="Wingdings" pitchFamily="2" charset="2"/>
                        <a:buNone/>
                        <a:tabLst/>
                      </a:pPr>
                      <a:r>
                        <a:rPr kumimoji="0" lang="en-US" sz="2000" b="0" i="0" u="none" strike="noStrike" cap="none" normalizeH="0" baseline="0" dirty="0" smtClean="0">
                          <a:ln>
                            <a:noFill/>
                          </a:ln>
                          <a:solidFill>
                            <a:srgbClr val="0070C0"/>
                          </a:solidFill>
                          <a:effectLst/>
                          <a:latin typeface="Arial" pitchFamily="34" charset="0"/>
                        </a:rPr>
                        <a:t>Reject, error </a:t>
                      </a:r>
                      <a:r>
                        <a:rPr kumimoji="0" lang="en-US" sz="2000" b="0" i="0" u="none" strike="noStrike" cap="none" normalizeH="0" baseline="0" dirty="0" err="1" smtClean="0">
                          <a:ln>
                            <a:noFill/>
                          </a:ln>
                          <a:solidFill>
                            <a:srgbClr val="0070C0"/>
                          </a:solidFill>
                          <a:effectLst/>
                          <a:latin typeface="Arial" pitchFamily="34" charset="0"/>
                        </a:rPr>
                        <a:t>msg</a:t>
                      </a:r>
                      <a:endParaRPr kumimoji="0" lang="en-US" sz="2000" b="0" i="0" u="none" strike="noStrike" cap="none" normalizeH="0" baseline="0" dirty="0" smtClean="0">
                        <a:ln>
                          <a:noFill/>
                        </a:ln>
                        <a:solidFill>
                          <a:srgbClr val="0070C0"/>
                        </a:solidFill>
                        <a:effectLst/>
                        <a:latin typeface="Arial" pitchFamily="34" charset="0"/>
                      </a:endParaRPr>
                    </a:p>
                  </a:txBody>
                  <a:tcPr marL="107950" marR="107950" marT="53975" marB="539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normAutofit fontScale="90000"/>
          </a:bodyPr>
          <a:lstStyle/>
          <a:p>
            <a:r>
              <a:rPr lang="en-US" dirty="0"/>
              <a:t>Strengths &amp; Weaknesses</a:t>
            </a:r>
            <a:r>
              <a:rPr lang="en-US" dirty="0" smtClean="0"/>
              <a:t>:</a:t>
            </a:r>
            <a:br>
              <a:rPr lang="en-US" dirty="0" smtClean="0"/>
            </a:br>
            <a:r>
              <a:rPr lang="en-US" dirty="0" smtClean="0"/>
              <a:t> </a:t>
            </a:r>
            <a:r>
              <a:rPr lang="en-US" dirty="0"/>
              <a:t>Stress Testing</a:t>
            </a:r>
            <a:endParaRPr lang="en-US" sz="3200" dirty="0"/>
          </a:p>
        </p:txBody>
      </p:sp>
      <p:sp>
        <p:nvSpPr>
          <p:cNvPr id="772099" name="Rectangle 3"/>
          <p:cNvSpPr>
            <a:spLocks noGrp="1" noChangeArrowheads="1"/>
          </p:cNvSpPr>
          <p:nvPr>
            <p:ph type="body" idx="1"/>
          </p:nvPr>
        </p:nvSpPr>
        <p:spPr/>
        <p:txBody>
          <a:bodyPr>
            <a:normAutofit fontScale="92500" lnSpcReduction="20000"/>
          </a:bodyPr>
          <a:lstStyle/>
          <a:p>
            <a:pPr>
              <a:lnSpc>
                <a:spcPct val="110000"/>
              </a:lnSpc>
            </a:pPr>
            <a:r>
              <a:rPr lang="en-US" sz="2800" dirty="0"/>
              <a:t>Representative cases</a:t>
            </a:r>
          </a:p>
          <a:p>
            <a:pPr lvl="1">
              <a:lnSpc>
                <a:spcPct val="110000"/>
              </a:lnSpc>
            </a:pPr>
            <a:r>
              <a:rPr lang="en-US" sz="2400" dirty="0">
                <a:solidFill>
                  <a:srgbClr val="0070C0"/>
                </a:solidFill>
              </a:rPr>
              <a:t>Buffer overflow bugs</a:t>
            </a:r>
          </a:p>
          <a:p>
            <a:pPr lvl="1">
              <a:lnSpc>
                <a:spcPct val="110000"/>
              </a:lnSpc>
            </a:pPr>
            <a:r>
              <a:rPr lang="en-US" sz="2400" dirty="0">
                <a:solidFill>
                  <a:srgbClr val="0070C0"/>
                </a:solidFill>
              </a:rPr>
              <a:t>High volumes of data, device connections, long transaction chains</a:t>
            </a:r>
          </a:p>
          <a:p>
            <a:pPr lvl="1">
              <a:lnSpc>
                <a:spcPct val="110000"/>
              </a:lnSpc>
            </a:pPr>
            <a:r>
              <a:rPr lang="en-US" sz="2400" dirty="0">
                <a:solidFill>
                  <a:srgbClr val="0070C0"/>
                </a:solidFill>
              </a:rPr>
              <a:t>Low memory conditions, device failures, viruses, other crises</a:t>
            </a:r>
          </a:p>
          <a:p>
            <a:pPr lvl="1">
              <a:lnSpc>
                <a:spcPct val="110000"/>
              </a:lnSpc>
            </a:pPr>
            <a:r>
              <a:rPr lang="en-US" sz="2400" dirty="0">
                <a:solidFill>
                  <a:srgbClr val="0070C0"/>
                </a:solidFill>
              </a:rPr>
              <a:t>Extreme load</a:t>
            </a:r>
          </a:p>
          <a:p>
            <a:pPr>
              <a:lnSpc>
                <a:spcPct val="110000"/>
              </a:lnSpc>
            </a:pPr>
            <a:r>
              <a:rPr lang="en-US" sz="2800" dirty="0"/>
              <a:t>Strengths</a:t>
            </a:r>
          </a:p>
          <a:p>
            <a:pPr lvl="1">
              <a:lnSpc>
                <a:spcPct val="110000"/>
              </a:lnSpc>
            </a:pPr>
            <a:r>
              <a:rPr lang="en-US" sz="2400" dirty="0">
                <a:solidFill>
                  <a:srgbClr val="0070C0"/>
                </a:solidFill>
              </a:rPr>
              <a:t>Expose weaknesses that will arise in the field.</a:t>
            </a:r>
          </a:p>
          <a:p>
            <a:pPr lvl="1">
              <a:lnSpc>
                <a:spcPct val="110000"/>
              </a:lnSpc>
            </a:pPr>
            <a:r>
              <a:rPr lang="en-US" sz="2400" dirty="0">
                <a:solidFill>
                  <a:srgbClr val="0070C0"/>
                </a:solidFill>
              </a:rPr>
              <a:t>Expose security risks.</a:t>
            </a:r>
          </a:p>
          <a:p>
            <a:pPr>
              <a:lnSpc>
                <a:spcPct val="110000"/>
              </a:lnSpc>
            </a:pPr>
            <a:r>
              <a:rPr lang="en-US" sz="2800" dirty="0"/>
              <a:t>Blind spots</a:t>
            </a:r>
          </a:p>
          <a:p>
            <a:pPr lvl="1">
              <a:lnSpc>
                <a:spcPct val="110000"/>
              </a:lnSpc>
            </a:pPr>
            <a:r>
              <a:rPr lang="en-US" sz="2400" dirty="0">
                <a:solidFill>
                  <a:srgbClr val="0070C0"/>
                </a:solidFill>
              </a:rPr>
              <a:t>Weaknesses that are not made more visible by stress.</a:t>
            </a:r>
          </a:p>
        </p:txBody>
      </p:sp>
      <p:sp>
        <p:nvSpPr>
          <p:cNvPr id="4" name="Date Placeholder 3"/>
          <p:cNvSpPr>
            <a:spLocks noGrp="1"/>
          </p:cNvSpPr>
          <p:nvPr>
            <p:ph type="dt" sz="half" idx="10"/>
          </p:nvPr>
        </p:nvSpPr>
        <p:spPr/>
        <p:txBody>
          <a:bodyPr/>
          <a:lstStyle/>
          <a:p>
            <a:fld id="{3E8BBA67-4D2C-4121-8364-062AF6A4191C}"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90</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testing</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46642067-A981-4F31-87CC-9C555C24314C}"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91</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p:txBody>
          <a:bodyPr>
            <a:normAutofit fontScale="90000"/>
          </a:bodyPr>
          <a:lstStyle/>
          <a:p>
            <a:r>
              <a:rPr lang="en-US" dirty="0" smtClean="0"/>
              <a:t>Regression </a:t>
            </a:r>
            <a:r>
              <a:rPr lang="en-US" dirty="0"/>
              <a:t>Testing</a:t>
            </a:r>
          </a:p>
        </p:txBody>
      </p:sp>
      <p:graphicFrame>
        <p:nvGraphicFramePr>
          <p:cNvPr id="780348" name="Group 60"/>
          <p:cNvGraphicFramePr>
            <a:graphicFrameLocks noGrp="1"/>
          </p:cNvGraphicFramePr>
          <p:nvPr>
            <p:ph type="tbl" idx="1"/>
          </p:nvPr>
        </p:nvGraphicFramePr>
        <p:xfrm>
          <a:off x="361950" y="762000"/>
          <a:ext cx="8489950" cy="5579430"/>
        </p:xfrm>
        <a:graphic>
          <a:graphicData uri="http://schemas.openxmlformats.org/drawingml/2006/table">
            <a:tbl>
              <a:tblPr/>
              <a:tblGrid>
                <a:gridCol w="2228850"/>
                <a:gridCol w="6261100"/>
              </a:tblGrid>
              <a:tr h="5207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Automated testing after changes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Detect unforeseen consequences of change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Testers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chemeClr val="accent2"/>
                          </a:solidFill>
                          <a:effectLst/>
                          <a:latin typeface="Arial Narrow" pitchFamily="34" charset="0"/>
                        </a:rPr>
                        <a:t>Coverage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Potential problems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Side effects of changes</a:t>
                      </a:r>
                    </a:p>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Unsuccessful bug fixes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Activities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Create automated test suites and run against every (major) build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Harshness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chemeClr val="accent2"/>
                          </a:solidFill>
                          <a:effectLst/>
                          <a:latin typeface="Arial Narrow" pitchFamily="34" charset="0"/>
                        </a:rPr>
                        <a:t>For unit – early; for GUI - late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8" name="Rectangle 4"/>
          <p:cNvSpPr>
            <a:spLocks noGrp="1" noChangeArrowheads="1"/>
          </p:cNvSpPr>
          <p:nvPr>
            <p:ph type="title"/>
          </p:nvPr>
        </p:nvSpPr>
        <p:spPr>
          <a:xfrm>
            <a:off x="457200" y="0"/>
            <a:ext cx="8229600" cy="1143000"/>
          </a:xfrm>
        </p:spPr>
        <p:txBody>
          <a:bodyPr>
            <a:normAutofit fontScale="90000"/>
          </a:bodyPr>
          <a:lstStyle/>
          <a:p>
            <a:r>
              <a:rPr lang="en-US" dirty="0"/>
              <a:t>Strengths &amp; Weaknesses—Regression Testing</a:t>
            </a:r>
          </a:p>
        </p:txBody>
      </p:sp>
      <p:sp>
        <p:nvSpPr>
          <p:cNvPr id="697349" name="Rectangle 5"/>
          <p:cNvSpPr>
            <a:spLocks noGrp="1" noChangeArrowheads="1"/>
          </p:cNvSpPr>
          <p:nvPr>
            <p:ph type="body" idx="1"/>
          </p:nvPr>
        </p:nvSpPr>
        <p:spPr>
          <a:xfrm>
            <a:off x="304800" y="1371600"/>
            <a:ext cx="8489950" cy="4876800"/>
          </a:xfrm>
        </p:spPr>
        <p:txBody>
          <a:bodyPr/>
          <a:lstStyle/>
          <a:p>
            <a:pPr>
              <a:lnSpc>
                <a:spcPct val="70000"/>
              </a:lnSpc>
            </a:pPr>
            <a:r>
              <a:rPr lang="en-US" sz="2800" dirty="0"/>
              <a:t>Representative cases</a:t>
            </a:r>
          </a:p>
          <a:p>
            <a:pPr lvl="1">
              <a:lnSpc>
                <a:spcPct val="77000"/>
              </a:lnSpc>
            </a:pPr>
            <a:r>
              <a:rPr lang="en-US" sz="2400" dirty="0">
                <a:solidFill>
                  <a:srgbClr val="0070C0"/>
                </a:solidFill>
              </a:rPr>
              <a:t>Bug regression, old fix regression, general functional regression</a:t>
            </a:r>
          </a:p>
          <a:p>
            <a:pPr lvl="1">
              <a:lnSpc>
                <a:spcPct val="77000"/>
              </a:lnSpc>
            </a:pPr>
            <a:r>
              <a:rPr lang="en-US" sz="2400" dirty="0"/>
              <a:t>Automated GUI regression test suites</a:t>
            </a:r>
          </a:p>
          <a:p>
            <a:pPr>
              <a:lnSpc>
                <a:spcPct val="70000"/>
              </a:lnSpc>
            </a:pPr>
            <a:r>
              <a:rPr lang="en-US" sz="2800" dirty="0"/>
              <a:t>Strengths</a:t>
            </a:r>
          </a:p>
          <a:p>
            <a:pPr lvl="1">
              <a:lnSpc>
                <a:spcPct val="77000"/>
              </a:lnSpc>
            </a:pPr>
            <a:r>
              <a:rPr lang="en-US" sz="2400" dirty="0">
                <a:solidFill>
                  <a:srgbClr val="0070C0"/>
                </a:solidFill>
              </a:rPr>
              <a:t>Cheap to execute</a:t>
            </a:r>
          </a:p>
          <a:p>
            <a:pPr lvl="1">
              <a:lnSpc>
                <a:spcPct val="77000"/>
              </a:lnSpc>
            </a:pPr>
            <a:r>
              <a:rPr lang="en-US" sz="2400" dirty="0">
                <a:solidFill>
                  <a:srgbClr val="0070C0"/>
                </a:solidFill>
              </a:rPr>
              <a:t>Configuration testing</a:t>
            </a:r>
          </a:p>
          <a:p>
            <a:pPr lvl="1">
              <a:lnSpc>
                <a:spcPct val="77000"/>
              </a:lnSpc>
            </a:pPr>
            <a:r>
              <a:rPr lang="en-US" sz="2400" dirty="0">
                <a:solidFill>
                  <a:srgbClr val="0070C0"/>
                </a:solidFill>
              </a:rPr>
              <a:t>Regulator friendly</a:t>
            </a:r>
          </a:p>
          <a:p>
            <a:pPr>
              <a:lnSpc>
                <a:spcPct val="70000"/>
              </a:lnSpc>
            </a:pPr>
            <a:r>
              <a:rPr lang="en-US" sz="2800" dirty="0"/>
              <a:t>Blind spots</a:t>
            </a:r>
          </a:p>
          <a:p>
            <a:pPr lvl="1">
              <a:lnSpc>
                <a:spcPct val="77000"/>
              </a:lnSpc>
            </a:pPr>
            <a:r>
              <a:rPr lang="en-US" sz="2400" dirty="0">
                <a:solidFill>
                  <a:srgbClr val="0070C0"/>
                </a:solidFill>
              </a:rPr>
              <a:t>“Immunization curve”</a:t>
            </a:r>
          </a:p>
          <a:p>
            <a:pPr lvl="1">
              <a:lnSpc>
                <a:spcPct val="77000"/>
              </a:lnSpc>
            </a:pPr>
            <a:r>
              <a:rPr lang="en-US" sz="2400" dirty="0">
                <a:solidFill>
                  <a:srgbClr val="0070C0"/>
                </a:solidFill>
              </a:rPr>
              <a:t>Anything not covered in the regression suite</a:t>
            </a:r>
          </a:p>
          <a:p>
            <a:pPr lvl="1">
              <a:lnSpc>
                <a:spcPct val="77000"/>
              </a:lnSpc>
            </a:pPr>
            <a:r>
              <a:rPr lang="en-US" sz="2400" dirty="0">
                <a:solidFill>
                  <a:srgbClr val="0070C0"/>
                </a:solidFill>
              </a:rPr>
              <a:t>Cost of maintaining the regression suite</a:t>
            </a:r>
          </a:p>
        </p:txBody>
      </p:sp>
      <p:sp>
        <p:nvSpPr>
          <p:cNvPr id="4" name="Date Placeholder 3"/>
          <p:cNvSpPr>
            <a:spLocks noGrp="1"/>
          </p:cNvSpPr>
          <p:nvPr>
            <p:ph type="dt" sz="half" idx="10"/>
          </p:nvPr>
        </p:nvSpPr>
        <p:spPr/>
        <p:txBody>
          <a:bodyPr/>
          <a:lstStyle/>
          <a:p>
            <a:fld id="{38F019F1-622D-417F-B341-6A19383E2765}"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93</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testing</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A6CDCEA7-2FFC-44E2-969B-32A431995322}"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94</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4" name="Rectangle 4"/>
          <p:cNvSpPr>
            <a:spLocks noGrp="1" noChangeArrowheads="1"/>
          </p:cNvSpPr>
          <p:nvPr>
            <p:ph type="title"/>
          </p:nvPr>
        </p:nvSpPr>
        <p:spPr/>
        <p:txBody>
          <a:bodyPr>
            <a:normAutofit fontScale="90000"/>
          </a:bodyPr>
          <a:lstStyle/>
          <a:p>
            <a:r>
              <a:rPr lang="en-US" dirty="0" smtClean="0"/>
              <a:t>Exploratory </a:t>
            </a:r>
            <a:r>
              <a:rPr lang="en-US" dirty="0"/>
              <a:t>Testing</a:t>
            </a:r>
          </a:p>
        </p:txBody>
      </p:sp>
      <p:graphicFrame>
        <p:nvGraphicFramePr>
          <p:cNvPr id="614455" name="Group 55"/>
          <p:cNvGraphicFramePr>
            <a:graphicFrameLocks noGrp="1"/>
          </p:cNvGraphicFramePr>
          <p:nvPr>
            <p:ph idx="1"/>
          </p:nvPr>
        </p:nvGraphicFramePr>
        <p:xfrm>
          <a:off x="361950" y="817563"/>
          <a:ext cx="8489950" cy="5349240"/>
        </p:xfrm>
        <a:graphic>
          <a:graphicData uri="http://schemas.openxmlformats.org/drawingml/2006/table">
            <a:tbl>
              <a:tblPr/>
              <a:tblGrid>
                <a:gridCol w="3143250"/>
                <a:gridCol w="5346700"/>
              </a:tblGrid>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400" b="0" i="0" u="none" strike="noStrike" cap="none" normalizeH="0" baseline="0" smtClean="0">
                          <a:ln>
                            <a:noFill/>
                          </a:ln>
                          <a:solidFill>
                            <a:srgbClr val="0070C0"/>
                          </a:solidFill>
                          <a:effectLst/>
                          <a:latin typeface="Arial" pitchFamily="34" charset="0"/>
                        </a:rPr>
                        <a:t>Simultaneous learning, planning, and testing</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400" b="0" i="0" u="none" strike="noStrike" cap="none" normalizeH="0" baseline="0" dirty="0" smtClean="0">
                          <a:ln>
                            <a:noFill/>
                          </a:ln>
                          <a:solidFill>
                            <a:srgbClr val="0070C0"/>
                          </a:solidFill>
                          <a:effectLst/>
                          <a:latin typeface="Arial" pitchFamily="34" charset="0"/>
                        </a:rPr>
                        <a:t>Simultaneously learn about the product and about the test strategies to reveal the product and its defects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Testers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Explorers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Coverage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Hard to assess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Potential problems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Narrow" pitchFamily="34" charset="0"/>
                        </a:rPr>
                        <a:t>Everything unforeseen by planned testing techniques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Activities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Learn, plan, and test at the same time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Harshness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Medium to late: use cases must work</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2" name="Rectangle 1028"/>
          <p:cNvSpPr>
            <a:spLocks noGrp="1" noChangeArrowheads="1"/>
          </p:cNvSpPr>
          <p:nvPr>
            <p:ph type="title"/>
          </p:nvPr>
        </p:nvSpPr>
        <p:spPr>
          <a:xfrm>
            <a:off x="457200" y="0"/>
            <a:ext cx="8229600" cy="1143000"/>
          </a:xfrm>
        </p:spPr>
        <p:txBody>
          <a:bodyPr>
            <a:normAutofit fontScale="90000"/>
          </a:bodyPr>
          <a:lstStyle/>
          <a:p>
            <a:r>
              <a:rPr lang="en-US" dirty="0"/>
              <a:t>Strengths &amp; Weaknesses: Exploratory Testing</a:t>
            </a:r>
          </a:p>
        </p:txBody>
      </p:sp>
      <p:sp>
        <p:nvSpPr>
          <p:cNvPr id="616453" name="Rectangle 1029"/>
          <p:cNvSpPr>
            <a:spLocks noGrp="1" noChangeArrowheads="1"/>
          </p:cNvSpPr>
          <p:nvPr>
            <p:ph type="body" idx="1"/>
          </p:nvPr>
        </p:nvSpPr>
        <p:spPr>
          <a:xfrm>
            <a:off x="327025" y="1143000"/>
            <a:ext cx="8489950" cy="5181600"/>
          </a:xfrm>
        </p:spPr>
        <p:txBody>
          <a:bodyPr>
            <a:normAutofit fontScale="92500" lnSpcReduction="20000"/>
          </a:bodyPr>
          <a:lstStyle/>
          <a:p>
            <a:r>
              <a:rPr lang="en-US" sz="2800" dirty="0"/>
              <a:t>Representative cases</a:t>
            </a:r>
          </a:p>
          <a:p>
            <a:pPr lvl="1"/>
            <a:r>
              <a:rPr lang="en-US" sz="2400" dirty="0">
                <a:solidFill>
                  <a:srgbClr val="0070C0"/>
                </a:solidFill>
              </a:rPr>
              <a:t>Skilled exploratory testing of the full product</a:t>
            </a:r>
          </a:p>
          <a:p>
            <a:pPr lvl="1"/>
            <a:r>
              <a:rPr lang="en-US" sz="2400" dirty="0">
                <a:solidFill>
                  <a:srgbClr val="0070C0"/>
                </a:solidFill>
              </a:rPr>
              <a:t>Rapid testing &amp; emergency testing (including thrown-over-the-wall test-it-today)</a:t>
            </a:r>
          </a:p>
          <a:p>
            <a:pPr lvl="1"/>
            <a:r>
              <a:rPr lang="en-US" sz="2400" dirty="0">
                <a:solidFill>
                  <a:srgbClr val="0070C0"/>
                </a:solidFill>
              </a:rPr>
              <a:t>Troubleshooting / follow-up testing of defects.</a:t>
            </a:r>
          </a:p>
          <a:p>
            <a:r>
              <a:rPr lang="en-US" sz="2800" dirty="0"/>
              <a:t>Strengths</a:t>
            </a:r>
          </a:p>
          <a:p>
            <a:pPr lvl="1"/>
            <a:r>
              <a:rPr lang="en-US" sz="2400" dirty="0">
                <a:solidFill>
                  <a:srgbClr val="0070C0"/>
                </a:solidFill>
              </a:rPr>
              <a:t>Customer-focused, risk-focused</a:t>
            </a:r>
          </a:p>
          <a:p>
            <a:pPr lvl="1"/>
            <a:r>
              <a:rPr lang="en-US" sz="2400" dirty="0">
                <a:solidFill>
                  <a:srgbClr val="0070C0"/>
                </a:solidFill>
              </a:rPr>
              <a:t>Responsive to changing circumstances</a:t>
            </a:r>
          </a:p>
          <a:p>
            <a:pPr lvl="1"/>
            <a:r>
              <a:rPr lang="en-US" sz="2400" dirty="0">
                <a:solidFill>
                  <a:srgbClr val="0070C0"/>
                </a:solidFill>
              </a:rPr>
              <a:t>Finds bugs that are otherwise missed</a:t>
            </a:r>
          </a:p>
          <a:p>
            <a:r>
              <a:rPr lang="en-US" sz="2800" dirty="0"/>
              <a:t>Blind spots</a:t>
            </a:r>
          </a:p>
          <a:p>
            <a:pPr lvl="1"/>
            <a:r>
              <a:rPr lang="en-US" sz="2400" dirty="0">
                <a:solidFill>
                  <a:srgbClr val="0070C0"/>
                </a:solidFill>
              </a:rPr>
              <a:t>The less we know, the more we risk missing.</a:t>
            </a:r>
          </a:p>
          <a:p>
            <a:pPr lvl="1"/>
            <a:r>
              <a:rPr lang="en-US" sz="2400" dirty="0">
                <a:solidFill>
                  <a:srgbClr val="0070C0"/>
                </a:solidFill>
              </a:rPr>
              <a:t>Limited by each tester’s weaknesses (can mitigate this with careful management)</a:t>
            </a:r>
          </a:p>
          <a:p>
            <a:pPr lvl="1"/>
            <a:r>
              <a:rPr lang="en-US" sz="2400" dirty="0">
                <a:solidFill>
                  <a:srgbClr val="0070C0"/>
                </a:solidFill>
              </a:rPr>
              <a:t>This is skilled work, juniors aren’t very good at it.</a:t>
            </a:r>
          </a:p>
        </p:txBody>
      </p:sp>
      <p:sp>
        <p:nvSpPr>
          <p:cNvPr id="4" name="Date Placeholder 3"/>
          <p:cNvSpPr>
            <a:spLocks noGrp="1"/>
          </p:cNvSpPr>
          <p:nvPr>
            <p:ph type="dt" sz="half" idx="10"/>
          </p:nvPr>
        </p:nvSpPr>
        <p:spPr/>
        <p:txBody>
          <a:bodyPr/>
          <a:lstStyle/>
          <a:p>
            <a:fld id="{A7EBC6AD-1C4B-4F04-9738-AF9AEFB9F082}"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96</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 TESTING</a:t>
            </a:r>
            <a:endParaRPr lang="en-US" dirty="0"/>
          </a:p>
        </p:txBody>
      </p:sp>
      <p:sp>
        <p:nvSpPr>
          <p:cNvPr id="3" name="Text Placeholder 2"/>
          <p:cNvSpPr>
            <a:spLocks noGrp="1"/>
          </p:cNvSpPr>
          <p:nvPr>
            <p:ph type="body" idx="1"/>
          </p:nvPr>
        </p:nvSpPr>
        <p:spPr/>
        <p:txBody>
          <a:bodyPr/>
          <a:lstStyle/>
          <a:p>
            <a:r>
              <a:rPr lang="en-US" dirty="0" smtClean="0">
                <a:solidFill>
                  <a:srgbClr val="0070C0"/>
                </a:solidFill>
              </a:rPr>
              <a:t>INDIVIDUAL TECHNIQUES:</a:t>
            </a:r>
            <a:endParaRPr lang="en-US" dirty="0">
              <a:solidFill>
                <a:srgbClr val="0070C0"/>
              </a:solidFill>
            </a:endParaRPr>
          </a:p>
        </p:txBody>
      </p:sp>
      <p:sp>
        <p:nvSpPr>
          <p:cNvPr id="4" name="Date Placeholder 3"/>
          <p:cNvSpPr>
            <a:spLocks noGrp="1"/>
          </p:cNvSpPr>
          <p:nvPr>
            <p:ph type="dt" sz="half" idx="10"/>
          </p:nvPr>
        </p:nvSpPr>
        <p:spPr/>
        <p:txBody>
          <a:bodyPr/>
          <a:lstStyle/>
          <a:p>
            <a:fld id="{BFC39E08-C9AF-4DCB-BAE7-154F27954624}"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97</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2" name="Rectangle 4"/>
          <p:cNvSpPr>
            <a:spLocks noGrp="1" noChangeArrowheads="1"/>
          </p:cNvSpPr>
          <p:nvPr>
            <p:ph type="title"/>
          </p:nvPr>
        </p:nvSpPr>
        <p:spPr/>
        <p:txBody>
          <a:bodyPr>
            <a:normAutofit fontScale="90000"/>
          </a:bodyPr>
          <a:lstStyle/>
          <a:p>
            <a:r>
              <a:rPr lang="en-US" dirty="0" smtClean="0"/>
              <a:t>User </a:t>
            </a:r>
            <a:r>
              <a:rPr lang="en-US" dirty="0"/>
              <a:t>Testing</a:t>
            </a:r>
          </a:p>
        </p:txBody>
      </p:sp>
      <p:graphicFrame>
        <p:nvGraphicFramePr>
          <p:cNvPr id="565299" name="Group 51"/>
          <p:cNvGraphicFramePr>
            <a:graphicFrameLocks noGrp="1"/>
          </p:cNvGraphicFramePr>
          <p:nvPr>
            <p:ph idx="1"/>
          </p:nvPr>
        </p:nvGraphicFramePr>
        <p:xfrm>
          <a:off x="361950" y="814388"/>
          <a:ext cx="8489950" cy="5354576"/>
        </p:xfrm>
        <a:graphic>
          <a:graphicData uri="http://schemas.openxmlformats.org/drawingml/2006/table">
            <a:tbl>
              <a:tblPr/>
              <a:tblGrid>
                <a:gridCol w="3143250"/>
                <a:gridCol w="5346700"/>
              </a:tblGrid>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Tag line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Narrow" pitchFamily="34" charset="0"/>
                        </a:rPr>
                        <a:t>Strive for realism</a:t>
                      </a:r>
                    </a:p>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rgbClr val="0070C0"/>
                          </a:solidFill>
                          <a:effectLst/>
                          <a:latin typeface="Arial Narrow" pitchFamily="34" charset="0"/>
                        </a:rPr>
                        <a:t>Let’s try real humans (for a change)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rPr>
                        <a:t>Objective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Identify failures in the overall human/machine/software system.</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1" i="0" u="none" strike="noStrike" cap="none" normalizeH="0" baseline="0" smtClean="0">
                          <a:ln>
                            <a:noFill/>
                          </a:ln>
                          <a:solidFill>
                            <a:srgbClr val="0070C0"/>
                          </a:solidFill>
                          <a:effectLst/>
                          <a:latin typeface="Arial Narrow" pitchFamily="34" charset="0"/>
                        </a:rPr>
                        <a:t>Testers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dirty="0" smtClean="0">
                          <a:ln>
                            <a:noFill/>
                          </a:ln>
                          <a:solidFill>
                            <a:srgbClr val="0070C0"/>
                          </a:solidFill>
                          <a:effectLst/>
                          <a:latin typeface="Arial Narrow" pitchFamily="34" charset="0"/>
                        </a:rPr>
                        <a:t>Users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Coverage</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Very hard to measure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Potential problems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Items that will be missed by anyone other than an actual user</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Activities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Directed by user</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Evaluation</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User’s assessment, with guidance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Complexity</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Varies</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Harshness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Limited</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SUT readiness</a:t>
                      </a:r>
                    </a:p>
                  </a:txBody>
                  <a:tcPr marL="109728" marR="109728" marT="54864" marB="5486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
                          <a:srgbClr val="FFFF99"/>
                        </a:buClr>
                        <a:buSzTx/>
                        <a:buFont typeface="Wingdings" pitchFamily="2" charset="2"/>
                        <a:buNone/>
                        <a:tabLst/>
                      </a:pPr>
                      <a:r>
                        <a:rPr kumimoji="0" lang="en-US" sz="2800" b="0" i="0" u="none" strike="noStrike" cap="none" normalizeH="0" baseline="0" smtClean="0">
                          <a:ln>
                            <a:noFill/>
                          </a:ln>
                          <a:solidFill>
                            <a:schemeClr val="accent2"/>
                          </a:solidFill>
                          <a:effectLst/>
                          <a:latin typeface="Arial Narrow" pitchFamily="34" charset="0"/>
                        </a:rPr>
                        <a:t>Late; has to be fully operable</a:t>
                      </a:r>
                    </a:p>
                  </a:txBody>
                  <a:tcPr marL="109728" marR="109728" marT="54864" marB="5486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2" name="Rectangle 8"/>
          <p:cNvSpPr>
            <a:spLocks noGrp="1" noChangeArrowheads="1"/>
          </p:cNvSpPr>
          <p:nvPr>
            <p:ph type="title"/>
          </p:nvPr>
        </p:nvSpPr>
        <p:spPr>
          <a:xfrm>
            <a:off x="457200" y="0"/>
            <a:ext cx="8229600" cy="1143000"/>
          </a:xfrm>
        </p:spPr>
        <p:txBody>
          <a:bodyPr>
            <a:normAutofit fontScale="90000"/>
          </a:bodyPr>
          <a:lstStyle/>
          <a:p>
            <a:r>
              <a:rPr lang="en-US" dirty="0"/>
              <a:t>Strengths &amp; Weaknesses—User Testing</a:t>
            </a:r>
          </a:p>
        </p:txBody>
      </p:sp>
      <p:sp>
        <p:nvSpPr>
          <p:cNvPr id="569353" name="Rectangle 9"/>
          <p:cNvSpPr>
            <a:spLocks noGrp="1" noChangeArrowheads="1"/>
          </p:cNvSpPr>
          <p:nvPr>
            <p:ph type="body" idx="1"/>
          </p:nvPr>
        </p:nvSpPr>
        <p:spPr>
          <a:xfrm>
            <a:off x="361950" y="1219200"/>
            <a:ext cx="8489950" cy="4876800"/>
          </a:xfrm>
        </p:spPr>
        <p:txBody>
          <a:bodyPr>
            <a:normAutofit fontScale="85000" lnSpcReduction="20000"/>
          </a:bodyPr>
          <a:lstStyle/>
          <a:p>
            <a:r>
              <a:rPr lang="en-US" sz="2800" dirty="0"/>
              <a:t>Representative cases</a:t>
            </a:r>
          </a:p>
          <a:p>
            <a:pPr lvl="1"/>
            <a:r>
              <a:rPr lang="en-US" sz="2400" dirty="0">
                <a:solidFill>
                  <a:srgbClr val="0070C0"/>
                </a:solidFill>
              </a:rPr>
              <a:t>Beta testing</a:t>
            </a:r>
          </a:p>
          <a:p>
            <a:pPr lvl="1"/>
            <a:r>
              <a:rPr lang="en-US" sz="2400" dirty="0">
                <a:solidFill>
                  <a:srgbClr val="0070C0"/>
                </a:solidFill>
              </a:rPr>
              <a:t>In-house lab using a stratified sample of target market</a:t>
            </a:r>
          </a:p>
          <a:p>
            <a:pPr lvl="1"/>
            <a:r>
              <a:rPr lang="en-US" sz="2400" dirty="0">
                <a:solidFill>
                  <a:srgbClr val="0070C0"/>
                </a:solidFill>
              </a:rPr>
              <a:t>Usability testing</a:t>
            </a:r>
          </a:p>
          <a:p>
            <a:r>
              <a:rPr lang="en-US" sz="2800" dirty="0"/>
              <a:t>Strengths</a:t>
            </a:r>
          </a:p>
          <a:p>
            <a:pPr lvl="1"/>
            <a:r>
              <a:rPr lang="en-US" sz="2400" dirty="0">
                <a:solidFill>
                  <a:srgbClr val="0070C0"/>
                </a:solidFill>
              </a:rPr>
              <a:t>Expose design issues </a:t>
            </a:r>
          </a:p>
          <a:p>
            <a:pPr lvl="1"/>
            <a:r>
              <a:rPr lang="en-US" sz="2400" dirty="0">
                <a:solidFill>
                  <a:srgbClr val="0070C0"/>
                </a:solidFill>
              </a:rPr>
              <a:t>Find areas with high error rates </a:t>
            </a:r>
          </a:p>
          <a:p>
            <a:pPr lvl="1"/>
            <a:r>
              <a:rPr lang="en-US" sz="2400" dirty="0">
                <a:solidFill>
                  <a:srgbClr val="0070C0"/>
                </a:solidFill>
              </a:rPr>
              <a:t>Can be monitored with flight recorders </a:t>
            </a:r>
          </a:p>
          <a:p>
            <a:pPr lvl="1"/>
            <a:r>
              <a:rPr lang="en-US" sz="2400" dirty="0">
                <a:solidFill>
                  <a:srgbClr val="0070C0"/>
                </a:solidFill>
              </a:rPr>
              <a:t>Can use in-house tests focus on controversial areas </a:t>
            </a:r>
          </a:p>
          <a:p>
            <a:r>
              <a:rPr lang="en-US" sz="2800" dirty="0"/>
              <a:t>Blind spots</a:t>
            </a:r>
          </a:p>
          <a:p>
            <a:pPr lvl="1"/>
            <a:r>
              <a:rPr lang="en-US" sz="2400" dirty="0">
                <a:solidFill>
                  <a:srgbClr val="0070C0"/>
                </a:solidFill>
              </a:rPr>
              <a:t>Coverage not assured </a:t>
            </a:r>
          </a:p>
          <a:p>
            <a:pPr lvl="1"/>
            <a:r>
              <a:rPr lang="en-US" sz="2400" dirty="0">
                <a:solidFill>
                  <a:srgbClr val="0070C0"/>
                </a:solidFill>
              </a:rPr>
              <a:t>Weak test cases </a:t>
            </a:r>
          </a:p>
          <a:p>
            <a:pPr lvl="1"/>
            <a:r>
              <a:rPr lang="en-US" sz="2400" dirty="0">
                <a:solidFill>
                  <a:srgbClr val="0070C0"/>
                </a:solidFill>
              </a:rPr>
              <a:t>Beta test technical results are mixed</a:t>
            </a:r>
          </a:p>
          <a:p>
            <a:pPr lvl="1"/>
            <a:r>
              <a:rPr lang="en-US" sz="2400" dirty="0">
                <a:solidFill>
                  <a:srgbClr val="0070C0"/>
                </a:solidFill>
              </a:rPr>
              <a:t>Must distinguish marketing betas from technical betas</a:t>
            </a:r>
          </a:p>
        </p:txBody>
      </p:sp>
      <p:sp>
        <p:nvSpPr>
          <p:cNvPr id="4" name="Date Placeholder 3"/>
          <p:cNvSpPr>
            <a:spLocks noGrp="1"/>
          </p:cNvSpPr>
          <p:nvPr>
            <p:ph type="dt" sz="half" idx="10"/>
          </p:nvPr>
        </p:nvSpPr>
        <p:spPr/>
        <p:txBody>
          <a:bodyPr/>
          <a:lstStyle/>
          <a:p>
            <a:fld id="{7CB7D676-A095-4C29-A5E6-2518496BE7F0}" type="datetime1">
              <a:rPr lang="en-US" smtClean="0"/>
              <a:pPr/>
              <a:t>11/15/2009</a:t>
            </a:fld>
            <a:endParaRPr lang="en-US"/>
          </a:p>
        </p:txBody>
      </p:sp>
      <p:sp>
        <p:nvSpPr>
          <p:cNvPr id="5" name="Slide Number Placeholder 4"/>
          <p:cNvSpPr>
            <a:spLocks noGrp="1"/>
          </p:cNvSpPr>
          <p:nvPr>
            <p:ph type="sldNum" sz="quarter" idx="12"/>
          </p:nvPr>
        </p:nvSpPr>
        <p:spPr/>
        <p:txBody>
          <a:bodyPr/>
          <a:lstStyle/>
          <a:p>
            <a:fld id="{10369235-5C97-4BA1-B44C-A5DF7822806F}" type="slidenum">
              <a:rPr lang="en-US" smtClean="0"/>
              <a:pPr/>
              <a:t>99</a:t>
            </a:fld>
            <a:endParaRPr lang="en-US"/>
          </a:p>
        </p:txBody>
      </p:sp>
      <p:sp>
        <p:nvSpPr>
          <p:cNvPr id="6" name="Footer Placeholder 5"/>
          <p:cNvSpPr>
            <a:spLocks noGrp="1"/>
          </p:cNvSpPr>
          <p:nvPr>
            <p:ph type="ftr" sz="quarter" idx="11"/>
          </p:nvPr>
        </p:nvSpPr>
        <p:spPr/>
        <p:txBody>
          <a:bodyPr/>
          <a:lstStyle/>
          <a:p>
            <a:r>
              <a:rPr lang="en-US" smtClean="0"/>
              <a:t>Original from course Principles of Software Testing for Testers, © 2002 Rational Software, all rights reserved.  This version adapted for classroom use under provisions of  the IBM Academic Initiative.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26674</Words>
  <Application>Microsoft Office PowerPoint</Application>
  <PresentationFormat>On-screen Show (4:3)</PresentationFormat>
  <Paragraphs>2384</Paragraphs>
  <Slides>115</Slides>
  <Notes>97</Notes>
  <HiddenSlides>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115</vt:i4>
      </vt:variant>
    </vt:vector>
  </HeadingPairs>
  <TitlesOfParts>
    <vt:vector size="118" baseType="lpstr">
      <vt:lpstr>Office Theme</vt:lpstr>
      <vt:lpstr>CorelDRAW</vt:lpstr>
      <vt:lpstr>Document</vt:lpstr>
      <vt:lpstr>Testing</vt:lpstr>
      <vt:lpstr>Introduction</vt:lpstr>
      <vt:lpstr>Functional Testing </vt:lpstr>
      <vt:lpstr>“V” Model of Software Development</vt:lpstr>
      <vt:lpstr>TEST IDEAS</vt:lpstr>
      <vt:lpstr>Test Idea</vt:lpstr>
      <vt:lpstr>Ground Rules for Brainstorming </vt:lpstr>
      <vt:lpstr>Exercise</vt:lpstr>
      <vt:lpstr>Ideas List for Integer-Input Tests </vt:lpstr>
      <vt:lpstr>Where Do Test Ideas Come From?</vt:lpstr>
      <vt:lpstr>Identify a Generic List of Test Ideas</vt:lpstr>
      <vt:lpstr>A Catalog of Test Ideas for Integer-Input tests</vt:lpstr>
      <vt:lpstr>The Test-Ideas Catalog</vt:lpstr>
      <vt:lpstr>Using a Test Matrix</vt:lpstr>
      <vt:lpstr>TESTING in unified PROCESS</vt:lpstr>
      <vt:lpstr>Review: UP Disciplines &amp; Phases</vt:lpstr>
      <vt:lpstr>Overview of Unified Process Concepts</vt:lpstr>
      <vt:lpstr>Roles Are Used for Resource Planning</vt:lpstr>
      <vt:lpstr>RUP TESTING ROLES</vt:lpstr>
      <vt:lpstr>Test Manager</vt:lpstr>
      <vt:lpstr>Test Analyst</vt:lpstr>
      <vt:lpstr>Test Designer</vt:lpstr>
      <vt:lpstr>Tester</vt:lpstr>
      <vt:lpstr>Test Discipline Workflow</vt:lpstr>
      <vt:lpstr>Test Discipline Workflow</vt:lpstr>
      <vt:lpstr>Test Discipline Workflow</vt:lpstr>
      <vt:lpstr>Test Discipline Workflow</vt:lpstr>
      <vt:lpstr>Test Discipline Workflow</vt:lpstr>
      <vt:lpstr>Test Discipline Workflow</vt:lpstr>
      <vt:lpstr>Testing Workflow Artifacts</vt:lpstr>
      <vt:lpstr>MISSION OF TEST GROUP</vt:lpstr>
      <vt:lpstr>Which Group is Better?</vt:lpstr>
      <vt:lpstr>Which Group is Better?</vt:lpstr>
      <vt:lpstr>Purpose of Testing?</vt:lpstr>
      <vt:lpstr>Missions of Test Groups Can Vary</vt:lpstr>
      <vt:lpstr>What is your testing mission at this stage in your project?</vt:lpstr>
      <vt:lpstr>A Different Take on Mission: Public vs. Private Bugs</vt:lpstr>
      <vt:lpstr>Defining the Test Approach</vt:lpstr>
      <vt:lpstr>Heuristics for Evaluating Testing Approach</vt:lpstr>
      <vt:lpstr>TEST DOCUMENTATION</vt:lpstr>
      <vt:lpstr>What Test Documentation Should You Use?</vt:lpstr>
      <vt:lpstr>IEEE Standard 829 for Software Test Documentation</vt:lpstr>
      <vt:lpstr>Considerations for IEEE 829</vt:lpstr>
      <vt:lpstr>Requirements for Test Documentation</vt:lpstr>
      <vt:lpstr>Test Docs Requirements Questions</vt:lpstr>
      <vt:lpstr>Write a Purpose Statement for Test Documentation</vt:lpstr>
      <vt:lpstr>What is the purpose of the test documention at this stage of your project?</vt:lpstr>
      <vt:lpstr>Review: Define Evaluation Mission</vt:lpstr>
      <vt:lpstr>Implementing TESTS</vt:lpstr>
      <vt:lpstr>Test and Evaluate – Part One: Test</vt:lpstr>
      <vt:lpstr>Test and Evaluate – Part One: Test</vt:lpstr>
      <vt:lpstr>TEST TECHNIQUES</vt:lpstr>
      <vt:lpstr>Test Techniques</vt:lpstr>
      <vt:lpstr>Dimensions of Test Techniques</vt:lpstr>
      <vt:lpstr>Dominant Test Approaches</vt:lpstr>
      <vt:lpstr>Which Technique Is the Best?</vt:lpstr>
      <vt:lpstr>Apply Techniques According to the LifeCycle</vt:lpstr>
      <vt:lpstr>Individual Techniques</vt:lpstr>
      <vt:lpstr>FUNCTION TESTING</vt:lpstr>
      <vt:lpstr>Function Testing vs. Functional Testing</vt:lpstr>
      <vt:lpstr>Function Testing</vt:lpstr>
      <vt:lpstr>Strengths &amp; Weaknesses: Function Testing</vt:lpstr>
      <vt:lpstr>EQUIVALENCE ANALYSIS</vt:lpstr>
      <vt:lpstr>Equivalence Analysis</vt:lpstr>
      <vt:lpstr>Equivalence Analysis</vt:lpstr>
      <vt:lpstr>Strengths &amp; Weaknesses: Equivalence Analysis</vt:lpstr>
      <vt:lpstr>Exercise: GUI Equivalence Analysis</vt:lpstr>
      <vt:lpstr>Exercise: Data Equivalence</vt:lpstr>
      <vt:lpstr>Exercise: Myers’ Answers</vt:lpstr>
      <vt:lpstr>Exercise: Numeric Range with Output</vt:lpstr>
      <vt:lpstr>SpECIFICATion-BASED TESTING</vt:lpstr>
      <vt:lpstr>Specification-Based Testing</vt:lpstr>
      <vt:lpstr>Strengths &amp; Weaknesses: Spec-Based Testing</vt:lpstr>
      <vt:lpstr>Traceability Tool for Specification-Based Testing</vt:lpstr>
      <vt:lpstr>Exercise: What “Specs” Can You Use?</vt:lpstr>
      <vt:lpstr>Exercise: Specification-Based Testing</vt:lpstr>
      <vt:lpstr>Exercise: Specification-Based Testing</vt:lpstr>
      <vt:lpstr>RISK-BASED TESTING</vt:lpstr>
      <vt:lpstr>Definitions—Risk-Based Testing</vt:lpstr>
      <vt:lpstr>Risk-Based Testing</vt:lpstr>
      <vt:lpstr>Strengths &amp; Weaknesses: Risk-Based Testing</vt:lpstr>
      <vt:lpstr>Risks in Qualities of Service</vt:lpstr>
      <vt:lpstr>Heuristics to Find Risks</vt:lpstr>
      <vt:lpstr>Heuristics to Find Risks</vt:lpstr>
      <vt:lpstr>Bug Patterns As a Source of Risks</vt:lpstr>
      <vt:lpstr>Risk-Based Test Management</vt:lpstr>
      <vt:lpstr>Exercise: Risk-Based Testing</vt:lpstr>
      <vt:lpstr>STRESS TESTING</vt:lpstr>
      <vt:lpstr>Stress Testing</vt:lpstr>
      <vt:lpstr>Strengths &amp; Weaknesses:  Stress Testing</vt:lpstr>
      <vt:lpstr>Regression testing</vt:lpstr>
      <vt:lpstr>Regression Testing</vt:lpstr>
      <vt:lpstr>Strengths &amp; Weaknesses—Regression Testing</vt:lpstr>
      <vt:lpstr>EXPLORATORY testing</vt:lpstr>
      <vt:lpstr>Exploratory Testing</vt:lpstr>
      <vt:lpstr>Strengths &amp; Weaknesses: Exploratory Testing</vt:lpstr>
      <vt:lpstr>USER TESTING</vt:lpstr>
      <vt:lpstr>User Testing</vt:lpstr>
      <vt:lpstr>Strengths &amp; Weaknesses—User Testing</vt:lpstr>
      <vt:lpstr>SCENARIO TESTING</vt:lpstr>
      <vt:lpstr>Scenario Testing</vt:lpstr>
      <vt:lpstr>Strengths &amp; Weaknesses: Scenario Testing </vt:lpstr>
      <vt:lpstr>Test Scenarios From Use Cases</vt:lpstr>
      <vt:lpstr>Scenarios Without Use Cases </vt:lpstr>
      <vt:lpstr>Soap Operas</vt:lpstr>
      <vt:lpstr>Exercise: Soap Operas for Testing</vt:lpstr>
      <vt:lpstr>STOCHASTIC TESTING</vt:lpstr>
      <vt:lpstr>Stochastic or Random Testing</vt:lpstr>
      <vt:lpstr> Stochastic or Random Testing</vt:lpstr>
      <vt:lpstr>USING THE TECHNIQUES TOGETHER</vt:lpstr>
      <vt:lpstr>Combining Techniques (Revisited)</vt:lpstr>
      <vt:lpstr>Apply Opposite Techniques to Boost Coverage</vt:lpstr>
      <vt:lpstr>Apply Complementary Techniques Together</vt:lpstr>
      <vt:lpstr>Which Techniques Should You Use on your Project?</vt:lpstr>
      <vt:lpstr>Review: Characterize Testing Techniques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 &amp; Syauchen Baker</dc:creator>
  <cp:lastModifiedBy>Ted &amp; Syauchen Baker</cp:lastModifiedBy>
  <cp:revision>55</cp:revision>
  <dcterms:created xsi:type="dcterms:W3CDTF">2009-11-03T23:11:35Z</dcterms:created>
  <dcterms:modified xsi:type="dcterms:W3CDTF">2009-11-15T21:09:15Z</dcterms:modified>
</cp:coreProperties>
</file>