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notesSlides/notesSlide25.xml" ContentType="application/vnd.openxmlformats-officedocument.presentationml.notesSlide+xml"/>
  <Override PartName="/ppt/charts/chart2.xml" ContentType="application/vnd.openxmlformats-officedocument.drawingml.chart+xml"/>
  <Override PartName="/ppt/notesSlides/notesSlide26.xml" ContentType="application/vnd.openxmlformats-officedocument.presentationml.notesSlide+xml"/>
  <Override PartName="/ppt/charts/chart3.xml" ContentType="application/vnd.openxmlformats-officedocument.drawingml.chart+xml"/>
  <Override PartName="/ppt/notesSlides/notesSlide27.xml" ContentType="application/vnd.openxmlformats-officedocument.presentationml.notesSlide+xml"/>
  <Override PartName="/ppt/charts/chart4.xml" ContentType="application/vnd.openxmlformats-officedocument.drawingml.chart+xml"/>
  <Override PartName="/ppt/notesSlides/notesSlide28.xml" ContentType="application/vnd.openxmlformats-officedocument.presentationml.notesSlide+xml"/>
  <Override PartName="/ppt/charts/chart5.xml" ContentType="application/vnd.openxmlformats-officedocument.drawingml.chart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6.xml" ContentType="application/vnd.openxmlformats-officedocument.drawingml.chart+xml"/>
  <Override PartName="/ppt/notesSlides/notesSlide31.xml" ContentType="application/vnd.openxmlformats-officedocument.presentationml.notesSlide+xml"/>
  <Override PartName="/ppt/charts/chart7.xml" ContentType="application/vnd.openxmlformats-officedocument.drawingml.chart+xml"/>
  <Override PartName="/ppt/notesSlides/notesSlide32.xml" ContentType="application/vnd.openxmlformats-officedocument.presentationml.notesSlide+xml"/>
  <Override PartName="/ppt/charts/chart8.xml" ContentType="application/vnd.openxmlformats-officedocument.drawingml.chart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9.xml" ContentType="application/vnd.openxmlformats-officedocument.drawingml.chart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44.xml" ContentType="application/vnd.openxmlformats-officedocument.presentationml.notesSlide+xml"/>
  <Override PartName="/ppt/charts/chart12.xml" ContentType="application/vnd.openxmlformats-officedocument.drawingml.chart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51"/>
  </p:notesMasterIdLst>
  <p:handoutMasterIdLst>
    <p:handoutMasterId r:id="rId52"/>
  </p:handoutMasterIdLst>
  <p:sldIdLst>
    <p:sldId id="323" r:id="rId2"/>
    <p:sldId id="353" r:id="rId3"/>
    <p:sldId id="298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54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55" r:id="rId25"/>
    <p:sldId id="344" r:id="rId26"/>
    <p:sldId id="356" r:id="rId27"/>
    <p:sldId id="357" r:id="rId28"/>
    <p:sldId id="358" r:id="rId29"/>
    <p:sldId id="345" r:id="rId30"/>
    <p:sldId id="359" r:id="rId31"/>
    <p:sldId id="360" r:id="rId32"/>
    <p:sldId id="361" r:id="rId33"/>
    <p:sldId id="346" r:id="rId34"/>
    <p:sldId id="362" r:id="rId35"/>
    <p:sldId id="347" r:id="rId36"/>
    <p:sldId id="371" r:id="rId37"/>
    <p:sldId id="363" r:id="rId38"/>
    <p:sldId id="348" r:id="rId39"/>
    <p:sldId id="364" r:id="rId40"/>
    <p:sldId id="349" r:id="rId41"/>
    <p:sldId id="350" r:id="rId42"/>
    <p:sldId id="351" r:id="rId43"/>
    <p:sldId id="366" r:id="rId44"/>
    <p:sldId id="367" r:id="rId45"/>
    <p:sldId id="365" r:id="rId46"/>
    <p:sldId id="368" r:id="rId47"/>
    <p:sldId id="369" r:id="rId48"/>
    <p:sldId id="370" r:id="rId49"/>
    <p:sldId id="324" r:id="rId5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00" autoAdjust="0"/>
  </p:normalViewPr>
  <p:slideViewPr>
    <p:cSldViewPr>
      <p:cViewPr varScale="1">
        <p:scale>
          <a:sx n="69" d="100"/>
          <a:sy n="69" d="100"/>
        </p:scale>
        <p:origin x="120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pring%202009)\lecture%2023\lecture_23_exampl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pring%202009)\lecture%2023\lecture_23_example_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pring%202009)\lecture%2023\lecture_23_example_7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pring%202009)\lecture%2023\lecture_23_example_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pring%202009)\lecture%2023\lecture_23_example_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pring%202009)\lecture%2023\lecture_23_example_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pring%202009)\lecture%2023\lecture_23_example_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pring%202009)\lecture%2023\lecture_23_example_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pring%202009)\lecture%2023\lecture_23_example_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pring%202009)\lecture%2023\lecture_23_example_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pring%202009)\lecture%2023\lecture_23_example_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y\Documents\Teaching\CIS%205930%20Performance%20Evaluation%20(Spring%202009)\lecture%2023\lecture_23_example_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yVal>
            <c:numRef>
              <c:f>Sheet1!$A$1:$A$21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10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10</c:v>
                </c:pt>
                <c:pt idx="16">
                  <c:v>9</c:v>
                </c:pt>
                <c:pt idx="17">
                  <c:v>10</c:v>
                </c:pt>
                <c:pt idx="18">
                  <c:v>11</c:v>
                </c:pt>
                <c:pt idx="19">
                  <c:v>10</c:v>
                </c:pt>
                <c:pt idx="20">
                  <c:v>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9270352"/>
        <c:axId val="-219280688"/>
      </c:scatterChart>
      <c:valAx>
        <c:axId val="-219270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observation number</a:t>
                </a:r>
              </a:p>
            </c:rich>
          </c:tx>
          <c:overlay val="0"/>
        </c:title>
        <c:majorTickMark val="out"/>
        <c:minorTickMark val="none"/>
        <c:tickLblPos val="nextTo"/>
        <c:crossAx val="-219280688"/>
        <c:crosses val="autoZero"/>
        <c:crossBetween val="midCat"/>
      </c:valAx>
      <c:valAx>
        <c:axId val="-21928068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value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927035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noFill/>
            </c:spPr>
          </c:marker>
          <c:xVal>
            <c:numRef>
              <c:f>Sheet1!$C$43:$H$43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</c:numCache>
            </c:numRef>
          </c:xVal>
          <c:yVal>
            <c:numRef>
              <c:f>Sheet1!$C$44:$H$44</c:f>
              <c:numCache>
                <c:formatCode>General</c:formatCode>
                <c:ptCount val="6"/>
                <c:pt idx="0">
                  <c:v>4.3657219973009447</c:v>
                </c:pt>
                <c:pt idx="1">
                  <c:v>4.2230263157894736</c:v>
                </c:pt>
                <c:pt idx="2">
                  <c:v>3.8175925925925935</c:v>
                </c:pt>
                <c:pt idx="3">
                  <c:v>0.31307397959183714</c:v>
                </c:pt>
                <c:pt idx="4">
                  <c:v>0.36944621598639404</c:v>
                </c:pt>
                <c:pt idx="5">
                  <c:v>0.54098573022959062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8559296"/>
        <c:axId val="-158565280"/>
      </c:scatterChart>
      <c:valAx>
        <c:axId val="-158559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batch size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8565280"/>
        <c:crosses val="autoZero"/>
        <c:crossBetween val="midCat"/>
      </c:valAx>
      <c:valAx>
        <c:axId val="-15856528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variance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855929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Sheet1!$B$50</c:f>
              <c:strCache>
                <c:ptCount val="1"/>
                <c:pt idx="0">
                  <c:v>autocorrelation</c:v>
                </c:pt>
              </c:strCache>
            </c:strRef>
          </c:tx>
          <c:spPr>
            <a:ln w="28575">
              <a:noFill/>
            </a:ln>
          </c:spPr>
          <c:marker>
            <c:spPr>
              <a:noFill/>
            </c:spPr>
          </c:marker>
          <c:xVal>
            <c:numRef>
              <c:f>Sheet1!$C$49:$F$49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xVal>
          <c:yVal>
            <c:numRef>
              <c:f>Sheet1!$C$50:$F$50</c:f>
              <c:numCache>
                <c:formatCode>0.00%</c:formatCode>
                <c:ptCount val="4"/>
                <c:pt idx="0">
                  <c:v>3.796935495653444</c:v>
                </c:pt>
                <c:pt idx="1">
                  <c:v>2.7849905248095292</c:v>
                </c:pt>
                <c:pt idx="2">
                  <c:v>-0.45029703202780119</c:v>
                </c:pt>
                <c:pt idx="3">
                  <c:v>9.7865008922701252E-2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8558752"/>
        <c:axId val="-158556576"/>
      </c:scatterChart>
      <c:valAx>
        <c:axId val="-1585587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batch size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8556576"/>
        <c:crosses val="autoZero"/>
        <c:crossBetween val="midCat"/>
      </c:valAx>
      <c:valAx>
        <c:axId val="-158556576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 of the sample variance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crossAx val="-15855875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Sheet1!$B$3:$B$41</c:f>
              <c:numCache>
                <c:formatCode>General</c:formatCode>
                <c:ptCount val="39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3</c:v>
                </c:pt>
                <c:pt idx="21">
                  <c:v>6</c:v>
                </c:pt>
                <c:pt idx="22">
                  <c:v>5</c:v>
                </c:pt>
                <c:pt idx="23">
                  <c:v>6</c:v>
                </c:pt>
                <c:pt idx="24">
                  <c:v>5</c:v>
                </c:pt>
                <c:pt idx="25">
                  <c:v>5</c:v>
                </c:pt>
                <c:pt idx="26">
                  <c:v>3</c:v>
                </c:pt>
                <c:pt idx="27">
                  <c:v>2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2</c:v>
                </c:pt>
                <c:pt idx="34">
                  <c:v>3</c:v>
                </c:pt>
                <c:pt idx="35">
                  <c:v>3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-157968080"/>
        <c:axId val="-157970256"/>
      </c:barChart>
      <c:catAx>
        <c:axId val="-157968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</a:p>
            </c:rich>
          </c:tx>
          <c:layout>
            <c:manualLayout>
              <c:xMode val="edge"/>
              <c:yMode val="edge"/>
              <c:x val="0.5330041557305335"/>
              <c:y val="0.87868037328667292"/>
            </c:manualLayout>
          </c:layout>
          <c:overlay val="0"/>
        </c:title>
        <c:majorTickMark val="out"/>
        <c:minorTickMark val="none"/>
        <c:tickLblPos val="nextTo"/>
        <c:crossAx val="-157970256"/>
        <c:crosses val="autoZero"/>
        <c:auto val="1"/>
        <c:lblAlgn val="ctr"/>
        <c:lblOffset val="100"/>
        <c:noMultiLvlLbl val="0"/>
      </c:catAx>
      <c:valAx>
        <c:axId val="-15797025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queue length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79680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1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8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</c:numCache>
            </c:numRef>
          </c:yVal>
          <c:smooth val="0"/>
        </c:ser>
        <c:ser>
          <c:idx val="1"/>
          <c:order val="1"/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</c:numCache>
            </c:numRef>
          </c:yVal>
          <c:smooth val="0"/>
        </c:ser>
        <c:ser>
          <c:idx val="2"/>
          <c:order val="2"/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Sheet1!$D$2:$D$11</c:f>
              <c:numCache>
                <c:formatCode>General</c:formatCode>
                <c:ptCount val="10"/>
                <c:pt idx="0">
                  <c:v>1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9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9282320"/>
        <c:axId val="-219281776"/>
      </c:scatterChart>
      <c:valAx>
        <c:axId val="-219282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9281776"/>
        <c:crosses val="autoZero"/>
        <c:crossBetween val="midCat"/>
      </c:valAx>
      <c:valAx>
        <c:axId val="-21928177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x</a:t>
                </a:r>
                <a:r>
                  <a:rPr lang="en-US" baseline="-25000"/>
                  <a:t>ij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928232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Sheet1!$A$16:$A$25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Sheet1!$B$16:$B$25</c:f>
              <c:numCache>
                <c:formatCode>General</c:formatCode>
                <c:ptCount val="10"/>
                <c:pt idx="0">
                  <c:v>1</c:v>
                </c:pt>
                <c:pt idx="1">
                  <c:v>4</c:v>
                </c:pt>
                <c:pt idx="2">
                  <c:v>4.666666666666667</c:v>
                </c:pt>
                <c:pt idx="3">
                  <c:v>5.666666666666667</c:v>
                </c:pt>
                <c:pt idx="4">
                  <c:v>7</c:v>
                </c:pt>
                <c:pt idx="5">
                  <c:v>8.6666666666666661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9279056"/>
        <c:axId val="-219278512"/>
      </c:scatterChart>
      <c:valAx>
        <c:axId val="-219279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9278512"/>
        <c:crosses val="autoZero"/>
        <c:crossBetween val="midCat"/>
      </c:valAx>
      <c:valAx>
        <c:axId val="-21927851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mean x</a:t>
                </a:r>
                <a:r>
                  <a:rPr lang="en-US" baseline="-25000"/>
                  <a:t>j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927905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yVal>
            <c:numRef>
              <c:f>Sheet1!$C$16:$C$25</c:f>
              <c:numCache>
                <c:formatCode>General</c:formatCode>
                <c:ptCount val="10"/>
                <c:pt idx="0">
                  <c:v>6.7</c:v>
                </c:pt>
                <c:pt idx="1">
                  <c:v>7.333333333333333</c:v>
                </c:pt>
                <c:pt idx="2">
                  <c:v>7.75</c:v>
                </c:pt>
                <c:pt idx="3">
                  <c:v>8.1904761904761916</c:v>
                </c:pt>
                <c:pt idx="4">
                  <c:v>8.6111111111111107</c:v>
                </c:pt>
                <c:pt idx="5">
                  <c:v>8.9333333333333336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9275792"/>
        <c:axId val="-428963968"/>
      </c:scatterChart>
      <c:valAx>
        <c:axId val="-219275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starting L</a:t>
                </a:r>
              </a:p>
            </c:rich>
          </c:tx>
          <c:overlay val="0"/>
        </c:title>
        <c:majorTickMark val="out"/>
        <c:minorTickMark val="none"/>
        <c:tickLblPos val="nextTo"/>
        <c:crossAx val="-428963968"/>
        <c:crosses val="autoZero"/>
        <c:crossBetween val="midCat"/>
      </c:valAx>
      <c:valAx>
        <c:axId val="-42896396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mean of j = L to 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927579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yVal>
            <c:numRef>
              <c:f>Sheet1!$D$16:$D$25</c:f>
              <c:numCache>
                <c:formatCode>General</c:formatCode>
                <c:ptCount val="10"/>
                <c:pt idx="0">
                  <c:v>0</c:v>
                </c:pt>
                <c:pt idx="1">
                  <c:v>9.4527363184079533E-2</c:v>
                </c:pt>
                <c:pt idx="2">
                  <c:v>0.15671641791044774</c:v>
                </c:pt>
                <c:pt idx="3">
                  <c:v>0.22245913290689423</c:v>
                </c:pt>
                <c:pt idx="4">
                  <c:v>0.28524046434494188</c:v>
                </c:pt>
                <c:pt idx="5">
                  <c:v>0.33333333333333331</c:v>
                </c:pt>
                <c:pt idx="6">
                  <c:v>0.34328358208955223</c:v>
                </c:pt>
                <c:pt idx="7">
                  <c:v>0.34328358208955223</c:v>
                </c:pt>
                <c:pt idx="8">
                  <c:v>0.34328358208955223</c:v>
                </c:pt>
                <c:pt idx="9">
                  <c:v>0.34328358208955223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8560384"/>
        <c:axId val="-158557120"/>
      </c:scatterChart>
      <c:valAx>
        <c:axId val="-1585603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starting L</a:t>
                </a:r>
              </a:p>
            </c:rich>
          </c:tx>
          <c:overlay val="0"/>
        </c:title>
        <c:majorTickMark val="out"/>
        <c:minorTickMark val="none"/>
        <c:tickLblPos val="nextTo"/>
        <c:crossAx val="-158557120"/>
        <c:crosses val="autoZero"/>
        <c:crossBetween val="midCat"/>
      </c:valAx>
      <c:valAx>
        <c:axId val="-15855712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relative change </a:t>
                </a:r>
                <a:r>
                  <a:rPr lang="el-GR"/>
                  <a:t>Δ</a:t>
                </a:r>
                <a:r>
                  <a:rPr lang="el-GR" baseline="-25000">
                    <a:latin typeface="Arial"/>
                    <a:cs typeface="Arial"/>
                  </a:rPr>
                  <a:t>µ</a:t>
                </a:r>
                <a:r>
                  <a:rPr lang="en-US" baseline="-25000">
                    <a:latin typeface="Arial"/>
                    <a:cs typeface="Arial"/>
                  </a:rPr>
                  <a:t>L</a:t>
                </a:r>
                <a:endParaRPr lang="en-US" baseline="-250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856038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1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8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</c:numCache>
            </c:numRef>
          </c:yVal>
          <c:smooth val="0"/>
        </c:ser>
        <c:ser>
          <c:idx val="1"/>
          <c:order val="1"/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</c:numCache>
            </c:numRef>
          </c:yVal>
          <c:smooth val="0"/>
        </c:ser>
        <c:ser>
          <c:idx val="2"/>
          <c:order val="2"/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Sheet1!$D$2:$D$11</c:f>
              <c:numCache>
                <c:formatCode>General</c:formatCode>
                <c:ptCount val="10"/>
                <c:pt idx="0">
                  <c:v>1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9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8554944"/>
        <c:axId val="-158563104"/>
      </c:scatterChart>
      <c:valAx>
        <c:axId val="-158554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8563104"/>
        <c:crosses val="autoZero"/>
        <c:crossBetween val="midCat"/>
      </c:valAx>
      <c:valAx>
        <c:axId val="-15856310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x</a:t>
                </a:r>
                <a:r>
                  <a:rPr lang="en-US" baseline="-25000"/>
                  <a:t>ij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855494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Sheet1!$A$16:$A$25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Sheet1!$B$16:$B$25</c:f>
              <c:numCache>
                <c:formatCode>General</c:formatCode>
                <c:ptCount val="10"/>
                <c:pt idx="0">
                  <c:v>1</c:v>
                </c:pt>
                <c:pt idx="1">
                  <c:v>4</c:v>
                </c:pt>
                <c:pt idx="2">
                  <c:v>4.666666666666667</c:v>
                </c:pt>
                <c:pt idx="3">
                  <c:v>5.666666666666667</c:v>
                </c:pt>
                <c:pt idx="4">
                  <c:v>7</c:v>
                </c:pt>
                <c:pt idx="5">
                  <c:v>8.6666666666666661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8564192"/>
        <c:axId val="-158553856"/>
      </c:scatterChart>
      <c:valAx>
        <c:axId val="-158564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8553856"/>
        <c:crosses val="autoZero"/>
        <c:crossBetween val="midCat"/>
      </c:valAx>
      <c:valAx>
        <c:axId val="-15855385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mean x</a:t>
                </a:r>
                <a:r>
                  <a:rPr lang="en-US" baseline="-25000"/>
                  <a:t>j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856419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yVal>
            <c:numRef>
              <c:f>Sheet1!$C$16:$C$25</c:f>
              <c:numCache>
                <c:formatCode>General</c:formatCode>
                <c:ptCount val="10"/>
                <c:pt idx="1">
                  <c:v>3.2222222222222228</c:v>
                </c:pt>
                <c:pt idx="2">
                  <c:v>4.7777777777777786</c:v>
                </c:pt>
                <c:pt idx="3">
                  <c:v>5.7777777777777786</c:v>
                </c:pt>
                <c:pt idx="4">
                  <c:v>7.1111111111111116</c:v>
                </c:pt>
                <c:pt idx="5">
                  <c:v>8.2222222222222214</c:v>
                </c:pt>
                <c:pt idx="6">
                  <c:v>8.8888888888888875</c:v>
                </c:pt>
                <c:pt idx="7">
                  <c:v>9</c:v>
                </c:pt>
                <c:pt idx="8">
                  <c:v>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8554400"/>
        <c:axId val="-158552768"/>
      </c:scatterChart>
      <c:valAx>
        <c:axId val="-158554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</a:t>
                </a:r>
              </a:p>
            </c:rich>
          </c:tx>
          <c:overlay val="0"/>
        </c:title>
        <c:majorTickMark val="out"/>
        <c:minorTickMark val="none"/>
        <c:tickLblPos val="nextTo"/>
        <c:crossAx val="-158552768"/>
        <c:crosses val="autoZero"/>
        <c:crossBetween val="midCat"/>
      </c:valAx>
      <c:valAx>
        <c:axId val="-15855276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Moving average for j - 1, j, j + 1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855440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yVal>
            <c:numRef>
              <c:f>Sheet1!$C$26:$J$26</c:f>
              <c:numCache>
                <c:formatCode>General</c:formatCode>
                <c:ptCount val="8"/>
                <c:pt idx="0">
                  <c:v>7.9638888888888895</c:v>
                </c:pt>
                <c:pt idx="1">
                  <c:v>7.4187242798353834</c:v>
                </c:pt>
                <c:pt idx="2">
                  <c:v>8.0069444444444411</c:v>
                </c:pt>
                <c:pt idx="3">
                  <c:v>9.9755555555555588</c:v>
                </c:pt>
                <c:pt idx="4">
                  <c:v>7.3472222222221992</c:v>
                </c:pt>
                <c:pt idx="5">
                  <c:v>5.3979591836734491</c:v>
                </c:pt>
                <c:pt idx="6">
                  <c:v>4.1328125</c:v>
                </c:pt>
                <c:pt idx="7">
                  <c:v>3.2654320987654302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8559840"/>
        <c:axId val="-158552224"/>
      </c:scatterChart>
      <c:valAx>
        <c:axId val="-158559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batch size n</a:t>
                </a:r>
              </a:p>
            </c:rich>
          </c:tx>
          <c:overlay val="0"/>
        </c:title>
        <c:majorTickMark val="out"/>
        <c:minorTickMark val="none"/>
        <c:tickLblPos val="nextTo"/>
        <c:crossAx val="-158552224"/>
        <c:crosses val="autoZero"/>
        <c:crossBetween val="midCat"/>
      </c:valAx>
      <c:valAx>
        <c:axId val="-15855222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variance of batch means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5855984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9409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91986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1294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48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08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69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24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43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17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642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677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00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565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616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938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445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12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973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979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684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941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346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08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25239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980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287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489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446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635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251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978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7689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39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14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253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05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981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1090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651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8037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071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0691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0348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8655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60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85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26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01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4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55A08-79C1-42B1-891D-0B79CB6AE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2D120-CF96-46DF-A145-33FD3A817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9BC2C-70F0-4C6B-8F1E-8BC448633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78E68-DB6E-4490-A0B1-B8270D0CC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ED2E6-51A7-49BF-AC86-7A4609685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9E7E0-1AF1-44E6-B7FD-A2B6DD801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4628F-72F8-4632-9F10-34A7FE5CD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A8EE7-B3FF-45B6-9F1A-4D0A5C9DD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FFD9A-3EE0-428A-8661-0E5AA40C9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47D67-40BB-496B-B66B-9559FC8A1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324600"/>
            <a:ext cx="7772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3200"/>
            <a:ext cx="685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D311E821-68F3-4FED-8026-8A8AB9D1E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Analysis of Simulation Results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Andy Wang</a:t>
            </a:r>
          </a:p>
          <a:p>
            <a:r>
              <a:rPr lang="en-US" smtClean="0"/>
              <a:t>CIS 5930-03</a:t>
            </a:r>
          </a:p>
          <a:p>
            <a:r>
              <a:rPr lang="en-US" smtClean="0"/>
              <a:t>Computer Systems</a:t>
            </a:r>
          </a:p>
          <a:p>
            <a:r>
              <a:rPr lang="en-US" smtClean="0"/>
              <a:t>Performance Analysis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On-line Graphic Displays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when viewing a large amount of data</a:t>
            </a:r>
          </a:p>
          <a:p>
            <a:pPr lvl="1"/>
            <a:r>
              <a:rPr lang="en-US" dirty="0" smtClean="0"/>
              <a:t>Verifying a CPU scheduler preempt processes according to priorities and time budgets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Continuity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the simulation with slightly different values of input parameters</a:t>
            </a:r>
          </a:p>
          <a:p>
            <a:pPr lvl="1"/>
            <a:r>
              <a:rPr lang="en-US" dirty="0" smtClean="0"/>
              <a:t>Δ change in input should lead to Δ change in output</a:t>
            </a:r>
          </a:p>
          <a:p>
            <a:pPr lvl="1"/>
            <a:r>
              <a:rPr lang="en-US" dirty="0" smtClean="0"/>
              <a:t>If not, possibly bugs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Degeneracy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for extreme simulation input and configuration parameters</a:t>
            </a:r>
          </a:p>
          <a:p>
            <a:pPr lvl="1"/>
            <a:r>
              <a:rPr lang="en-US" dirty="0" smtClean="0"/>
              <a:t>Routers with zero service time</a:t>
            </a:r>
          </a:p>
          <a:p>
            <a:pPr lvl="1"/>
            <a:r>
              <a:rPr lang="en-US" dirty="0" smtClean="0"/>
              <a:t>Idle and peak load</a:t>
            </a:r>
          </a:p>
          <a:p>
            <a:r>
              <a:rPr lang="en-US" dirty="0" smtClean="0"/>
              <a:t>Also unusual combinations </a:t>
            </a:r>
          </a:p>
          <a:p>
            <a:pPr lvl="1"/>
            <a:r>
              <a:rPr lang="en-US" dirty="0" smtClean="0"/>
              <a:t>Single CPU without disk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results for input parameters with similar effects</a:t>
            </a:r>
          </a:p>
          <a:p>
            <a:pPr lvl="1"/>
            <a:r>
              <a:rPr lang="en-US" dirty="0" smtClean="0"/>
              <a:t>Two sources with arrival rate of 100 packets per second</a:t>
            </a:r>
          </a:p>
          <a:p>
            <a:pPr lvl="1"/>
            <a:r>
              <a:rPr lang="en-US" dirty="0" smtClean="0"/>
              <a:t>Four sources with arrival rate of 50 packets per second</a:t>
            </a:r>
          </a:p>
          <a:p>
            <a:r>
              <a:rPr lang="en-US" dirty="0" smtClean="0"/>
              <a:t>If dissimilar, possibly bugs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random seeds should yield statistically similar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validate</a:t>
            </a:r>
          </a:p>
          <a:p>
            <a:pPr lvl="1"/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Input values and distributions</a:t>
            </a:r>
          </a:p>
          <a:p>
            <a:pPr lvl="1"/>
            <a:r>
              <a:rPr lang="en-US" dirty="0" smtClean="0"/>
              <a:t>Output values and conclusions</a:t>
            </a:r>
          </a:p>
          <a:p>
            <a:r>
              <a:rPr lang="en-US" dirty="0" smtClean="0"/>
              <a:t>Against</a:t>
            </a:r>
          </a:p>
          <a:p>
            <a:pPr lvl="1"/>
            <a:r>
              <a:rPr lang="en-US" dirty="0" smtClean="0"/>
              <a:t>Expert intuition</a:t>
            </a:r>
          </a:p>
          <a:p>
            <a:pPr lvl="1"/>
            <a:r>
              <a:rPr lang="en-US" dirty="0" smtClean="0"/>
              <a:t>Real system measurements</a:t>
            </a:r>
          </a:p>
          <a:p>
            <a:pPr lvl="1"/>
            <a:r>
              <a:rPr lang="en-US" dirty="0" smtClean="0"/>
              <a:t>Theoretical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AutoShape 3"/>
          <p:cNvSpPr txBox="1">
            <a:spLocks noChangeArrowheads="1"/>
          </p:cNvSpPr>
          <p:nvPr/>
        </p:nvSpPr>
        <p:spPr bwMode="auto"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Model Validation Techniques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Validation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not be possible to check all nine possibilities</a:t>
            </a:r>
          </a:p>
          <a:p>
            <a:pPr lvl="1"/>
            <a:r>
              <a:rPr lang="en-US" dirty="0" smtClean="0"/>
              <a:t>Real system not available</a:t>
            </a:r>
          </a:p>
          <a:p>
            <a:r>
              <a:rPr lang="en-US" dirty="0" smtClean="0"/>
              <a:t>May not be possible at all</a:t>
            </a:r>
          </a:p>
          <a:p>
            <a:pPr lvl="1"/>
            <a:r>
              <a:rPr lang="en-US" dirty="0" smtClean="0"/>
              <a:t>The reason why the simulation was built</a:t>
            </a:r>
          </a:p>
          <a:p>
            <a:pPr lvl="2"/>
            <a:r>
              <a:rPr lang="en-US" dirty="0" smtClean="0"/>
              <a:t>As the last resort</a:t>
            </a:r>
          </a:p>
          <a:p>
            <a:pPr lvl="1"/>
            <a:r>
              <a:rPr lang="en-US" dirty="0" smtClean="0"/>
              <a:t>E.g., economic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validate assumptions, input, and output separately and as early as 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971800" y="6096000"/>
            <a:ext cx="3276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rot="5400000" flipH="1" flipV="1">
            <a:off x="1790700" y="4914900"/>
            <a:ext cx="2362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657600" y="6096000"/>
            <a:ext cx="1875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 packet loss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4572000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>
            <a:off x="2965269" y="4186646"/>
            <a:ext cx="2259874" cy="1926771"/>
          </a:xfrm>
          <a:custGeom>
            <a:avLst/>
            <a:gdLst>
              <a:gd name="connsiteX0" fmla="*/ 0 w 2259874"/>
              <a:gd name="connsiteY0" fmla="*/ 607423 h 1926771"/>
              <a:gd name="connsiteX1" fmla="*/ 444137 w 2259874"/>
              <a:gd name="connsiteY1" fmla="*/ 111034 h 1926771"/>
              <a:gd name="connsiteX2" fmla="*/ 1293222 w 2259874"/>
              <a:gd name="connsiteY2" fmla="*/ 1273628 h 1926771"/>
              <a:gd name="connsiteX3" fmla="*/ 2259874 w 2259874"/>
              <a:gd name="connsiteY3" fmla="*/ 1926771 h 192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9874" h="1926771">
                <a:moveTo>
                  <a:pt x="0" y="607423"/>
                </a:moveTo>
                <a:cubicBezTo>
                  <a:pt x="114300" y="303711"/>
                  <a:pt x="228600" y="0"/>
                  <a:pt x="444137" y="111034"/>
                </a:cubicBezTo>
                <a:cubicBezTo>
                  <a:pt x="659674" y="222068"/>
                  <a:pt x="990599" y="971005"/>
                  <a:pt x="1293222" y="1273628"/>
                </a:cubicBezTo>
                <a:cubicBezTo>
                  <a:pt x="1595845" y="1576251"/>
                  <a:pt x="2259874" y="1926771"/>
                  <a:pt x="2259874" y="192677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10800000" flipV="1">
            <a:off x="3429000" y="4038600"/>
            <a:ext cx="9144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419600" y="3581400"/>
            <a:ext cx="40270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would increased packet </a:t>
            </a:r>
          </a:p>
          <a:p>
            <a:r>
              <a:rPr lang="en-US" dirty="0" smtClean="0"/>
              <a:t>loss lead to better throughput?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Real-System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reliable way for validation</a:t>
            </a:r>
          </a:p>
          <a:p>
            <a:pPr lvl="1"/>
            <a:r>
              <a:rPr lang="en-US" dirty="0" smtClean="0"/>
              <a:t>Often not feasible</a:t>
            </a:r>
          </a:p>
          <a:p>
            <a:pPr lvl="2"/>
            <a:r>
              <a:rPr lang="en-US" dirty="0" smtClean="0"/>
              <a:t>System may not exist</a:t>
            </a:r>
          </a:p>
          <a:p>
            <a:pPr lvl="2"/>
            <a:r>
              <a:rPr lang="en-US" dirty="0" smtClean="0"/>
              <a:t>Too expensive to measure</a:t>
            </a:r>
          </a:p>
          <a:p>
            <a:r>
              <a:rPr lang="en-US" dirty="0" smtClean="0"/>
              <a:t>Apply statistical techniques to compare model and measured data</a:t>
            </a:r>
          </a:p>
          <a:p>
            <a:r>
              <a:rPr lang="en-US" dirty="0" smtClean="0"/>
              <a:t>Use multiple traces under different environments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apply </a:t>
            </a:r>
            <a:r>
              <a:rPr lang="en-US" dirty="0" err="1" smtClean="0"/>
              <a:t>queueing</a:t>
            </a:r>
            <a:r>
              <a:rPr lang="en-US" dirty="0" smtClean="0"/>
              <a:t> models</a:t>
            </a:r>
          </a:p>
          <a:p>
            <a:r>
              <a:rPr lang="en-US" dirty="0" smtClean="0"/>
              <a:t>If too complex</a:t>
            </a:r>
          </a:p>
          <a:p>
            <a:pPr lvl="1"/>
            <a:r>
              <a:rPr lang="en-US" dirty="0" smtClean="0"/>
              <a:t>Can validate only the common scenarios</a:t>
            </a:r>
          </a:p>
          <a:p>
            <a:pPr lvl="1"/>
            <a:r>
              <a:rPr lang="en-US" dirty="0" smtClean="0"/>
              <a:t>Can validate a small subset of simulation parameters</a:t>
            </a:r>
          </a:p>
          <a:p>
            <a:pPr lvl="2"/>
            <a:r>
              <a:rPr lang="en-US" dirty="0" smtClean="0"/>
              <a:t>E.g., compare analytical equations with CPU simulation models with one and two cores</a:t>
            </a:r>
          </a:p>
          <a:p>
            <a:pPr lvl="3"/>
            <a:r>
              <a:rPr lang="en-US" dirty="0" smtClean="0"/>
              <a:t>Use validated simulation to simulate many cores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Analysis of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for correctness of implementation</a:t>
            </a:r>
          </a:p>
          <a:p>
            <a:pPr lvl="1"/>
            <a:r>
              <a:rPr lang="en-US" b="1" i="1" dirty="0" smtClean="0"/>
              <a:t>Model verification</a:t>
            </a:r>
          </a:p>
          <a:p>
            <a:r>
              <a:rPr lang="en-US" dirty="0" smtClean="0"/>
              <a:t>Check for representativeness of assumptions</a:t>
            </a:r>
          </a:p>
          <a:p>
            <a:pPr lvl="1"/>
            <a:r>
              <a:rPr lang="en-US" b="1" i="1" dirty="0" smtClean="0"/>
              <a:t>Model validation</a:t>
            </a:r>
          </a:p>
          <a:p>
            <a:r>
              <a:rPr lang="en-US" dirty="0" smtClean="0"/>
              <a:t>Handle initial observations</a:t>
            </a:r>
          </a:p>
          <a:p>
            <a:r>
              <a:rPr lang="en-US" dirty="0" smtClean="0"/>
              <a:t>Decide how long to run the simulation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Transient Removal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most cases, we care only about steady-state performance</a:t>
            </a:r>
          </a:p>
          <a:p>
            <a:r>
              <a:rPr lang="en-US" dirty="0" smtClean="0"/>
              <a:t>We need to perform </a:t>
            </a:r>
            <a:r>
              <a:rPr lang="en-US" b="1" i="1" dirty="0" smtClean="0"/>
              <a:t>transient removal </a:t>
            </a:r>
            <a:r>
              <a:rPr lang="en-US" dirty="0" smtClean="0"/>
              <a:t>to remove initial data from analysis</a:t>
            </a:r>
          </a:p>
          <a:p>
            <a:r>
              <a:rPr lang="en-US" dirty="0" smtClean="0"/>
              <a:t>Difficulty</a:t>
            </a:r>
          </a:p>
          <a:p>
            <a:pPr lvl="1"/>
            <a:r>
              <a:rPr lang="en-US" dirty="0" smtClean="0"/>
              <a:t>Find out where transient state 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AutoShape 3"/>
          <p:cNvSpPr txBox="1">
            <a:spLocks noChangeArrowheads="1"/>
          </p:cNvSpPr>
          <p:nvPr/>
        </p:nvSpPr>
        <p:spPr bwMode="auto"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Transient Removal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Runs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run the simulation for a long time</a:t>
            </a:r>
          </a:p>
          <a:p>
            <a:pPr lvl="1"/>
            <a:r>
              <a:rPr lang="en-US" dirty="0" smtClean="0"/>
              <a:t>Waste resources</a:t>
            </a:r>
          </a:p>
          <a:p>
            <a:pPr lvl="1"/>
            <a:r>
              <a:rPr lang="en-US" dirty="0" smtClean="0"/>
              <a:t>Not sure if it’s long enough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the simulation in a state close to steady state</a:t>
            </a:r>
          </a:p>
          <a:p>
            <a:pPr lvl="1"/>
            <a:r>
              <a:rPr lang="en-US" dirty="0" smtClean="0"/>
              <a:t>Pre-populate requests in various queues</a:t>
            </a:r>
          </a:p>
          <a:p>
            <a:pPr lvl="1"/>
            <a:r>
              <a:rPr lang="en-US" dirty="0" smtClean="0"/>
              <a:t>Pre-load memory cache content</a:t>
            </a:r>
          </a:p>
          <a:p>
            <a:pPr lvl="1"/>
            <a:r>
              <a:rPr lang="en-US" dirty="0" smtClean="0"/>
              <a:t>Pre-fragment storage (e.g</a:t>
            </a:r>
            <a:r>
              <a:rPr lang="en-US" smtClean="0"/>
              <a:t>., flash)</a:t>
            </a:r>
            <a:endParaRPr lang="en-US" dirty="0" smtClean="0"/>
          </a:p>
          <a:p>
            <a:r>
              <a:rPr lang="en-US" dirty="0" smtClean="0"/>
              <a:t>Reduce the length of transient periods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Truncation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steady state variance &lt; transient state variance</a:t>
            </a:r>
          </a:p>
          <a:p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Measure variability in terms of range</a:t>
            </a:r>
          </a:p>
          <a:p>
            <a:pPr lvl="1"/>
            <a:r>
              <a:rPr lang="en-US" dirty="0" smtClean="0"/>
              <a:t>Remove the first L observations, one at a time</a:t>
            </a:r>
          </a:p>
          <a:p>
            <a:pPr lvl="1"/>
            <a:r>
              <a:rPr lang="en-US" dirty="0" smtClean="0"/>
              <a:t>Until the (L + 1)</a:t>
            </a:r>
            <a:r>
              <a:rPr lang="en-US" dirty="0" err="1" smtClean="0"/>
              <a:t>th</a:t>
            </a:r>
            <a:r>
              <a:rPr lang="en-US" dirty="0" smtClean="0"/>
              <a:t> observation is neither min nor max or the remaining observations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Truncation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 rot="16200000" flipH="1">
            <a:off x="4381500" y="2705099"/>
            <a:ext cx="9144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419600" y="20573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3533293"/>
              </p:ext>
            </p:extLst>
          </p:nvPr>
        </p:nvGraphicFramePr>
        <p:xfrm>
          <a:off x="2286000" y="327660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Data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 replications</a:t>
            </a:r>
          </a:p>
          <a:p>
            <a:r>
              <a:rPr lang="en-US" dirty="0" smtClean="0"/>
              <a:t>n data points for each replication</a:t>
            </a:r>
          </a:p>
          <a:p>
            <a:r>
              <a:rPr lang="en-US" dirty="0" err="1" smtClean="0"/>
              <a:t>X</a:t>
            </a:r>
            <a:r>
              <a:rPr lang="en-US" baseline="-25000" dirty="0" err="1" smtClean="0"/>
              <a:t>ij</a:t>
            </a:r>
            <a:r>
              <a:rPr lang="en-US" dirty="0" smtClean="0"/>
              <a:t> = </a:t>
            </a:r>
            <a:r>
              <a:rPr lang="en-US" dirty="0" err="1" smtClean="0"/>
              <a:t>j</a:t>
            </a:r>
            <a:r>
              <a:rPr lang="en-US" baseline="30000" dirty="0" err="1" smtClean="0"/>
              <a:t>th</a:t>
            </a:r>
            <a:r>
              <a:rPr lang="en-US" dirty="0" smtClean="0"/>
              <a:t> data point in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replication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642018"/>
              </p:ext>
            </p:extLst>
          </p:nvPr>
        </p:nvGraphicFramePr>
        <p:xfrm>
          <a:off x="2286000" y="3886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Data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average across replications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5112322"/>
              </p:ext>
            </p:extLst>
          </p:nvPr>
        </p:nvGraphicFramePr>
        <p:xfrm>
          <a:off x="2286000" y="3124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Data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2:  compute grand mean </a:t>
            </a:r>
            <a:r>
              <a:rPr lang="en-US" dirty="0" smtClean="0">
                <a:latin typeface="Arial"/>
                <a:cs typeface="Arial"/>
              </a:rPr>
              <a:t>µ</a:t>
            </a:r>
            <a:endParaRPr lang="en-US" dirty="0" smtClean="0"/>
          </a:p>
          <a:p>
            <a:r>
              <a:rPr lang="en-US" dirty="0" smtClean="0"/>
              <a:t>Step 3:  compute </a:t>
            </a:r>
            <a:r>
              <a:rPr lang="en-US" dirty="0" smtClean="0">
                <a:latin typeface="Arial"/>
                <a:cs typeface="Arial"/>
              </a:rPr>
              <a:t>µ</a:t>
            </a:r>
            <a:r>
              <a:rPr lang="en-US" baseline="-25000" dirty="0" smtClean="0">
                <a:latin typeface="Arial"/>
                <a:cs typeface="Arial"/>
              </a:rPr>
              <a:t>L</a:t>
            </a: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       = </a:t>
            </a:r>
            <a:r>
              <a:rPr lang="en-US" dirty="0" smtClean="0"/>
              <a:t>average last n – L values,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 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3517895"/>
              </p:ext>
            </p:extLst>
          </p:nvPr>
        </p:nvGraphicFramePr>
        <p:xfrm>
          <a:off x="2286000" y="3886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Data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4:  offset </a:t>
            </a:r>
            <a:r>
              <a:rPr lang="en-US" dirty="0" smtClean="0">
                <a:cs typeface="Arial"/>
              </a:rPr>
              <a:t>µ</a:t>
            </a:r>
            <a:r>
              <a:rPr lang="en-US" baseline="-25000" dirty="0" smtClean="0">
                <a:cs typeface="Arial"/>
              </a:rPr>
              <a:t>L </a:t>
            </a:r>
            <a:r>
              <a:rPr lang="en-US" dirty="0" smtClean="0">
                <a:cs typeface="Arial"/>
              </a:rPr>
              <a:t>by µ and normalize the result to µ by </a:t>
            </a:r>
            <a:r>
              <a:rPr lang="en-US" dirty="0" smtClean="0"/>
              <a:t>computing relative change </a:t>
            </a:r>
            <a:r>
              <a:rPr lang="el-GR" dirty="0" smtClean="0"/>
              <a:t>Δ</a:t>
            </a:r>
            <a:r>
              <a:rPr lang="el-GR" baseline="-25000" dirty="0" smtClean="0">
                <a:latin typeface="Arial"/>
                <a:cs typeface="Arial"/>
              </a:rPr>
              <a:t>µ</a:t>
            </a:r>
            <a:r>
              <a:rPr lang="en-US" baseline="-25000" dirty="0" smtClean="0">
                <a:latin typeface="Arial"/>
                <a:cs typeface="Arial"/>
              </a:rPr>
              <a:t>L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>
                <a:cs typeface="Arial"/>
              </a:rPr>
              <a:t>= (µ</a:t>
            </a:r>
            <a:r>
              <a:rPr lang="en-US" baseline="-25000" dirty="0" smtClean="0">
                <a:cs typeface="Arial"/>
              </a:rPr>
              <a:t>L</a:t>
            </a:r>
            <a:r>
              <a:rPr lang="en-US" dirty="0" smtClean="0">
                <a:cs typeface="Arial"/>
              </a:rPr>
              <a:t> - µ)/µ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1" name="Right Brace 10"/>
          <p:cNvSpPr/>
          <p:nvPr/>
        </p:nvSpPr>
        <p:spPr bwMode="auto">
          <a:xfrm rot="16200000">
            <a:off x="4114800" y="3657600"/>
            <a:ext cx="304800" cy="1066800"/>
          </a:xfrm>
          <a:prstGeom prst="rightBrace">
            <a:avLst>
              <a:gd name="adj1" fmla="val 0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3581400"/>
            <a:ext cx="2349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Transient interval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504805"/>
              </p:ext>
            </p:extLst>
          </p:nvPr>
        </p:nvGraphicFramePr>
        <p:xfrm>
          <a:off x="21336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Average of Independent Replications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initial data deletion</a:t>
            </a:r>
          </a:p>
          <a:p>
            <a:r>
              <a:rPr lang="en-US" dirty="0" smtClean="0"/>
              <a:t>Requires computing the mean over a sliding time window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7C59B5-1E3C-4EB9-9BB8-C76276F2F17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Model Verification Techniques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Verification is similar to debugging</a:t>
            </a:r>
          </a:p>
          <a:p>
            <a:pPr lvl="1"/>
            <a:r>
              <a:rPr lang="en-US" dirty="0" smtClean="0"/>
              <a:t>Programmer’s responsibility</a:t>
            </a:r>
          </a:p>
          <a:p>
            <a:r>
              <a:rPr lang="en-US" dirty="0" smtClean="0"/>
              <a:t>Validation</a:t>
            </a:r>
          </a:p>
          <a:p>
            <a:pPr lvl="1"/>
            <a:r>
              <a:rPr lang="en-US" dirty="0" smtClean="0"/>
              <a:t>Modeling person’s responsibility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Average of Independent Replications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 replications</a:t>
            </a:r>
          </a:p>
          <a:p>
            <a:r>
              <a:rPr lang="en-US" dirty="0" smtClean="0"/>
              <a:t>n data points for each replication</a:t>
            </a:r>
          </a:p>
          <a:p>
            <a:r>
              <a:rPr lang="en-US" dirty="0" err="1" smtClean="0"/>
              <a:t>X</a:t>
            </a:r>
            <a:r>
              <a:rPr lang="en-US" baseline="-25000" dirty="0" err="1" smtClean="0"/>
              <a:t>ij</a:t>
            </a:r>
            <a:r>
              <a:rPr lang="en-US" dirty="0" smtClean="0"/>
              <a:t> = </a:t>
            </a:r>
            <a:r>
              <a:rPr lang="en-US" dirty="0" err="1" smtClean="0"/>
              <a:t>j</a:t>
            </a:r>
            <a:r>
              <a:rPr lang="en-US" baseline="30000" dirty="0" err="1" smtClean="0"/>
              <a:t>th</a:t>
            </a:r>
            <a:r>
              <a:rPr lang="en-US" dirty="0" smtClean="0"/>
              <a:t> data point in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replication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24215"/>
              </p:ext>
            </p:extLst>
          </p:nvPr>
        </p:nvGraphicFramePr>
        <p:xfrm>
          <a:off x="2286000" y="3810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Average of Independent Replications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average across replications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7990556"/>
              </p:ext>
            </p:extLst>
          </p:nvPr>
        </p:nvGraphicFramePr>
        <p:xfrm>
          <a:off x="2286000" y="3200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Average of Independent Replications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2: pick a k, say 1; average (j – k)</a:t>
            </a:r>
            <a:r>
              <a:rPr lang="en-US" baseline="30000" dirty="0" err="1" smtClean="0"/>
              <a:t>th</a:t>
            </a:r>
            <a:r>
              <a:rPr lang="en-US" dirty="0" smtClean="0"/>
              <a:t> data point to (j + k)</a:t>
            </a:r>
            <a:r>
              <a:rPr lang="en-US" baseline="30000" dirty="0" err="1" smtClean="0"/>
              <a:t>th</a:t>
            </a:r>
            <a:r>
              <a:rPr lang="en-US" dirty="0" smtClean="0"/>
              <a:t> data point, </a:t>
            </a:r>
            <a:r>
              <a:rPr lang="en-US" dirty="0" smtClean="0">
                <a:sym typeface="Symbol"/>
              </a:rPr>
              <a:t> j; increase k as necessary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" name="Right Brace 7"/>
          <p:cNvSpPr/>
          <p:nvPr/>
        </p:nvSpPr>
        <p:spPr bwMode="auto">
          <a:xfrm rot="16200000">
            <a:off x="4343400" y="3429000"/>
            <a:ext cx="304800" cy="1219200"/>
          </a:xfrm>
          <a:prstGeom prst="rightBrace">
            <a:avLst>
              <a:gd name="adj1" fmla="val 0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3429000"/>
            <a:ext cx="2349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Transient interval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317219"/>
              </p:ext>
            </p:extLst>
          </p:nvPr>
        </p:nvGraphicFramePr>
        <p:xfrm>
          <a:off x="2362200" y="411714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very long simulations</a:t>
            </a:r>
          </a:p>
          <a:p>
            <a:r>
              <a:rPr lang="en-US" dirty="0" smtClean="0"/>
              <a:t>Divide N data points into m batches of n data points each</a:t>
            </a:r>
          </a:p>
          <a:p>
            <a:r>
              <a:rPr lang="en-US" dirty="0" smtClean="0"/>
              <a:t>Step 1:  pick n, say 1; compute the mean for each batch</a:t>
            </a:r>
          </a:p>
          <a:p>
            <a:r>
              <a:rPr lang="en-US" dirty="0" smtClean="0"/>
              <a:t>Step 2:  compute the mean of means</a:t>
            </a:r>
          </a:p>
          <a:p>
            <a:r>
              <a:rPr lang="en-US" dirty="0" smtClean="0"/>
              <a:t>Step 3:  compute the variance of means</a:t>
            </a:r>
          </a:p>
          <a:p>
            <a:r>
              <a:rPr lang="en-US" dirty="0" smtClean="0"/>
              <a:t>Step 4:  n++, go to Step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Rationale:  as n approaches the transient size, the variance peaks</a:t>
            </a:r>
          </a:p>
          <a:p>
            <a:r>
              <a:rPr lang="en-US" dirty="0" smtClean="0"/>
              <a:t>Does not work well with few data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Right Brace 5"/>
          <p:cNvSpPr/>
          <p:nvPr/>
        </p:nvSpPr>
        <p:spPr bwMode="auto">
          <a:xfrm rot="16200000">
            <a:off x="4070153" y="3549847"/>
            <a:ext cx="304800" cy="1129905"/>
          </a:xfrm>
          <a:prstGeom prst="rightBrace">
            <a:avLst>
              <a:gd name="adj1" fmla="val 0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3505200"/>
            <a:ext cx="2349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Transient interval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7158290"/>
              </p:ext>
            </p:extLst>
          </p:nvPr>
        </p:nvGraphicFramePr>
        <p:xfrm>
          <a:off x="1905000" y="4241409"/>
          <a:ext cx="5181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Terminating simulations</a:t>
            </a:r>
            <a:r>
              <a:rPr lang="en-US" dirty="0" smtClean="0"/>
              <a:t>:  for systems that never reach a steady state</a:t>
            </a:r>
          </a:p>
          <a:p>
            <a:pPr lvl="1"/>
            <a:r>
              <a:rPr lang="en-US" dirty="0" smtClean="0"/>
              <a:t>Network traffic consists of the transfer of small files</a:t>
            </a:r>
          </a:p>
          <a:p>
            <a:pPr lvl="2"/>
            <a:r>
              <a:rPr lang="en-US" dirty="0" smtClean="0"/>
              <a:t>Transferring large files to reach steady state is not useful</a:t>
            </a:r>
          </a:p>
          <a:p>
            <a:pPr lvl="1"/>
            <a:r>
              <a:rPr lang="en-US" dirty="0" smtClean="0"/>
              <a:t>System behavior changes with time</a:t>
            </a:r>
          </a:p>
          <a:p>
            <a:pPr lvl="2"/>
            <a:r>
              <a:rPr lang="en-US" dirty="0" smtClean="0"/>
              <a:t>Cyclic behavior</a:t>
            </a:r>
          </a:p>
          <a:p>
            <a:pPr lvl="1"/>
            <a:r>
              <a:rPr lang="en-US" dirty="0" smtClean="0"/>
              <a:t>Less need for transient removal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AutoShape 3"/>
          <p:cNvSpPr txBox="1">
            <a:spLocks noChangeArrowheads="1"/>
          </p:cNvSpPr>
          <p:nvPr/>
        </p:nvSpPr>
        <p:spPr bwMode="auto">
          <a:xfrm>
            <a:off x="914400" y="457200"/>
            <a:ext cx="7315200" cy="14478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Terminating Simulations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the number of multimedia streams</a:t>
            </a:r>
          </a:p>
          <a:p>
            <a:pPr lvl="1"/>
            <a:r>
              <a:rPr lang="en-US" dirty="0" smtClean="0"/>
              <a:t>Until missing 10 deadlines within a time window</a:t>
            </a:r>
          </a:p>
          <a:p>
            <a:pPr lvl="1"/>
            <a:r>
              <a:rPr lang="en-US" dirty="0" smtClean="0"/>
              <a:t>May not terminate</a:t>
            </a:r>
          </a:p>
          <a:p>
            <a:pPr lvl="2"/>
            <a:r>
              <a:rPr lang="en-US" dirty="0" smtClean="0"/>
              <a:t>One deadline miss may stretch across time windows</a:t>
            </a:r>
          </a:p>
          <a:p>
            <a:pPr lvl="1"/>
            <a:r>
              <a:rPr lang="en-US" smtClean="0"/>
              <a:t>Fix:  until </a:t>
            </a:r>
            <a:r>
              <a:rPr lang="en-US" dirty="0" smtClean="0"/>
              <a:t>missing 3 deadlines…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143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Handling the end of simulations</a:t>
            </a:r>
          </a:p>
          <a:p>
            <a:r>
              <a:rPr lang="en-US" dirty="0" smtClean="0"/>
              <a:t>Might need to exclude some final data points</a:t>
            </a:r>
          </a:p>
          <a:p>
            <a:pPr lvl="1"/>
            <a:r>
              <a:rPr lang="en-US" dirty="0" smtClean="0"/>
              <a:t>E.g., Mean service time </a:t>
            </a:r>
          </a:p>
          <a:p>
            <a:pPr lvl="1">
              <a:buNone/>
            </a:pPr>
            <a:r>
              <a:rPr lang="en-US" dirty="0" smtClean="0"/>
              <a:t>	= total service time/n completed jobs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Stopping Criteria:  Variance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simulation run is too short</a:t>
            </a:r>
          </a:p>
          <a:p>
            <a:pPr lvl="1"/>
            <a:r>
              <a:rPr lang="en-US" dirty="0" smtClean="0"/>
              <a:t>Results highly variable</a:t>
            </a:r>
          </a:p>
          <a:p>
            <a:r>
              <a:rPr lang="en-US" dirty="0" smtClean="0"/>
              <a:t>If too long</a:t>
            </a:r>
          </a:p>
          <a:p>
            <a:pPr lvl="1"/>
            <a:r>
              <a:rPr lang="en-US" dirty="0" smtClean="0"/>
              <a:t>Wasting resources</a:t>
            </a:r>
          </a:p>
          <a:p>
            <a:r>
              <a:rPr lang="en-US" dirty="0" smtClean="0"/>
              <a:t>Only need to run until the confidence interval is narrow enough</a:t>
            </a:r>
          </a:p>
          <a:p>
            <a:r>
              <a:rPr lang="en-US" dirty="0" smtClean="0"/>
              <a:t>Since confidence interval is a function of variance, how do we estimate variance?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Replications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 runs with different seed values</a:t>
            </a:r>
          </a:p>
          <a:p>
            <a:r>
              <a:rPr lang="en-US" dirty="0" smtClean="0"/>
              <a:t>Each run has n + n</a:t>
            </a:r>
            <a:r>
              <a:rPr lang="en-US" baseline="-25000" dirty="0" smtClean="0"/>
              <a:t>0</a:t>
            </a:r>
            <a:r>
              <a:rPr lang="en-US" dirty="0" smtClean="0"/>
              <a:t> data points</a:t>
            </a:r>
          </a:p>
          <a:p>
            <a:pPr lvl="1"/>
            <a:r>
              <a:rPr lang="en-US" dirty="0" smtClean="0"/>
              <a:t>First n</a:t>
            </a:r>
            <a:r>
              <a:rPr lang="en-US" baseline="-25000" dirty="0" smtClean="0"/>
              <a:t>0  </a:t>
            </a:r>
            <a:r>
              <a:rPr lang="en-US" dirty="0" smtClean="0"/>
              <a:t>data points discarded due to transient phase</a:t>
            </a:r>
          </a:p>
          <a:p>
            <a:r>
              <a:rPr lang="en-US" dirty="0" smtClean="0"/>
              <a:t>Step 1:  compute mean for each replication based on n data points</a:t>
            </a:r>
          </a:p>
          <a:p>
            <a:r>
              <a:rPr lang="en-US" dirty="0" smtClean="0"/>
              <a:t>Step 2:  compute </a:t>
            </a:r>
            <a:r>
              <a:rPr lang="en-US" dirty="0" smtClean="0">
                <a:latin typeface="Arial"/>
                <a:cs typeface="Arial"/>
              </a:rPr>
              <a:t>µ, </a:t>
            </a:r>
            <a:r>
              <a:rPr lang="en-US" dirty="0" smtClean="0"/>
              <a:t>mean of means</a:t>
            </a:r>
          </a:p>
          <a:p>
            <a:r>
              <a:rPr lang="en-US" dirty="0" smtClean="0"/>
              <a:t>Step 3:  compute </a:t>
            </a:r>
            <a:r>
              <a:rPr lang="en-US" dirty="0" smtClean="0">
                <a:sym typeface="Symbol"/>
              </a:rPr>
              <a:t>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</a:t>
            </a:r>
            <a:r>
              <a:rPr lang="en-US" dirty="0" smtClean="0"/>
              <a:t>variance of means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Modular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models are large computer programs</a:t>
            </a:r>
          </a:p>
          <a:p>
            <a:pPr lvl="1"/>
            <a:r>
              <a:rPr lang="en-US" dirty="0" smtClean="0"/>
              <a:t>Software engineering techniques apply</a:t>
            </a:r>
          </a:p>
          <a:p>
            <a:r>
              <a:rPr lang="en-US" dirty="0" smtClean="0"/>
              <a:t>Modularity</a:t>
            </a:r>
          </a:p>
          <a:p>
            <a:pPr lvl="1"/>
            <a:r>
              <a:rPr lang="en-US" dirty="0" smtClean="0"/>
              <a:t>Well-defined interfaces for pieces to coordinate</a:t>
            </a:r>
          </a:p>
          <a:p>
            <a:r>
              <a:rPr lang="en-US" dirty="0" smtClean="0"/>
              <a:t>Top-down design</a:t>
            </a:r>
          </a:p>
          <a:p>
            <a:pPr lvl="1"/>
            <a:r>
              <a:rPr lang="en-US" dirty="0" smtClean="0"/>
              <a:t>Hierarchical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Replications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Confidence interval:  </a:t>
            </a:r>
            <a:r>
              <a:rPr lang="en-US" dirty="0" smtClean="0">
                <a:cs typeface="Arial"/>
              </a:rPr>
              <a:t>µ ± z</a:t>
            </a:r>
            <a:r>
              <a:rPr lang="en-US" baseline="-25000" dirty="0" smtClean="0">
                <a:cs typeface="Arial"/>
              </a:rPr>
              <a:t>1-</a:t>
            </a:r>
            <a:r>
              <a:rPr lang="el-GR" baseline="-25000" dirty="0" smtClean="0">
                <a:cs typeface="Arial"/>
              </a:rPr>
              <a:t>α</a:t>
            </a:r>
            <a:r>
              <a:rPr lang="en-US" baseline="-25000" dirty="0" smtClean="0">
                <a:cs typeface="Arial"/>
              </a:rPr>
              <a:t>/2</a:t>
            </a:r>
            <a:r>
              <a:rPr lang="en-US" dirty="0" smtClean="0">
                <a:cs typeface="Arial"/>
                <a:sym typeface="Symbol"/>
              </a:rPr>
              <a:t></a:t>
            </a:r>
            <a:r>
              <a:rPr lang="en-US" baseline="30000" dirty="0" smtClean="0">
                <a:cs typeface="Arial"/>
                <a:sym typeface="Symbol"/>
              </a:rPr>
              <a:t>2</a:t>
            </a:r>
            <a:endParaRPr lang="en-US" dirty="0" smtClean="0">
              <a:cs typeface="Arial"/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Use </a:t>
            </a:r>
            <a:r>
              <a:rPr lang="en-US" dirty="0" smtClean="0">
                <a:cs typeface="Arial"/>
              </a:rPr>
              <a:t>t</a:t>
            </a:r>
            <a:r>
              <a:rPr lang="en-US" baseline="-25000" dirty="0" smtClean="0">
                <a:cs typeface="Arial"/>
              </a:rPr>
              <a:t>[1-</a:t>
            </a:r>
            <a:r>
              <a:rPr lang="el-GR" baseline="-25000" dirty="0" smtClean="0">
                <a:cs typeface="Arial"/>
              </a:rPr>
              <a:t>α</a:t>
            </a:r>
            <a:r>
              <a:rPr lang="en-US" baseline="-25000" dirty="0" smtClean="0">
                <a:cs typeface="Arial"/>
              </a:rPr>
              <a:t>/2; m – 1]</a:t>
            </a:r>
            <a:r>
              <a:rPr lang="en-US" dirty="0" smtClean="0">
                <a:cs typeface="Arial"/>
              </a:rPr>
              <a:t>, for m &lt; 30</a:t>
            </a:r>
          </a:p>
          <a:p>
            <a:r>
              <a:rPr lang="en-US" dirty="0" smtClean="0"/>
              <a:t>This method needs to discard mn</a:t>
            </a:r>
            <a:r>
              <a:rPr lang="en-US" baseline="-25000" dirty="0" smtClean="0"/>
              <a:t>0</a:t>
            </a:r>
            <a:r>
              <a:rPr lang="en-US" dirty="0" smtClean="0"/>
              <a:t> data points</a:t>
            </a:r>
          </a:p>
          <a:p>
            <a:pPr lvl="1"/>
            <a:r>
              <a:rPr lang="en-US" dirty="0" smtClean="0"/>
              <a:t>A good idea to keep m small</a:t>
            </a:r>
          </a:p>
          <a:p>
            <a:pPr lvl="1"/>
            <a:r>
              <a:rPr lang="en-US" dirty="0" smtClean="0"/>
              <a:t>Increase n to get narrower confidence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Given a long run of N + n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 data points</a:t>
            </a:r>
          </a:p>
          <a:p>
            <a:pPr lvl="1"/>
            <a:r>
              <a:rPr lang="en-US" dirty="0" smtClean="0"/>
              <a:t>First n</a:t>
            </a:r>
            <a:r>
              <a:rPr lang="en-US" baseline="-25000" dirty="0" smtClean="0"/>
              <a:t>0  </a:t>
            </a:r>
            <a:r>
              <a:rPr lang="en-US" dirty="0" smtClean="0"/>
              <a:t>data points discarded due to transient phase</a:t>
            </a:r>
          </a:p>
          <a:p>
            <a:r>
              <a:rPr lang="en-US" dirty="0" smtClean="0">
                <a:sym typeface="Symbol"/>
              </a:rPr>
              <a:t>N data points are divided into m batches of n data points</a:t>
            </a:r>
          </a:p>
          <a:p>
            <a:endParaRPr lang="en-US" dirty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n = 1</a:t>
            </a:r>
          </a:p>
          <a:p>
            <a:r>
              <a:rPr lang="en-US" dirty="0" smtClean="0"/>
              <a:t>Step 1:  compute the mean for each batch</a:t>
            </a:r>
          </a:p>
          <a:p>
            <a:r>
              <a:rPr lang="en-US" dirty="0" smtClean="0"/>
              <a:t>Step 2:  compute </a:t>
            </a:r>
            <a:r>
              <a:rPr lang="en-US" dirty="0" smtClean="0">
                <a:cs typeface="Arial"/>
              </a:rPr>
              <a:t>µ, </a:t>
            </a:r>
            <a:r>
              <a:rPr lang="en-US" dirty="0" smtClean="0"/>
              <a:t>mean of means</a:t>
            </a:r>
          </a:p>
          <a:p>
            <a:r>
              <a:rPr lang="en-US" dirty="0" smtClean="0"/>
              <a:t>Step 3:  compute </a:t>
            </a:r>
            <a:r>
              <a:rPr lang="en-US" dirty="0" smtClean="0">
                <a:sym typeface="Symbol"/>
              </a:rPr>
              <a:t>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</a:t>
            </a:r>
            <a:r>
              <a:rPr lang="en-US" dirty="0" smtClean="0"/>
              <a:t>variance of means</a:t>
            </a:r>
          </a:p>
          <a:p>
            <a:r>
              <a:rPr lang="en-US" dirty="0" smtClean="0"/>
              <a:t>Confidence interval:  </a:t>
            </a:r>
            <a:r>
              <a:rPr lang="en-US" dirty="0" smtClean="0">
                <a:cs typeface="Arial"/>
              </a:rPr>
              <a:t>µ ± z</a:t>
            </a:r>
            <a:r>
              <a:rPr lang="en-US" baseline="-25000" dirty="0" smtClean="0">
                <a:cs typeface="Arial"/>
              </a:rPr>
              <a:t>1-</a:t>
            </a:r>
            <a:r>
              <a:rPr lang="el-GR" baseline="-25000" dirty="0" smtClean="0">
                <a:cs typeface="Arial"/>
              </a:rPr>
              <a:t>α</a:t>
            </a:r>
            <a:r>
              <a:rPr lang="en-US" baseline="-25000" dirty="0" smtClean="0">
                <a:cs typeface="Arial"/>
              </a:rPr>
              <a:t>/2</a:t>
            </a:r>
            <a:r>
              <a:rPr lang="en-US" dirty="0" smtClean="0">
                <a:cs typeface="Arial"/>
                <a:sym typeface="Symbol"/>
              </a:rPr>
              <a:t></a:t>
            </a:r>
            <a:r>
              <a:rPr lang="en-US" baseline="30000" dirty="0" smtClean="0">
                <a:cs typeface="Arial"/>
                <a:sym typeface="Symbol"/>
              </a:rPr>
              <a:t>2</a:t>
            </a:r>
            <a:endParaRPr lang="en-US" dirty="0" smtClean="0">
              <a:cs typeface="Arial"/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Use </a:t>
            </a:r>
            <a:r>
              <a:rPr lang="en-US" dirty="0" smtClean="0">
                <a:cs typeface="Arial"/>
              </a:rPr>
              <a:t>t</a:t>
            </a:r>
            <a:r>
              <a:rPr lang="en-US" baseline="-25000" dirty="0" smtClean="0">
                <a:cs typeface="Arial"/>
              </a:rPr>
              <a:t>[1-</a:t>
            </a:r>
            <a:r>
              <a:rPr lang="el-GR" baseline="-25000" dirty="0" smtClean="0">
                <a:cs typeface="Arial"/>
              </a:rPr>
              <a:t>α</a:t>
            </a:r>
            <a:r>
              <a:rPr lang="en-US" baseline="-25000" dirty="0" smtClean="0">
                <a:cs typeface="Arial"/>
              </a:rPr>
              <a:t>/2; m – 1]</a:t>
            </a:r>
            <a:r>
              <a:rPr lang="en-US" dirty="0" smtClean="0">
                <a:cs typeface="Arial"/>
              </a:rPr>
              <a:t>, for m &lt; 30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to independent replications</a:t>
            </a:r>
          </a:p>
          <a:p>
            <a:pPr lvl="1"/>
            <a:r>
              <a:rPr lang="en-US" dirty="0" smtClean="0"/>
              <a:t>Only need to discard n</a:t>
            </a:r>
            <a:r>
              <a:rPr lang="en-US" baseline="-25000" dirty="0" smtClean="0"/>
              <a:t>0</a:t>
            </a:r>
            <a:r>
              <a:rPr lang="en-US" dirty="0" smtClean="0"/>
              <a:t> data points</a:t>
            </a:r>
          </a:p>
          <a:p>
            <a:r>
              <a:rPr lang="en-US" dirty="0" smtClean="0"/>
              <a:t>Problem with batch means </a:t>
            </a:r>
          </a:p>
          <a:p>
            <a:pPr lvl="1"/>
            <a:r>
              <a:rPr lang="en-US" dirty="0" smtClean="0"/>
              <a:t>Autocorrelation if the batch size n is small</a:t>
            </a:r>
          </a:p>
          <a:p>
            <a:pPr lvl="2"/>
            <a:r>
              <a:rPr lang="en-US" dirty="0" smtClean="0"/>
              <a:t>Can use the mean of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batch to guess the mean of (</a:t>
            </a:r>
            <a:r>
              <a:rPr lang="en-US" dirty="0" err="1" smtClean="0"/>
              <a:t>i</a:t>
            </a:r>
            <a:r>
              <a:rPr lang="en-US" dirty="0" smtClean="0"/>
              <a:t> + 1)</a:t>
            </a:r>
            <a:r>
              <a:rPr lang="en-US" baseline="30000" dirty="0" err="1" smtClean="0"/>
              <a:t>th</a:t>
            </a:r>
            <a:r>
              <a:rPr lang="en-US" dirty="0" smtClean="0"/>
              <a:t> batch </a:t>
            </a:r>
          </a:p>
          <a:p>
            <a:pPr lvl="1"/>
            <a:r>
              <a:rPr lang="en-US" dirty="0" smtClean="0"/>
              <a:t>Need to find a batch size n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 batch size n vs. variance of means</a:t>
            </a:r>
          </a:p>
          <a:p>
            <a:r>
              <a:rPr lang="en-US" dirty="0" smtClean="0"/>
              <a:t>Plot batch size n vs. </a:t>
            </a:r>
            <a:r>
              <a:rPr lang="en-US" dirty="0" err="1" smtClean="0"/>
              <a:t>autocovariance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Cov</a:t>
            </a:r>
            <a:r>
              <a:rPr lang="en-US" dirty="0" smtClean="0"/>
              <a:t>(</a:t>
            </a:r>
            <a:r>
              <a:rPr lang="en-US" dirty="0" err="1" smtClean="0"/>
              <a:t>batch_mean</a:t>
            </a:r>
            <a:r>
              <a:rPr lang="en-US" baseline="-25000" dirty="0" err="1" smtClean="0"/>
              <a:t>i</a:t>
            </a:r>
            <a:r>
              <a:rPr lang="en-US" dirty="0" smtClean="0"/>
              <a:t>, batch_mean</a:t>
            </a:r>
            <a:r>
              <a:rPr lang="en-US" baseline="-25000" dirty="0" smtClean="0"/>
              <a:t>i+1</a:t>
            </a:r>
            <a:r>
              <a:rPr lang="en-US" dirty="0" smtClean="0"/>
              <a:t>), </a:t>
            </a:r>
            <a:r>
              <a:rPr lang="en-US" dirty="0" smtClean="0">
                <a:sym typeface="Symbol"/>
              </a:rPr>
              <a:t> </a:t>
            </a:r>
            <a:r>
              <a:rPr lang="en-US" dirty="0" err="1" smtClean="0">
                <a:sym typeface="Symbol"/>
              </a:rPr>
              <a:t>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538781"/>
              </p:ext>
            </p:extLst>
          </p:nvPr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283714"/>
              </p:ext>
            </p:extLst>
          </p:nvPr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186733"/>
              </p:ext>
            </p:extLst>
          </p:nvPr>
        </p:nvGraphicFramePr>
        <p:xfrm>
          <a:off x="1828800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Regeneration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Regeneration</a:t>
            </a:r>
          </a:p>
          <a:p>
            <a:pPr lvl="1"/>
            <a:r>
              <a:rPr lang="en-US" dirty="0" smtClean="0"/>
              <a:t>Measured effects for a computational cycle are independent of the previous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794054" y="6553200"/>
            <a:ext cx="685800" cy="304800"/>
          </a:xfrm>
        </p:spPr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3222054" y="4038600"/>
            <a:ext cx="1524000" cy="1524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rot="16200000" flipH="1">
            <a:off x="4403154" y="4381500"/>
            <a:ext cx="1524000" cy="838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rot="5400000">
            <a:off x="3869754" y="4686300"/>
            <a:ext cx="15240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450654" y="3581400"/>
            <a:ext cx="2651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Regeneration points</a:t>
            </a:r>
            <a:endParaRPr lang="en-US" dirty="0"/>
          </a:p>
        </p:txBody>
      </p:sp>
      <p:sp>
        <p:nvSpPr>
          <p:cNvPr id="13" name="Right Brace 12"/>
          <p:cNvSpPr/>
          <p:nvPr/>
        </p:nvSpPr>
        <p:spPr bwMode="auto">
          <a:xfrm rot="5400000" flipV="1">
            <a:off x="4593656" y="5486399"/>
            <a:ext cx="914400" cy="1066801"/>
          </a:xfrm>
          <a:prstGeom prst="rightBrace">
            <a:avLst>
              <a:gd name="adj1" fmla="val 10000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27054" y="6172200"/>
            <a:ext cx="2547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Regeneration cycle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Regeneration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 regeneration cycles with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smtClean="0"/>
              <a:t> data points each</a:t>
            </a:r>
          </a:p>
          <a:p>
            <a:r>
              <a:rPr lang="en-US" dirty="0" smtClean="0"/>
              <a:t>Step 1:  compute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, sum for each cycle</a:t>
            </a:r>
          </a:p>
          <a:p>
            <a:r>
              <a:rPr lang="en-US" dirty="0" smtClean="0"/>
              <a:t>Step 2:  compute grand mean, </a:t>
            </a:r>
            <a:r>
              <a:rPr lang="en-US" dirty="0" smtClean="0">
                <a:latin typeface="Arial"/>
                <a:cs typeface="Arial"/>
              </a:rPr>
              <a:t>µ</a:t>
            </a:r>
            <a:endParaRPr lang="en-US" dirty="0" smtClean="0"/>
          </a:p>
          <a:p>
            <a:r>
              <a:rPr lang="en-US" dirty="0" smtClean="0"/>
              <a:t>Step 3:  compute the difference between expected and observed sums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-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smtClean="0">
                <a:cs typeface="Arial"/>
              </a:rPr>
              <a:t>µ</a:t>
            </a:r>
          </a:p>
          <a:p>
            <a:r>
              <a:rPr lang="en-US" dirty="0" smtClean="0">
                <a:cs typeface="Arial"/>
              </a:rPr>
              <a:t>Step 4:  compute </a:t>
            </a:r>
            <a:r>
              <a:rPr lang="en-US" dirty="0" smtClean="0">
                <a:cs typeface="Arial"/>
                <a:sym typeface="Symbol"/>
              </a:rPr>
              <a:t></a:t>
            </a:r>
            <a:r>
              <a:rPr lang="en-US" baseline="30000" dirty="0" smtClean="0">
                <a:cs typeface="Arial"/>
                <a:sym typeface="Symbol"/>
              </a:rPr>
              <a:t>2</a:t>
            </a:r>
            <a:r>
              <a:rPr lang="en-US" dirty="0" smtClean="0">
                <a:cs typeface="Arial"/>
                <a:sym typeface="Symbol"/>
              </a:rPr>
              <a:t> based on </a:t>
            </a:r>
            <a:r>
              <a:rPr lang="en-US" dirty="0" err="1" smtClean="0">
                <a:cs typeface="Arial"/>
                <a:sym typeface="Symbol"/>
              </a:rPr>
              <a:t>w</a:t>
            </a:r>
            <a:r>
              <a:rPr lang="en-US" baseline="-25000" dirty="0" err="1" smtClean="0">
                <a:cs typeface="Arial"/>
                <a:sym typeface="Symbol"/>
              </a:rPr>
              <a:t>i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Regeneration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5:  compute average cycle length, c</a:t>
            </a:r>
            <a:endParaRPr lang="en-US" baseline="-25000" dirty="0" smtClean="0"/>
          </a:p>
          <a:p>
            <a:r>
              <a:rPr lang="en-US" dirty="0" smtClean="0"/>
              <a:t>Confidence interval:  </a:t>
            </a:r>
            <a:r>
              <a:rPr lang="en-US" dirty="0" smtClean="0">
                <a:cs typeface="Arial"/>
              </a:rPr>
              <a:t>µ ± z</a:t>
            </a:r>
            <a:r>
              <a:rPr lang="en-US" baseline="-25000" dirty="0" smtClean="0">
                <a:cs typeface="Arial"/>
              </a:rPr>
              <a:t>1-</a:t>
            </a:r>
            <a:r>
              <a:rPr lang="el-GR" baseline="-25000" dirty="0" smtClean="0">
                <a:cs typeface="Arial"/>
              </a:rPr>
              <a:t>α</a:t>
            </a:r>
            <a:r>
              <a:rPr lang="en-US" baseline="-25000" dirty="0" smtClean="0">
                <a:cs typeface="Arial"/>
              </a:rPr>
              <a:t>/2</a:t>
            </a:r>
            <a:r>
              <a:rPr lang="en-US" dirty="0" smtClean="0">
                <a:cs typeface="Arial"/>
                <a:sym typeface="Symbol"/>
              </a:rPr>
              <a:t></a:t>
            </a:r>
            <a:r>
              <a:rPr lang="en-US" baseline="30000" dirty="0" smtClean="0">
                <a:cs typeface="Arial"/>
                <a:sym typeface="Symbol"/>
              </a:rPr>
              <a:t>2</a:t>
            </a:r>
            <a:r>
              <a:rPr lang="en-US" dirty="0" smtClean="0">
                <a:cs typeface="Arial"/>
                <a:sym typeface="Symbol"/>
              </a:rPr>
              <a:t>/(</a:t>
            </a:r>
            <a:r>
              <a:rPr lang="en-US" dirty="0" err="1" smtClean="0">
                <a:cs typeface="Arial"/>
                <a:sym typeface="Symbol"/>
              </a:rPr>
              <a:t>cm</a:t>
            </a:r>
            <a:r>
              <a:rPr lang="en-US" dirty="0" smtClean="0">
                <a:cs typeface="Arial"/>
                <a:sym typeface="Symbol"/>
              </a:rPr>
              <a:t>)</a:t>
            </a:r>
          </a:p>
          <a:p>
            <a:pPr lvl="1"/>
            <a:r>
              <a:rPr lang="en-US" dirty="0" smtClean="0">
                <a:sym typeface="Symbol"/>
              </a:rPr>
              <a:t>Use </a:t>
            </a:r>
            <a:r>
              <a:rPr lang="en-US" dirty="0" smtClean="0">
                <a:cs typeface="Arial"/>
              </a:rPr>
              <a:t>t</a:t>
            </a:r>
            <a:r>
              <a:rPr lang="en-US" baseline="-25000" dirty="0" smtClean="0">
                <a:cs typeface="Arial"/>
              </a:rPr>
              <a:t>[1-</a:t>
            </a:r>
            <a:r>
              <a:rPr lang="el-GR" baseline="-25000" dirty="0" smtClean="0">
                <a:cs typeface="Arial"/>
              </a:rPr>
              <a:t>α</a:t>
            </a:r>
            <a:r>
              <a:rPr lang="en-US" baseline="-25000" dirty="0" smtClean="0">
                <a:cs typeface="Arial"/>
              </a:rPr>
              <a:t>/2; m – 1]</a:t>
            </a:r>
            <a:r>
              <a:rPr lang="en-US" dirty="0" smtClean="0">
                <a:cs typeface="Arial"/>
              </a:rPr>
              <a:t>, for m &lt; 30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Regeneration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 smtClean="0">
              <a:cs typeface="Arial"/>
            </a:endParaRPr>
          </a:p>
          <a:p>
            <a:pPr lvl="1"/>
            <a:r>
              <a:rPr lang="en-US" dirty="0" smtClean="0"/>
              <a:t>Does not require removing transient data points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Can be hard to find regeneration points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A51287-7E9D-4C61-AC3B-F52EB79C8478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White Slide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Sanity checks</a:t>
            </a:r>
          </a:p>
          <a:p>
            <a:pPr lvl="1"/>
            <a:r>
              <a:rPr lang="en-US" dirty="0" smtClean="0"/>
              <a:t>Probabilities of events should add up to 1</a:t>
            </a:r>
          </a:p>
          <a:p>
            <a:pPr lvl="1"/>
            <a:r>
              <a:rPr lang="en-US" dirty="0" smtClean="0"/>
              <a:t>No simulated entities should disappear</a:t>
            </a:r>
          </a:p>
          <a:p>
            <a:pPr lvl="2"/>
            <a:r>
              <a:rPr lang="en-US" dirty="0" smtClean="0"/>
              <a:t>Packets sent </a:t>
            </a:r>
          </a:p>
          <a:p>
            <a:pPr lvl="2">
              <a:buNone/>
            </a:pPr>
            <a:r>
              <a:rPr lang="en-US" dirty="0" smtClean="0"/>
              <a:t>	= packets received + packets lost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Walk-Through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Explaining the code to another person</a:t>
            </a:r>
          </a:p>
          <a:p>
            <a:r>
              <a:rPr lang="en-US" dirty="0" smtClean="0"/>
              <a:t>Many bugs are discovered by reading the code carefully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to verify simulation against random inputs</a:t>
            </a:r>
          </a:p>
          <a:p>
            <a:r>
              <a:rPr lang="en-US" dirty="0" smtClean="0"/>
              <a:t>Should debug by specifying constant or deterministic distributions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Simplified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only one packet, one source, one intermediary node</a:t>
            </a:r>
          </a:p>
          <a:p>
            <a:r>
              <a:rPr lang="en-US" dirty="0" smtClean="0"/>
              <a:t>Can compare analyzed and simulated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Time-ordered list of events</a:t>
            </a:r>
          </a:p>
          <a:p>
            <a:pPr lvl="1"/>
            <a:r>
              <a:rPr lang="en-US" dirty="0" smtClean="0"/>
              <a:t>With associated variables</a:t>
            </a:r>
          </a:p>
          <a:p>
            <a:r>
              <a:rPr lang="en-US" dirty="0" smtClean="0"/>
              <a:t>Should have levels of details</a:t>
            </a:r>
          </a:p>
          <a:p>
            <a:pPr lvl="1"/>
            <a:r>
              <a:rPr lang="en-US" dirty="0" smtClean="0"/>
              <a:t>In terms of occurred events, procedure called, or variable updates</a:t>
            </a:r>
          </a:p>
          <a:p>
            <a:pPr lvl="1"/>
            <a:r>
              <a:rPr lang="en-US" dirty="0" smtClean="0"/>
              <a:t>Properly indented to show levels </a:t>
            </a:r>
          </a:p>
          <a:p>
            <a:r>
              <a:rPr lang="en-US" dirty="0" smtClean="0"/>
              <a:t>Should allow the traces to be turned on and 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9BC2C-70F0-4C6B-8F1E-8BC448633A5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dlect">
  <a:themeElements>
    <a:clrScheme name="">
      <a:dk1>
        <a:srgbClr val="000000"/>
      </a:dk1>
      <a:lt1>
        <a:srgbClr val="FFFFFF"/>
      </a:lt1>
      <a:dk2>
        <a:srgbClr val="0033CC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tdlect.po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dlect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dlect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lect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\\BOW\GEOFF\cs147\slides\stdlect.pot</Template>
  <TotalTime>615</TotalTime>
  <Pages>67</Pages>
  <Words>1520</Words>
  <Application>Microsoft Office PowerPoint</Application>
  <PresentationFormat>On-screen Show (4:3)</PresentationFormat>
  <Paragraphs>315</Paragraphs>
  <Slides>49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Comic Sans MS</vt:lpstr>
      <vt:lpstr>Symbol</vt:lpstr>
      <vt:lpstr>Times New Roman</vt:lpstr>
      <vt:lpstr>stdlect</vt:lpstr>
      <vt:lpstr>Analysis of Simulation Results</vt:lpstr>
      <vt:lpstr>Analysis of Simulation Results</vt:lpstr>
      <vt:lpstr>Model Verification Techniques</vt:lpstr>
      <vt:lpstr>Top-Down Modular Design</vt:lpstr>
      <vt:lpstr>Antibugging</vt:lpstr>
      <vt:lpstr>Structured Walk-Through</vt:lpstr>
      <vt:lpstr>Deterministic Models</vt:lpstr>
      <vt:lpstr>Run Simplified Cases</vt:lpstr>
      <vt:lpstr>Trace</vt:lpstr>
      <vt:lpstr>On-line Graphic Displays</vt:lpstr>
      <vt:lpstr>Continuity Test</vt:lpstr>
      <vt:lpstr>Degeneracy Test</vt:lpstr>
      <vt:lpstr>Consistency Tests</vt:lpstr>
      <vt:lpstr>Seed Independence</vt:lpstr>
      <vt:lpstr>PowerPoint Presentation</vt:lpstr>
      <vt:lpstr>Model Validation Techniques</vt:lpstr>
      <vt:lpstr>Expert Intuition</vt:lpstr>
      <vt:lpstr>Real-System Measurements</vt:lpstr>
      <vt:lpstr>Theoretical Results</vt:lpstr>
      <vt:lpstr>Transient Removal</vt:lpstr>
      <vt:lpstr>Long Runs</vt:lpstr>
      <vt:lpstr>Proper Initialization</vt:lpstr>
      <vt:lpstr>Truncation</vt:lpstr>
      <vt:lpstr>Truncation</vt:lpstr>
      <vt:lpstr>Initial Data Deletion</vt:lpstr>
      <vt:lpstr>Initial Data Deletion</vt:lpstr>
      <vt:lpstr>Initial Data Deletion</vt:lpstr>
      <vt:lpstr>Initial Data Deletion</vt:lpstr>
      <vt:lpstr>Moving Average of Independent Replications</vt:lpstr>
      <vt:lpstr>Moving Average of Independent Replications</vt:lpstr>
      <vt:lpstr>Moving Average of Independent Replications</vt:lpstr>
      <vt:lpstr>Moving Average of Independent Replications</vt:lpstr>
      <vt:lpstr>Batch Means</vt:lpstr>
      <vt:lpstr>Batch Means</vt:lpstr>
      <vt:lpstr>PowerPoint Presentation</vt:lpstr>
      <vt:lpstr>Terminating Conditions</vt:lpstr>
      <vt:lpstr>Final Conditions</vt:lpstr>
      <vt:lpstr>Stopping Criteria:  Variance Estimation</vt:lpstr>
      <vt:lpstr>Independent Replications</vt:lpstr>
      <vt:lpstr>Independent Replications</vt:lpstr>
      <vt:lpstr>Batch Means</vt:lpstr>
      <vt:lpstr>Batch Means</vt:lpstr>
      <vt:lpstr>Batch Means</vt:lpstr>
      <vt:lpstr>Batch Means</vt:lpstr>
      <vt:lpstr>Method of Regeneration</vt:lpstr>
      <vt:lpstr>Method of Regeneration</vt:lpstr>
      <vt:lpstr>Method of Regeneration</vt:lpstr>
      <vt:lpstr>Method of Regeneration</vt:lpstr>
      <vt:lpstr>White Slide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Factor Experiments and Two-Factor Full Factorial Designs Without Replications  Experimental Methodology for Software Systems November 13, 1996</dc:title>
  <dc:creator>Peter Reiher</dc:creator>
  <cp:lastModifiedBy>Windows User</cp:lastModifiedBy>
  <cp:revision>382</cp:revision>
  <cp:lastPrinted>1601-01-01T00:00:00Z</cp:lastPrinted>
  <dcterms:created xsi:type="dcterms:W3CDTF">1996-11-06T17:08:26Z</dcterms:created>
  <dcterms:modified xsi:type="dcterms:W3CDTF">2015-08-03T17:32:06Z</dcterms:modified>
</cp:coreProperties>
</file>