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86" r:id="rId13"/>
    <p:sldId id="268" r:id="rId14"/>
    <p:sldId id="269" r:id="rId15"/>
    <p:sldId id="270" r:id="rId16"/>
    <p:sldId id="271" r:id="rId17"/>
    <p:sldId id="287" r:id="rId18"/>
    <p:sldId id="28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98DB-DC88-42A9-A623-02F1306EBF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E3C7-D858-4456-89F1-2C5F0B01D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lierranli/coms6998-10SDNFall2014/papers/DevoFlow-SIGCOMM2011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controller scalability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Fundamental issue: the speed gap between data plane and control plane.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111126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343400"/>
            <a:ext cx="12026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HW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3429000"/>
            <a:ext cx="1600200" cy="1524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" y="45720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5181600"/>
            <a:ext cx="137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10-100 </a:t>
            </a:r>
            <a:r>
              <a:rPr lang="en-US" dirty="0" err="1" smtClean="0"/>
              <a:t>Gbps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657600"/>
            <a:ext cx="111126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343400"/>
            <a:ext cx="12026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HW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05200" y="3429000"/>
            <a:ext cx="1600200" cy="1524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7600" y="5181600"/>
            <a:ext cx="153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10-100 0Mbps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4572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38600" y="3962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8600" y="3962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3962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0" y="4572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4038600"/>
            <a:ext cx="111126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OS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00800" y="4724400"/>
            <a:ext cx="12026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HW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172200" y="3810000"/>
            <a:ext cx="1600200" cy="1524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24600" y="55626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19800" y="4953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705600" y="4343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39000" y="4343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390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2971800"/>
            <a:ext cx="154907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SDN controller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705600" y="3352800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239000" y="33528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Global view</a:t>
            </a:r>
            <a:r>
              <a:rPr lang="en-US" sz="2800" dirty="0" smtClean="0"/>
              <a:t>: Observe and control a centralized network view (NIB) which contains all physical network elements</a:t>
            </a:r>
          </a:p>
          <a:p>
            <a:r>
              <a:rPr lang="en-US" sz="2800" b="1" dirty="0" smtClean="0"/>
              <a:t>Flow</a:t>
            </a:r>
            <a:r>
              <a:rPr lang="en-US" sz="2800" dirty="0" smtClean="0"/>
              <a:t>: the first packet and subsequent packets with the same header are treated in the same way.</a:t>
            </a:r>
          </a:p>
          <a:p>
            <a:r>
              <a:rPr lang="en-US" sz="2800" b="1" dirty="0" smtClean="0"/>
              <a:t>Switch</a:t>
            </a:r>
            <a:r>
              <a:rPr lang="en-US" sz="2800" dirty="0" smtClean="0"/>
              <a:t>: with flow tables &lt;header: counters, actions&gt;</a:t>
            </a:r>
          </a:p>
          <a:p>
            <a:r>
              <a:rPr lang="en-US" sz="2800" b="1" dirty="0" smtClean="0"/>
              <a:t>Event-based operation</a:t>
            </a:r>
            <a:r>
              <a:rPr lang="en-US" sz="2800" dirty="0" smtClean="0"/>
              <a:t>: the controller operations are triggered by routers or applications.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global view is represented as a network graph</a:t>
            </a:r>
          </a:p>
          <a:p>
            <a:r>
              <a:rPr lang="en-US" dirty="0" smtClean="0"/>
              <a:t>Nodes represent physical network entities</a:t>
            </a:r>
          </a:p>
          <a:p>
            <a:r>
              <a:rPr lang="en-US" dirty="0" smtClean="0"/>
              <a:t>Developers program over the network graph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5295900" cy="26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3810000"/>
            <a:ext cx="2200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Write flow entry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List ports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Register for updates</a:t>
            </a:r>
          </a:p>
          <a:p>
            <a:r>
              <a:rPr lang="en-US" dirty="0" smtClean="0"/>
              <a:t>……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Information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/>
          </a:bodyPr>
          <a:lstStyle/>
          <a:p>
            <a:r>
              <a:rPr lang="en-US" dirty="0"/>
              <a:t>The NIB is the focal point of the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for applications to </a:t>
            </a:r>
            <a:r>
              <a:rPr lang="en-US" dirty="0" smtClean="0"/>
              <a:t>access</a:t>
            </a:r>
          </a:p>
          <a:p>
            <a:pPr lvl="1"/>
            <a:r>
              <a:rPr lang="en-US" dirty="0"/>
              <a:t>External state changes imported into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Local state changes exported from 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8" y="3886199"/>
            <a:ext cx="72580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86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single physical controller won’t work for large network</a:t>
            </a:r>
          </a:p>
          <a:p>
            <a:pPr lvl="1"/>
            <a:r>
              <a:rPr lang="en-US" dirty="0" smtClean="0"/>
              <a:t>NIB will overrun the memory in one server</a:t>
            </a:r>
          </a:p>
          <a:p>
            <a:pPr lvl="1"/>
            <a:r>
              <a:rPr lang="en-US" dirty="0" smtClean="0"/>
              <a:t>CPU and bandwidth for one server will not be enough</a:t>
            </a:r>
          </a:p>
          <a:p>
            <a:r>
              <a:rPr lang="en-US" dirty="0" err="1" smtClean="0"/>
              <a:t>Onix</a:t>
            </a:r>
            <a:r>
              <a:rPr lang="en-US" dirty="0" smtClean="0"/>
              <a:t> solution: Partition, aggregation, and consistency.</a:t>
            </a:r>
          </a:p>
          <a:p>
            <a:pPr lvl="1"/>
            <a:r>
              <a:rPr lang="en-US" dirty="0" smtClean="0"/>
              <a:t>Partition: </a:t>
            </a:r>
          </a:p>
          <a:p>
            <a:pPr lvl="2"/>
            <a:r>
              <a:rPr lang="en-US" dirty="0" smtClean="0"/>
              <a:t>Each </a:t>
            </a:r>
            <a:r>
              <a:rPr lang="en-US" dirty="0" err="1" smtClean="0"/>
              <a:t>Onix</a:t>
            </a:r>
            <a:r>
              <a:rPr lang="en-US" dirty="0" smtClean="0"/>
              <a:t> instance may have connections to a subset of network elements</a:t>
            </a:r>
          </a:p>
          <a:p>
            <a:pPr lvl="2"/>
            <a:r>
              <a:rPr lang="en-US" dirty="0" smtClean="0"/>
              <a:t>Network control logic can configure to keep a subset of the NIB in memory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Partition, aggregation, and consistency.</a:t>
            </a:r>
          </a:p>
          <a:p>
            <a:pPr lvl="1"/>
            <a:r>
              <a:rPr lang="en-US" dirty="0" smtClean="0"/>
              <a:t>Aggregation: </a:t>
            </a:r>
          </a:p>
          <a:p>
            <a:pPr lvl="2"/>
            <a:r>
              <a:rPr lang="en-US" dirty="0" smtClean="0"/>
              <a:t>Each </a:t>
            </a:r>
            <a:r>
              <a:rPr lang="en-US" dirty="0" err="1" smtClean="0"/>
              <a:t>Onix</a:t>
            </a:r>
            <a:r>
              <a:rPr lang="en-US" dirty="0" smtClean="0"/>
              <a:t> instance can be configured to expose a subset of elements in its NIB as an aggregate element (reduce fidelity) to another </a:t>
            </a:r>
            <a:r>
              <a:rPr lang="en-US" dirty="0" err="1" smtClean="0"/>
              <a:t>Onix</a:t>
            </a:r>
            <a:r>
              <a:rPr lang="en-US" dirty="0" smtClean="0"/>
              <a:t> instance.</a:t>
            </a:r>
          </a:p>
          <a:p>
            <a:pPr lvl="1"/>
            <a:r>
              <a:rPr lang="en-US" dirty="0" smtClean="0"/>
              <a:t>Consistency and durability</a:t>
            </a:r>
          </a:p>
          <a:p>
            <a:pPr lvl="2"/>
            <a:r>
              <a:rPr lang="en-US" dirty="0" smtClean="0"/>
              <a:t>Control logic dictates the consistency requirement of the network state it manages</a:t>
            </a:r>
          </a:p>
          <a:p>
            <a:pPr lvl="3"/>
            <a:r>
              <a:rPr lang="en-US" dirty="0" smtClean="0"/>
              <a:t>Two storage options</a:t>
            </a:r>
          </a:p>
          <a:p>
            <a:pPr lvl="4"/>
            <a:r>
              <a:rPr lang="en-US" dirty="0" smtClean="0"/>
              <a:t>Replicated transactions (SQL) storage</a:t>
            </a:r>
          </a:p>
          <a:p>
            <a:pPr lvl="4"/>
            <a:r>
              <a:rPr lang="en-US" dirty="0" smtClean="0"/>
              <a:t>One-hop memory-based DHT</a:t>
            </a:r>
          </a:p>
          <a:p>
            <a:pPr lvl="2"/>
            <a:r>
              <a:rPr lang="en-US" dirty="0" smtClean="0"/>
              <a:t>Control logic resolve conflicts when necessary.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element and link failures</a:t>
            </a:r>
          </a:p>
          <a:p>
            <a:pPr lvl="1"/>
            <a:r>
              <a:rPr lang="en-US" dirty="0" smtClean="0"/>
              <a:t>Control logic reconfigures to deal with such failures</a:t>
            </a:r>
          </a:p>
          <a:p>
            <a:r>
              <a:rPr lang="en-US" dirty="0" smtClean="0"/>
              <a:t>Management connectivity infrastructure failures</a:t>
            </a:r>
          </a:p>
          <a:p>
            <a:pPr lvl="1"/>
            <a:r>
              <a:rPr lang="en-US" dirty="0" smtClean="0"/>
              <a:t>Assumed reliable (remember Google B4 issue?)</a:t>
            </a:r>
          </a:p>
          <a:p>
            <a:r>
              <a:rPr lang="en-US" dirty="0" err="1" smtClean="0"/>
              <a:t>Onix</a:t>
            </a:r>
            <a:r>
              <a:rPr lang="en-US" dirty="0" smtClean="0"/>
              <a:t> failures:</a:t>
            </a:r>
          </a:p>
          <a:p>
            <a:pPr lvl="1"/>
            <a:r>
              <a:rPr lang="en-US" dirty="0" smtClean="0"/>
              <a:t>Distributed coordination facilities to provide failover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provides state distribution capability</a:t>
            </a:r>
          </a:p>
          <a:p>
            <a:r>
              <a:rPr lang="en-US" dirty="0" smtClean="0"/>
              <a:t>The developers of management applications still have to understand the scalability implications of their design</a:t>
            </a:r>
          </a:p>
          <a:p>
            <a:endParaRPr lang="en-US" dirty="0" smtClean="0"/>
          </a:p>
          <a:p>
            <a:r>
              <a:rPr lang="en-US" dirty="0" smtClean="0"/>
              <a:t>One of the earlier SDN controllers: the controller functionality and application functionality are not clearly partitioned.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SDN controller Research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SDN research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 abstraction for distributed SDN</a:t>
            </a:r>
          </a:p>
          <a:p>
            <a:pPr lvl="1"/>
            <a:r>
              <a:rPr lang="en-US" dirty="0" smtClean="0"/>
              <a:t>Need concrete understanding of network abstraction in the current systems</a:t>
            </a:r>
          </a:p>
          <a:p>
            <a:r>
              <a:rPr lang="en-US" dirty="0" smtClean="0"/>
              <a:t>Exploit existing distributed system techniques to address distributed network abstraction issues</a:t>
            </a:r>
          </a:p>
          <a:p>
            <a:pPr lvl="1"/>
            <a:r>
              <a:rPr lang="en-US" dirty="0" smtClean="0"/>
              <a:t>Consistency, usability, synchronization, fault tolerance, etc</a:t>
            </a:r>
          </a:p>
          <a:p>
            <a:r>
              <a:rPr lang="en-US" dirty="0" smtClean="0"/>
              <a:t>Adapting distributed system techniques specifically to SDN controller</a:t>
            </a:r>
          </a:p>
          <a:p>
            <a:pPr lvl="1"/>
            <a:r>
              <a:rPr lang="en-US" dirty="0" smtClean="0"/>
              <a:t>No need to reinvent the wheel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ONOS: Towards an Open, Distributed SDN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Earlier NOS dodges the distributed system issues.</a:t>
            </a:r>
          </a:p>
          <a:p>
            <a:r>
              <a:rPr lang="en-US" dirty="0" smtClean="0"/>
              <a:t>Earlier distributed NOS may try to reinvent the wheel.</a:t>
            </a:r>
          </a:p>
          <a:p>
            <a:r>
              <a:rPr lang="en-US" dirty="0" smtClean="0"/>
              <a:t>ONOS is a second generation of distributed NOS, separating distributed systems issues with network management issues</a:t>
            </a:r>
          </a:p>
          <a:p>
            <a:pPr lvl="1"/>
            <a:r>
              <a:rPr lang="en-US" dirty="0" smtClean="0"/>
              <a:t>We know how to distribute and maintain information in a distributed manner. Many systems are available.</a:t>
            </a:r>
          </a:p>
          <a:p>
            <a:pPr lvl="1"/>
            <a:r>
              <a:rPr lang="en-US" dirty="0" smtClean="0"/>
              <a:t>Distributed NOS can utilize the existing distributed information systems and focus on network management issues.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controller scalability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plane can overwhelm control plane by design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Control channel or controller resources</a:t>
            </a:r>
          </a:p>
          <a:p>
            <a:r>
              <a:rPr lang="en-US" dirty="0" smtClean="0"/>
              <a:t>SDN controller has a fundamental scalability issue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1200" y="3429000"/>
            <a:ext cx="19366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Data plane    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81200" y="2209800"/>
            <a:ext cx="18764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Control plane   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209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362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514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67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819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971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124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76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429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581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00600" y="3200400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Stress the control channel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800600" y="2362200"/>
            <a:ext cx="289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Stress controller resources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Distributed storage system</a:t>
            </a:r>
          </a:p>
          <a:p>
            <a:pPr lvl="1"/>
            <a:r>
              <a:rPr lang="en-US" dirty="0" smtClean="0"/>
              <a:t>Cassandra</a:t>
            </a:r>
          </a:p>
          <a:p>
            <a:pPr lvl="1"/>
            <a:r>
              <a:rPr lang="en-US" dirty="0" err="1" smtClean="0"/>
              <a:t>RAMcloud</a:t>
            </a:r>
            <a:r>
              <a:rPr lang="en-US" dirty="0" smtClean="0"/>
              <a:t> (in memory storage)</a:t>
            </a:r>
          </a:p>
          <a:p>
            <a:r>
              <a:rPr lang="en-US" dirty="0" smtClean="0"/>
              <a:t>Distributed graph database (Titan)</a:t>
            </a:r>
          </a:p>
          <a:p>
            <a:r>
              <a:rPr lang="en-US" dirty="0" smtClean="0"/>
              <a:t>Distributed event notification(</a:t>
            </a:r>
            <a:r>
              <a:rPr lang="en-US" dirty="0" err="1" smtClean="0"/>
              <a:t>HazelCast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Distributed coordination service (Zookeeper)</a:t>
            </a:r>
          </a:p>
          <a:p>
            <a:r>
              <a:rPr lang="en-US" dirty="0" smtClean="0"/>
              <a:t>Distributed system data structures and algorithms</a:t>
            </a:r>
          </a:p>
          <a:p>
            <a:pPr lvl="1"/>
            <a:r>
              <a:rPr lang="en-US" dirty="0" smtClean="0"/>
              <a:t>Distributed hash table (DHT)</a:t>
            </a:r>
          </a:p>
          <a:p>
            <a:pPr lvl="1"/>
            <a:r>
              <a:rPr lang="en-US" dirty="0" smtClean="0"/>
              <a:t>Consensus algorithm</a:t>
            </a:r>
          </a:p>
          <a:p>
            <a:pPr lvl="1"/>
            <a:r>
              <a:rPr lang="en-US" dirty="0" smtClean="0"/>
              <a:t>Failure detector</a:t>
            </a:r>
          </a:p>
          <a:p>
            <a:pPr lvl="1"/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Transaction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Onos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620000" cy="515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Onos</a:t>
            </a:r>
            <a:r>
              <a:rPr lang="en-US" dirty="0" smtClean="0"/>
              <a:t> abstraction: Global network 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86688" cy="524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Onos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 distributed system infrastructure.</a:t>
            </a:r>
          </a:p>
          <a:p>
            <a:r>
              <a:rPr lang="en-US" dirty="0" smtClean="0"/>
              <a:t>Focus on making it efficient with known distributed system applications.</a:t>
            </a:r>
          </a:p>
          <a:p>
            <a:pPr lvl="1"/>
            <a:r>
              <a:rPr lang="en-US" dirty="0" smtClean="0"/>
              <a:t>E.g. how to maintain, lookup, and update the topology effectively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Kandoo</a:t>
            </a:r>
            <a:r>
              <a:rPr lang="en-US" sz="3600" dirty="0" smtClean="0"/>
              <a:t>: A framework for efficient and scalable offloading of control applications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99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Apps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800975" cy="45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Apps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96250" cy="51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run the local apps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15350" cy="436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Kandoo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375951" cy="431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Elephant flow rerouting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7438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1: Increase controller capacity - distributed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Flat structure multiple controllers</a:t>
            </a:r>
          </a:p>
          <a:p>
            <a:pPr lvl="1"/>
            <a:r>
              <a:rPr lang="en-US" dirty="0" smtClean="0"/>
              <a:t>ONIX (OSDI’10)</a:t>
            </a:r>
          </a:p>
          <a:p>
            <a:pPr lvl="1"/>
            <a:r>
              <a:rPr lang="en-US" dirty="0" smtClean="0"/>
              <a:t>ONOS(HostSDN’14)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1200" y="3429000"/>
            <a:ext cx="19366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Data plane    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00200" y="1828800"/>
            <a:ext cx="18764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Control plane   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209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362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514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67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819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971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124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76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429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581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00600" y="3200400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Stress the control channel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800600" y="2362200"/>
            <a:ext cx="289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. Stress controller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1981200"/>
            <a:ext cx="18764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Control plane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2209800"/>
            <a:ext cx="18764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Control plane   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Elephant flow rerouting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724900" cy="42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Kandoo</a:t>
            </a:r>
            <a:r>
              <a:rPr lang="en-US" dirty="0" smtClean="0"/>
              <a:t> variations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743082" cy="43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Kandoo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levels of controller</a:t>
            </a:r>
          </a:p>
          <a:p>
            <a:r>
              <a:rPr lang="en-US" dirty="0" smtClean="0"/>
              <a:t>Deal with the scalability issue by moving software closer to the data plane</a:t>
            </a:r>
          </a:p>
          <a:p>
            <a:r>
              <a:rPr lang="en-US" dirty="0" smtClean="0"/>
              <a:t>Future: a generalized hierarchy</a:t>
            </a:r>
          </a:p>
          <a:p>
            <a:pPr lvl="1"/>
            <a:r>
              <a:rPr lang="en-US" dirty="0" smtClean="0"/>
              <a:t>Filling the gap between local and non-local apps</a:t>
            </a:r>
          </a:p>
          <a:p>
            <a:pPr lvl="1"/>
            <a:r>
              <a:rPr lang="en-US" dirty="0" smtClean="0"/>
              <a:t>Finding the right scope is quite challenging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Devoflow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hlinkClick r:id="rId2"/>
              </a:rPr>
              <a:t>DevoFlow</a:t>
            </a:r>
            <a:r>
              <a:rPr lang="en-US" dirty="0" smtClean="0">
                <a:hlinkClick r:id="rId2"/>
              </a:rPr>
              <a:t>: scaling flow management for high-performance </a:t>
            </a:r>
            <a:r>
              <a:rPr lang="en-US" dirty="0" smtClean="0">
                <a:hlinkClick r:id="rId2"/>
              </a:rPr>
              <a:t>networks</a:t>
            </a:r>
            <a:r>
              <a:rPr lang="en-US" dirty="0" smtClean="0"/>
              <a:t>, SIGCOMM’2011.</a:t>
            </a:r>
          </a:p>
          <a:p>
            <a:endParaRPr lang="en-US" dirty="0" smtClean="0"/>
          </a:p>
          <a:p>
            <a:r>
              <a:rPr lang="en-US" dirty="0" err="1" smtClean="0"/>
              <a:t>OpenFlow</a:t>
            </a:r>
            <a:r>
              <a:rPr lang="en-US" dirty="0" smtClean="0"/>
              <a:t> is good; but fine-grain per flow management creates too much overhead</a:t>
            </a:r>
          </a:p>
          <a:p>
            <a:pPr lvl="1"/>
            <a:r>
              <a:rPr lang="en-US" dirty="0" smtClean="0"/>
              <a:t>Flow setup</a:t>
            </a:r>
          </a:p>
          <a:p>
            <a:pPr lvl="1"/>
            <a:r>
              <a:rPr lang="en-US" dirty="0" smtClean="0"/>
              <a:t>Statistics collection</a:t>
            </a:r>
          </a:p>
          <a:p>
            <a:r>
              <a:rPr lang="en-US" dirty="0" err="1" smtClean="0"/>
              <a:t>Devoflow</a:t>
            </a:r>
            <a:r>
              <a:rPr lang="en-US" dirty="0" smtClean="0"/>
              <a:t> – a new paradigm to reduce the control and overhead while providing fine control for important flows.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Dilemma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5675650"/>
          </a:xfrm>
        </p:spPr>
        <p:txBody>
          <a:bodyPr/>
          <a:lstStyle/>
          <a:p>
            <a:r>
              <a:rPr lang="en-US" altLang="zh-TW" dirty="0" smtClean="0"/>
              <a:t>Control dilemma:</a:t>
            </a:r>
          </a:p>
          <a:p>
            <a:pPr lvl="1"/>
            <a:r>
              <a:rPr lang="en-US" altLang="zh-TW" dirty="0" smtClean="0"/>
              <a:t>Role of controller: visibility and </a:t>
            </a:r>
            <a:r>
              <a:rPr lang="en-US" altLang="zh-TW" dirty="0" err="1" smtClean="0"/>
              <a:t>mgmt</a:t>
            </a:r>
            <a:r>
              <a:rPr lang="en-US" altLang="zh-TW" dirty="0" smtClean="0"/>
              <a:t> capability</a:t>
            </a:r>
            <a:br>
              <a:rPr lang="en-US" altLang="zh-TW" dirty="0" smtClean="0"/>
            </a:br>
            <a:r>
              <a:rPr lang="en-US" altLang="zh-TW" dirty="0" smtClean="0"/>
              <a:t>however, per-flow setup too costly</a:t>
            </a:r>
          </a:p>
          <a:p>
            <a:pPr lvl="1"/>
            <a:r>
              <a:rPr lang="en-US" altLang="zh-TW" dirty="0" smtClean="0"/>
              <a:t>Flow-match </a:t>
            </a:r>
            <a:r>
              <a:rPr lang="en-US" altLang="zh-TW" dirty="0" smtClean="0"/>
              <a:t>wildcard (existing hardware), </a:t>
            </a:r>
            <a:r>
              <a:rPr lang="en-US" altLang="zh-TW" dirty="0" smtClean="0"/>
              <a:t>hash-based:</a:t>
            </a:r>
            <a:br>
              <a:rPr lang="en-US" altLang="zh-TW" dirty="0" smtClean="0"/>
            </a:br>
            <a:r>
              <a:rPr lang="en-US" altLang="zh-TW" dirty="0" smtClean="0"/>
              <a:t>much less load, but no effective control</a:t>
            </a:r>
          </a:p>
          <a:p>
            <a:r>
              <a:rPr lang="en-US" altLang="zh-TW" dirty="0" smtClean="0"/>
              <a:t>Statistics-gathering dilemma:</a:t>
            </a:r>
          </a:p>
          <a:p>
            <a:pPr lvl="1"/>
            <a:r>
              <a:rPr lang="en-US" altLang="zh-TW" dirty="0" smtClean="0"/>
              <a:t>Pull-based mechanism: counters of all flows</a:t>
            </a:r>
            <a:br>
              <a:rPr lang="en-US" altLang="zh-TW" dirty="0" smtClean="0"/>
            </a:br>
            <a:r>
              <a:rPr lang="en-US" altLang="zh-TW" dirty="0" smtClean="0"/>
              <a:t>full visibility but demand high BW</a:t>
            </a:r>
          </a:p>
          <a:p>
            <a:pPr lvl="1"/>
            <a:r>
              <a:rPr lang="en-US" altLang="zh-TW" dirty="0" smtClean="0"/>
              <a:t>Wildcard counter aggregation: much less entries</a:t>
            </a:r>
            <a:br>
              <a:rPr lang="en-US" altLang="zh-TW" dirty="0" smtClean="0"/>
            </a:br>
            <a:r>
              <a:rPr lang="en-US" altLang="zh-TW" dirty="0" smtClean="0"/>
              <a:t>but lose trace of elephant flows</a:t>
            </a:r>
          </a:p>
          <a:p>
            <a:r>
              <a:rPr lang="en-US" altLang="zh-TW" dirty="0" smtClean="0"/>
              <a:t>Aim to strike in between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37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Concept of </a:t>
            </a:r>
            <a:r>
              <a:rPr lang="en-US" altLang="zh-TW" dirty="0" err="1" smtClean="0"/>
              <a:t>DevoFlow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Devolving most flow controls to </a:t>
            </a:r>
            <a:r>
              <a:rPr lang="en-US" altLang="zh-TW" dirty="0" smtClean="0"/>
              <a:t>switches</a:t>
            </a:r>
          </a:p>
          <a:p>
            <a:pPr lvl="1"/>
            <a:r>
              <a:rPr lang="en-US" altLang="zh-TW" dirty="0" smtClean="0"/>
              <a:t>Use the default wildcard match</a:t>
            </a:r>
            <a:endParaRPr lang="en-US" altLang="zh-TW" dirty="0" smtClean="0"/>
          </a:p>
          <a:p>
            <a:r>
              <a:rPr lang="en-US" altLang="zh-TW" dirty="0" smtClean="0"/>
              <a:t>Maintain partial visibility</a:t>
            </a:r>
          </a:p>
          <a:p>
            <a:r>
              <a:rPr lang="en-US" altLang="zh-TW" dirty="0" smtClean="0"/>
              <a:t>Keep trace of significant flows</a:t>
            </a:r>
          </a:p>
          <a:p>
            <a:r>
              <a:rPr lang="en-US" altLang="zh-TW" dirty="0" smtClean="0"/>
              <a:t>Default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special actions:</a:t>
            </a:r>
          </a:p>
          <a:p>
            <a:pPr lvl="1"/>
            <a:r>
              <a:rPr lang="en-US" altLang="zh-TW" dirty="0" smtClean="0"/>
              <a:t>Security-sensitive flows: categorically inspect</a:t>
            </a:r>
          </a:p>
          <a:p>
            <a:pPr lvl="1"/>
            <a:r>
              <a:rPr lang="en-US" altLang="zh-TW" dirty="0" smtClean="0"/>
              <a:t>Normal flows: may evolve or cover other flows</a:t>
            </a:r>
            <a:br>
              <a:rPr lang="en-US" altLang="zh-TW" dirty="0" smtClean="0"/>
            </a:br>
            <a:r>
              <a:rPr lang="en-US" altLang="zh-TW" dirty="0" smtClean="0"/>
              <a:t>become security-sensitive or significant</a:t>
            </a:r>
          </a:p>
          <a:p>
            <a:pPr lvl="1"/>
            <a:r>
              <a:rPr lang="en-US" altLang="zh-TW" dirty="0" smtClean="0"/>
              <a:t>Significant flows: special attention</a:t>
            </a:r>
          </a:p>
          <a:p>
            <a:r>
              <a:rPr lang="en-US" altLang="zh-TW" dirty="0" smtClean="0"/>
              <a:t>Collect statistics by sampling, triggering, and approximating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64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Principles of </a:t>
            </a:r>
            <a:r>
              <a:rPr lang="en-US" altLang="zh-TW" dirty="0" err="1" smtClean="0"/>
              <a:t>DevoFlow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Try to stay in data-plane, by default</a:t>
            </a:r>
          </a:p>
          <a:p>
            <a:r>
              <a:rPr lang="en-US" altLang="zh-TW" dirty="0" smtClean="0"/>
              <a:t>Provide enough visibility:</a:t>
            </a:r>
          </a:p>
          <a:p>
            <a:pPr lvl="1"/>
            <a:r>
              <a:rPr lang="en-US" altLang="zh-TW" dirty="0" smtClean="0"/>
              <a:t>Esp. for significant flows &amp; sec-sensitive flows</a:t>
            </a:r>
          </a:p>
          <a:p>
            <a:pPr lvl="1"/>
            <a:r>
              <a:rPr lang="en-US" altLang="zh-TW" dirty="0" smtClean="0"/>
              <a:t>Otherwise, aggregate or approximate statistics</a:t>
            </a:r>
          </a:p>
          <a:p>
            <a:r>
              <a:rPr lang="en-US" altLang="zh-TW" dirty="0" smtClean="0"/>
              <a:t>Maintain simplicity of switches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483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Mechanisms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Control</a:t>
            </a:r>
          </a:p>
          <a:p>
            <a:pPr lvl="1"/>
            <a:r>
              <a:rPr lang="en-US" altLang="zh-TW" dirty="0" smtClean="0"/>
              <a:t>Rule cloning</a:t>
            </a:r>
          </a:p>
          <a:p>
            <a:pPr lvl="1"/>
            <a:r>
              <a:rPr lang="en-US" altLang="zh-TW" dirty="0" smtClean="0"/>
              <a:t>Local actions</a:t>
            </a:r>
          </a:p>
          <a:p>
            <a:r>
              <a:rPr lang="en-US" altLang="zh-TW" dirty="0" smtClean="0"/>
              <a:t>Statistics-gathering</a:t>
            </a:r>
          </a:p>
          <a:p>
            <a:pPr lvl="1"/>
            <a:r>
              <a:rPr lang="en-US" altLang="zh-TW" dirty="0" smtClean="0"/>
              <a:t>Sampling</a:t>
            </a:r>
          </a:p>
          <a:p>
            <a:pPr lvl="1"/>
            <a:r>
              <a:rPr lang="en-US" altLang="zh-TW" dirty="0" smtClean="0"/>
              <a:t>Triggers and reports</a:t>
            </a:r>
          </a:p>
          <a:p>
            <a:pPr lvl="1"/>
            <a:r>
              <a:rPr lang="en-US" altLang="zh-TW" dirty="0" smtClean="0"/>
              <a:t>Approximate counters</a:t>
            </a:r>
          </a:p>
        </p:txBody>
      </p:sp>
    </p:spTree>
    <p:extLst>
      <p:ext uri="{BB962C8B-B14F-4D97-AF65-F5344CB8AC3E}">
        <p14:creationId xmlns:p14="http://schemas.microsoft.com/office/powerpoint/2010/main" xmlns="" val="9070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Rule </a:t>
            </a:r>
            <a:r>
              <a:rPr lang="en-US" altLang="zh-TW" dirty="0" smtClean="0"/>
              <a:t>Cloning – identify elephant 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371600"/>
            <a:ext cx="8780106" cy="147447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ASIC</a:t>
            </a:r>
            <a:r>
              <a:rPr lang="en-US" altLang="zh-TW" dirty="0" smtClean="0"/>
              <a:t>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57" b="4824"/>
          <a:stretch/>
        </p:blipFill>
        <p:spPr bwMode="auto">
          <a:xfrm>
            <a:off x="508000" y="3166110"/>
            <a:ext cx="812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67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85" b="4824"/>
          <a:stretch/>
        </p:blipFill>
        <p:spPr bwMode="auto">
          <a:xfrm>
            <a:off x="508000" y="3200400"/>
            <a:ext cx="8128000" cy="3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2: reduce traffic to controller -- Hierarchical controller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controller design</a:t>
            </a:r>
          </a:p>
          <a:p>
            <a:pPr lvl="1"/>
            <a:r>
              <a:rPr lang="en-US" dirty="0" err="1" smtClean="0"/>
              <a:t>Kandoo</a:t>
            </a:r>
            <a:r>
              <a:rPr lang="en-US" dirty="0" smtClean="0"/>
              <a:t> (HotSDN’12)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3429000"/>
            <a:ext cx="19366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Data plane    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85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38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90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143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95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447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600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752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905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057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96000" y="3200400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Stress the control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0" y="2362200"/>
            <a:ext cx="289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. Stress controller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209800"/>
            <a:ext cx="18764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Control plane 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3505200"/>
            <a:ext cx="19366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Data plane   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1981200"/>
            <a:ext cx="179472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Root Control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2895600"/>
            <a:ext cx="1568314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Local Control 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100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624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148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2672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7244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8768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0292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1816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>
            <a:off x="2667000" y="2895600"/>
            <a:ext cx="5334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267200" y="236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724400" y="236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05200" y="2819400"/>
            <a:ext cx="2133600" cy="11430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85" b="4648"/>
          <a:stretch/>
        </p:blipFill>
        <p:spPr bwMode="auto">
          <a:xfrm>
            <a:off x="508000" y="3200400"/>
            <a:ext cx="8128000" cy="31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8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Local Actions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3030350"/>
          </a:xfrm>
        </p:spPr>
        <p:txBody>
          <a:bodyPr/>
          <a:lstStyle/>
          <a:p>
            <a:r>
              <a:rPr lang="en-US" altLang="zh-TW" dirty="0" smtClean="0"/>
              <a:t>Rapid re-routing: fallback paths predefined</a:t>
            </a:r>
            <a:br>
              <a:rPr lang="en-US" altLang="zh-TW" dirty="0" smtClean="0"/>
            </a:br>
            <a:r>
              <a:rPr lang="en-US" altLang="zh-TW" dirty="0" smtClean="0">
                <a:sym typeface="Symbol"/>
              </a:rPr>
              <a:t>Recover almost immediately</a:t>
            </a:r>
            <a:endParaRPr lang="en-US" altLang="zh-TW" dirty="0" smtClean="0"/>
          </a:p>
          <a:p>
            <a:r>
              <a:rPr lang="en-US" altLang="zh-TW" dirty="0" smtClean="0"/>
              <a:t>Multipath support: </a:t>
            </a:r>
            <a:r>
              <a:rPr lang="en-US" altLang="zh-TW" dirty="0"/>
              <a:t>based on probability dist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Adjusted by link capacity or loads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00" b="28027"/>
          <a:stretch/>
        </p:blipFill>
        <p:spPr bwMode="auto">
          <a:xfrm>
            <a:off x="508000" y="3440430"/>
            <a:ext cx="8128000" cy="28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71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Statistics-Gathering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Sampling</a:t>
            </a:r>
          </a:p>
          <a:p>
            <a:pPr lvl="1"/>
            <a:r>
              <a:rPr lang="en-US" altLang="zh-TW" dirty="0" err="1" smtClean="0"/>
              <a:t>Pkts</a:t>
            </a:r>
            <a:r>
              <a:rPr lang="en-US" altLang="zh-TW" dirty="0" smtClean="0"/>
              <a:t> headers send to controller with1/1000 prob.</a:t>
            </a:r>
          </a:p>
          <a:p>
            <a:r>
              <a:rPr lang="en-US" altLang="zh-TW" dirty="0" smtClean="0"/>
              <a:t>Triggers and reports</a:t>
            </a:r>
          </a:p>
          <a:p>
            <a:pPr lvl="1"/>
            <a:r>
              <a:rPr lang="en-US" altLang="zh-TW" dirty="0" smtClean="0"/>
              <a:t>Set a threshold per rule</a:t>
            </a:r>
          </a:p>
          <a:p>
            <a:pPr lvl="1"/>
            <a:r>
              <a:rPr lang="en-US" altLang="zh-TW" dirty="0" smtClean="0"/>
              <a:t>When exceeds, enable flow setup at controller</a:t>
            </a:r>
          </a:p>
          <a:p>
            <a:r>
              <a:rPr lang="en-US" altLang="zh-TW" dirty="0" smtClean="0"/>
              <a:t>Approximate counters</a:t>
            </a:r>
          </a:p>
          <a:p>
            <a:pPr lvl="1"/>
            <a:r>
              <a:rPr lang="en-US" altLang="zh-TW" dirty="0" smtClean="0"/>
              <a:t>Maintain list of top-k largest flows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6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DevoFlow</a:t>
            </a:r>
            <a:r>
              <a:rPr lang="en-US" altLang="zh-TW" dirty="0" smtClean="0"/>
              <a:t> Summary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Per-flow control imposes too many overheads</a:t>
            </a:r>
          </a:p>
          <a:p>
            <a:r>
              <a:rPr lang="en-US" altLang="zh-TW" dirty="0" smtClean="0"/>
              <a:t>Balance between </a:t>
            </a:r>
          </a:p>
          <a:p>
            <a:pPr lvl="1"/>
            <a:r>
              <a:rPr lang="en-US" altLang="zh-TW" dirty="0" smtClean="0"/>
              <a:t>Overheads and network visibility</a:t>
            </a:r>
          </a:p>
          <a:p>
            <a:pPr lvl="1"/>
            <a:r>
              <a:rPr lang="en-US" altLang="zh-TW" dirty="0" smtClean="0"/>
              <a:t>Effective traffic engineering, network management</a:t>
            </a:r>
            <a:endParaRPr lang="en-US" altLang="zh-TW" dirty="0">
              <a:sym typeface="Symbol"/>
            </a:endParaRPr>
          </a:p>
          <a:p>
            <a:r>
              <a:rPr lang="en-US" altLang="zh-TW" dirty="0" smtClean="0"/>
              <a:t>Switches with limited resources</a:t>
            </a:r>
          </a:p>
          <a:p>
            <a:pPr lvl="1"/>
            <a:r>
              <a:rPr lang="en-US" altLang="zh-TW" dirty="0" smtClean="0"/>
              <a:t>Flow entries, control-plane BW</a:t>
            </a:r>
          </a:p>
          <a:p>
            <a:pPr lvl="1"/>
            <a:r>
              <a:rPr lang="en-US" altLang="zh-TW" dirty="0" smtClean="0"/>
              <a:t>Hardware capability, power consumption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07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2: Reduce traffic to controller – offload control to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Offload to switch control plane</a:t>
            </a:r>
          </a:p>
          <a:p>
            <a:pPr lvl="1"/>
            <a:r>
              <a:rPr lang="en-US" dirty="0" err="1" smtClean="0"/>
              <a:t>Diffane</a:t>
            </a:r>
            <a:r>
              <a:rPr lang="en-US" dirty="0" smtClean="0"/>
              <a:t> (SIGCOMM’10)</a:t>
            </a:r>
          </a:p>
          <a:p>
            <a:pPr lvl="1"/>
            <a:r>
              <a:rPr lang="en-US" dirty="0" err="1" smtClean="0"/>
              <a:t>DevoFlow</a:t>
            </a:r>
            <a:r>
              <a:rPr lang="en-US" dirty="0" smtClean="0"/>
              <a:t>(SIGCOMM’11)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3429000"/>
            <a:ext cx="19366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Data plane    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85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38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90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143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295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4478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6002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7526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9050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057400" y="2590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96000" y="3200400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Stress the control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0" y="2362200"/>
            <a:ext cx="289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. Stress controller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209800"/>
            <a:ext cx="18764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Control plane 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3505200"/>
            <a:ext cx="19366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    Data plane   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1981200"/>
            <a:ext cx="179472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  Root Control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57600" y="2895600"/>
            <a:ext cx="175714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offload Control 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100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624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148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2672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7244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8768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0292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181600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>
            <a:off x="2667000" y="2895600"/>
            <a:ext cx="5334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267200" y="236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724400" y="236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05200" y="2819400"/>
            <a:ext cx="2133600" cy="11430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ONIX’s view of network components</a:t>
            </a:r>
          </a:p>
          <a:p>
            <a:pPr lvl="1"/>
            <a:r>
              <a:rPr lang="en-US" b="1" dirty="0" smtClean="0"/>
              <a:t>Physical infrastructure</a:t>
            </a:r>
            <a:r>
              <a:rPr lang="en-US" dirty="0" smtClean="0"/>
              <a:t>: switches, routers, etc</a:t>
            </a:r>
          </a:p>
          <a:p>
            <a:pPr lvl="1"/>
            <a:r>
              <a:rPr lang="en-US" b="1" dirty="0" smtClean="0"/>
              <a:t>Connectivity infrastructure</a:t>
            </a:r>
            <a:r>
              <a:rPr lang="en-US" dirty="0" smtClean="0"/>
              <a:t>: channels for messages.</a:t>
            </a:r>
          </a:p>
          <a:p>
            <a:pPr lvl="1"/>
            <a:r>
              <a:rPr lang="en-US" b="1" dirty="0" err="1" smtClean="0"/>
              <a:t>Onix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 distributed system running the controller</a:t>
            </a:r>
          </a:p>
          <a:p>
            <a:pPr lvl="1"/>
            <a:r>
              <a:rPr lang="en-US" b="1" dirty="0" smtClean="0"/>
              <a:t>Control logic</a:t>
            </a:r>
            <a:r>
              <a:rPr lang="en-US" dirty="0" smtClean="0"/>
              <a:t>: network management applications running on top on </a:t>
            </a:r>
            <a:r>
              <a:rPr lang="en-US" dirty="0" err="1" smtClean="0"/>
              <a:t>Onix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763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NIB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239963"/>
          </a:xfrm>
        </p:spPr>
        <p:txBody>
          <a:bodyPr/>
          <a:lstStyle/>
          <a:p>
            <a:r>
              <a:rPr lang="en-US" dirty="0" smtClean="0"/>
              <a:t>Holds a collection of network entities</a:t>
            </a:r>
          </a:p>
          <a:p>
            <a:pPr lvl="1"/>
            <a:r>
              <a:rPr lang="en-US" dirty="0" smtClean="0"/>
              <a:t>Can be viewed as a centralized graph with notification mechanism</a:t>
            </a:r>
          </a:p>
          <a:p>
            <a:r>
              <a:rPr lang="en-US" dirty="0" smtClean="0"/>
              <a:t>Updates to the NIB are asynchronous.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7319963" cy="223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NIB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Query</a:t>
            </a:r>
            <a:r>
              <a:rPr lang="en-US" dirty="0" smtClean="0"/>
              <a:t>: find entities</a:t>
            </a:r>
          </a:p>
          <a:p>
            <a:r>
              <a:rPr lang="en-US" b="1" dirty="0" smtClean="0"/>
              <a:t>Create/destroy</a:t>
            </a:r>
            <a:r>
              <a:rPr lang="en-US" dirty="0" smtClean="0"/>
              <a:t>: create and remove entities</a:t>
            </a:r>
          </a:p>
          <a:p>
            <a:r>
              <a:rPr lang="en-US" b="1" dirty="0" smtClean="0"/>
              <a:t>Access attributes</a:t>
            </a:r>
            <a:r>
              <a:rPr lang="en-US" dirty="0" smtClean="0"/>
              <a:t>: inspect and modify entities</a:t>
            </a:r>
          </a:p>
          <a:p>
            <a:r>
              <a:rPr lang="en-US" b="1" dirty="0" smtClean="0"/>
              <a:t>Notification</a:t>
            </a:r>
            <a:r>
              <a:rPr lang="en-US" dirty="0" smtClean="0"/>
              <a:t>: receive update about changes</a:t>
            </a:r>
          </a:p>
          <a:p>
            <a:r>
              <a:rPr lang="en-US" b="1" dirty="0" smtClean="0"/>
              <a:t>Synchronize</a:t>
            </a:r>
            <a:r>
              <a:rPr lang="en-US" dirty="0" smtClean="0"/>
              <a:t>: wait for updates being export to network elements and controllers</a:t>
            </a:r>
          </a:p>
          <a:p>
            <a:r>
              <a:rPr lang="en-US" b="1" dirty="0" smtClean="0"/>
              <a:t>Configuration</a:t>
            </a:r>
            <a:r>
              <a:rPr lang="en-US" dirty="0" smtClean="0"/>
              <a:t>: configure how state is imported to and exported from the NIB</a:t>
            </a:r>
          </a:p>
          <a:p>
            <a:r>
              <a:rPr lang="en-US" b="1" dirty="0" smtClean="0"/>
              <a:t>Pull</a:t>
            </a:r>
            <a:r>
              <a:rPr lang="en-US" dirty="0" smtClean="0"/>
              <a:t>: ask entities to be imported on-demand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1276</Words>
  <Application>Microsoft Office PowerPoint</Application>
  <PresentationFormat>On-screen Show (4:3)</PresentationFormat>
  <Paragraphs>232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SDN controller scalability issue</vt:lpstr>
      <vt:lpstr>SDN controller scalability issue</vt:lpstr>
      <vt:lpstr>Solutions 1: Increase controller capacity - distributed controllers</vt:lpstr>
      <vt:lpstr>Solutions 2: reduce traffic to controller -- Hierarchical controller </vt:lpstr>
      <vt:lpstr>Solutions 2: Reduce traffic to controller – offload control to switch</vt:lpstr>
      <vt:lpstr>ONIX </vt:lpstr>
      <vt:lpstr>Onix architecture</vt:lpstr>
      <vt:lpstr>Onix NIB</vt:lpstr>
      <vt:lpstr>Onix NIB API</vt:lpstr>
      <vt:lpstr>Onix abstraction</vt:lpstr>
      <vt:lpstr>Onix API</vt:lpstr>
      <vt:lpstr>Network Information Base</vt:lpstr>
      <vt:lpstr>Onix scalability</vt:lpstr>
      <vt:lpstr>Onix scalability</vt:lpstr>
      <vt:lpstr>Onix reliability</vt:lpstr>
      <vt:lpstr>Onix Summary</vt:lpstr>
      <vt:lpstr>Distributed SDN controller Research issues?</vt:lpstr>
      <vt:lpstr>Distributed SDN research issues</vt:lpstr>
      <vt:lpstr>ONOS: Towards an Open, Distributed SDN OS</vt:lpstr>
      <vt:lpstr>Distributed system building blocks</vt:lpstr>
      <vt:lpstr>Onos architecture</vt:lpstr>
      <vt:lpstr>Onos abstraction: Global network view</vt:lpstr>
      <vt:lpstr>Onos summary</vt:lpstr>
      <vt:lpstr>Kandoo: A framework for efficient and scalable offloading of control applications</vt:lpstr>
      <vt:lpstr>Local Apps</vt:lpstr>
      <vt:lpstr>Local Apps</vt:lpstr>
      <vt:lpstr>Where to run the local apps</vt:lpstr>
      <vt:lpstr>Kandoo</vt:lpstr>
      <vt:lpstr>An example: Elephant flow rerouting</vt:lpstr>
      <vt:lpstr>An example: Elephant flow rerouting</vt:lpstr>
      <vt:lpstr>Kandoo variations</vt:lpstr>
      <vt:lpstr>Kandoo summary</vt:lpstr>
      <vt:lpstr>Devoflow</vt:lpstr>
      <vt:lpstr>Dilemma</vt:lpstr>
      <vt:lpstr>Main Concept of DevoFlow</vt:lpstr>
      <vt:lpstr>Design Principles of DevoFlow</vt:lpstr>
      <vt:lpstr>Mechanisms</vt:lpstr>
      <vt:lpstr>Rule Cloning – identify elephant flow</vt:lpstr>
      <vt:lpstr>Rule Cloning</vt:lpstr>
      <vt:lpstr>Rule Cloning</vt:lpstr>
      <vt:lpstr>Local Actions</vt:lpstr>
      <vt:lpstr>Statistics-Gathering</vt:lpstr>
      <vt:lpstr>DevoFlow Summary</vt:lpstr>
    </vt:vector>
  </TitlesOfParts>
  <Company>FSU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Yuan</dc:creator>
  <cp:lastModifiedBy>Xin Yuan</cp:lastModifiedBy>
  <cp:revision>39</cp:revision>
  <dcterms:created xsi:type="dcterms:W3CDTF">2016-08-09T20:24:48Z</dcterms:created>
  <dcterms:modified xsi:type="dcterms:W3CDTF">2016-10-02T21:41:52Z</dcterms:modified>
</cp:coreProperties>
</file>