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573" r:id="rId2"/>
    <p:sldId id="621" r:id="rId3"/>
    <p:sldId id="622" r:id="rId4"/>
    <p:sldId id="623" r:id="rId5"/>
    <p:sldId id="645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631" r:id="rId14"/>
    <p:sldId id="646" r:id="rId15"/>
    <p:sldId id="632" r:id="rId16"/>
    <p:sldId id="647" r:id="rId17"/>
    <p:sldId id="648" r:id="rId18"/>
    <p:sldId id="633" r:id="rId19"/>
    <p:sldId id="649" r:id="rId20"/>
    <p:sldId id="650" r:id="rId21"/>
    <p:sldId id="651" r:id="rId22"/>
    <p:sldId id="634" r:id="rId23"/>
    <p:sldId id="636" r:id="rId24"/>
    <p:sldId id="637" r:id="rId25"/>
    <p:sldId id="638" r:id="rId26"/>
    <p:sldId id="639" r:id="rId27"/>
    <p:sldId id="640" r:id="rId28"/>
    <p:sldId id="641" r:id="rId29"/>
    <p:sldId id="642" r:id="rId30"/>
    <p:sldId id="643" r:id="rId31"/>
    <p:sldId id="652" r:id="rId32"/>
    <p:sldId id="653" r:id="rId33"/>
    <p:sldId id="644" r:id="rId34"/>
  </p:sldIdLst>
  <p:sldSz cx="9144000" cy="6858000" type="screen4x3"/>
  <p:notesSz cx="7315200" cy="96012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45" autoAdjust="0"/>
    <p:restoredTop sz="90822" autoAdjust="0"/>
  </p:normalViewPr>
  <p:slideViewPr>
    <p:cSldViewPr>
      <p:cViewPr>
        <p:scale>
          <a:sx n="90" d="100"/>
          <a:sy n="90" d="100"/>
        </p:scale>
        <p:origin x="-90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48C7-9C96-2143-AF4C-BB8B096C494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66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48C7-9C96-2143-AF4C-BB8B096C49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39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28"/>
            <a:ext cx="7772401" cy="14700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16" y="6324616"/>
            <a:ext cx="3733801" cy="396877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25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62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274651"/>
            <a:ext cx="2057400" cy="58515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51"/>
            <a:ext cx="6019800" cy="58515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21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3"/>
            <a:ext cx="8229600" cy="4232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5D2ACF4-D73F-344A-8950-8B2C9965BD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6290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001379"/>
            <a:ext cx="8229600" cy="38292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723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2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5D2ACF4-D73F-344A-8950-8B2C9965B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90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001377"/>
            <a:ext cx="8229600" cy="38292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10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2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5D2ACF4-D73F-344A-8950-8B2C9965B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90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001377"/>
            <a:ext cx="8229600" cy="38292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103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2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5D2ACF4-D73F-344A-8950-8B2C9965B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90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001377"/>
            <a:ext cx="8229600" cy="38292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78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5" y="6324616"/>
            <a:ext cx="3886200" cy="396877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43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9" y="4406905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9" y="290673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3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66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33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0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66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33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16" y="6400809"/>
            <a:ext cx="3733801" cy="320679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1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48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7" y="1535129"/>
            <a:ext cx="404018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7" indent="0">
              <a:buNone/>
              <a:defRPr sz="2000" b="1"/>
            </a:lvl2pPr>
            <a:lvl3pPr marL="913334" indent="0">
              <a:buNone/>
              <a:defRPr sz="1700" b="1"/>
            </a:lvl3pPr>
            <a:lvl4pPr marL="1370003" indent="0">
              <a:buNone/>
              <a:defRPr sz="1600" b="1"/>
            </a:lvl4pPr>
            <a:lvl5pPr marL="1826666" indent="0">
              <a:buNone/>
              <a:defRPr sz="1600" b="1"/>
            </a:lvl5pPr>
            <a:lvl6pPr marL="2283336" indent="0">
              <a:buNone/>
              <a:defRPr sz="1600" b="1"/>
            </a:lvl6pPr>
            <a:lvl7pPr marL="2740004" indent="0">
              <a:buNone/>
              <a:defRPr sz="1600" b="1"/>
            </a:lvl7pPr>
            <a:lvl8pPr marL="3196670" indent="0">
              <a:buNone/>
              <a:defRPr sz="1600" b="1"/>
            </a:lvl8pPr>
            <a:lvl9pPr marL="36533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7" y="2174876"/>
            <a:ext cx="4040187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2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7" indent="0">
              <a:buNone/>
              <a:defRPr sz="2000" b="1"/>
            </a:lvl2pPr>
            <a:lvl3pPr marL="913334" indent="0">
              <a:buNone/>
              <a:defRPr sz="1700" b="1"/>
            </a:lvl3pPr>
            <a:lvl4pPr marL="1370003" indent="0">
              <a:buNone/>
              <a:defRPr sz="1600" b="1"/>
            </a:lvl4pPr>
            <a:lvl5pPr marL="1826666" indent="0">
              <a:buNone/>
              <a:defRPr sz="1600" b="1"/>
            </a:lvl5pPr>
            <a:lvl6pPr marL="2283336" indent="0">
              <a:buNone/>
              <a:defRPr sz="1600" b="1"/>
            </a:lvl6pPr>
            <a:lvl7pPr marL="2740004" indent="0">
              <a:buNone/>
              <a:defRPr sz="1600" b="1"/>
            </a:lvl7pPr>
            <a:lvl8pPr marL="3196670" indent="0">
              <a:buNone/>
              <a:defRPr sz="1600" b="1"/>
            </a:lvl8pPr>
            <a:lvl9pPr marL="36533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27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5" y="6324616"/>
            <a:ext cx="3886200" cy="396877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45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99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3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6667" indent="0">
              <a:buNone/>
              <a:defRPr sz="1200"/>
            </a:lvl2pPr>
            <a:lvl3pPr marL="913334" indent="0">
              <a:buNone/>
              <a:defRPr sz="900"/>
            </a:lvl3pPr>
            <a:lvl4pPr marL="1370003" indent="0">
              <a:buNone/>
              <a:defRPr sz="900"/>
            </a:lvl4pPr>
            <a:lvl5pPr marL="1826666" indent="0">
              <a:buNone/>
              <a:defRPr sz="900"/>
            </a:lvl5pPr>
            <a:lvl6pPr marL="2283336" indent="0">
              <a:buNone/>
              <a:defRPr sz="900"/>
            </a:lvl6pPr>
            <a:lvl7pPr marL="2740004" indent="0">
              <a:buNone/>
              <a:defRPr sz="900"/>
            </a:lvl7pPr>
            <a:lvl8pPr marL="3196670" indent="0">
              <a:buNone/>
              <a:defRPr sz="900"/>
            </a:lvl8pPr>
            <a:lvl9pPr marL="36533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17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67" indent="0">
              <a:buNone/>
              <a:defRPr sz="2800"/>
            </a:lvl2pPr>
            <a:lvl3pPr marL="913334" indent="0">
              <a:buNone/>
              <a:defRPr sz="2400"/>
            </a:lvl3pPr>
            <a:lvl4pPr marL="1370003" indent="0">
              <a:buNone/>
              <a:defRPr sz="2000"/>
            </a:lvl4pPr>
            <a:lvl5pPr marL="1826666" indent="0">
              <a:buNone/>
              <a:defRPr sz="2000"/>
            </a:lvl5pPr>
            <a:lvl6pPr marL="2283336" indent="0">
              <a:buNone/>
              <a:defRPr sz="2000"/>
            </a:lvl6pPr>
            <a:lvl7pPr marL="2740004" indent="0">
              <a:buNone/>
              <a:defRPr sz="2000"/>
            </a:lvl7pPr>
            <a:lvl8pPr marL="3196670" indent="0">
              <a:buNone/>
              <a:defRPr sz="2000"/>
            </a:lvl8pPr>
            <a:lvl9pPr marL="36533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6667" indent="0">
              <a:buNone/>
              <a:defRPr sz="1200"/>
            </a:lvl2pPr>
            <a:lvl3pPr marL="913334" indent="0">
              <a:buNone/>
              <a:defRPr sz="900"/>
            </a:lvl3pPr>
            <a:lvl4pPr marL="1370003" indent="0">
              <a:buNone/>
              <a:defRPr sz="900"/>
            </a:lvl4pPr>
            <a:lvl5pPr marL="1826666" indent="0">
              <a:buNone/>
              <a:defRPr sz="900"/>
            </a:lvl5pPr>
            <a:lvl6pPr marL="2283336" indent="0">
              <a:buNone/>
              <a:defRPr sz="900"/>
            </a:lvl6pPr>
            <a:lvl7pPr marL="2740004" indent="0">
              <a:buNone/>
              <a:defRPr sz="900"/>
            </a:lvl7pPr>
            <a:lvl8pPr marL="3196670" indent="0">
              <a:buNone/>
              <a:defRPr sz="900"/>
            </a:lvl8pPr>
            <a:lvl9pPr marL="36533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01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 vert="horz" lIns="91332" tIns="45666" rIns="91332" bIns="4566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68"/>
            <a:ext cx="2133600" cy="365125"/>
          </a:xfrm>
          <a:prstGeom prst="rect">
            <a:avLst/>
          </a:prstGeom>
        </p:spPr>
        <p:txBody>
          <a:bodyPr vert="horz" lIns="91332" tIns="45666" rIns="91332" bIns="4566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34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22" y="6324616"/>
            <a:ext cx="3505199" cy="396877"/>
          </a:xfrm>
          <a:prstGeom prst="rect">
            <a:avLst/>
          </a:prstGeom>
        </p:spPr>
        <p:txBody>
          <a:bodyPr vert="horz" lIns="91332" tIns="45666" rIns="91332" bIns="4566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34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Software Defined Networking (COMS 6998-10)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332" tIns="45666" rIns="91332" bIns="4566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34"/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33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4" y="274639"/>
            <a:ext cx="8229600" cy="1143000"/>
          </a:xfrm>
          <a:prstGeom prst="rect">
            <a:avLst/>
          </a:prstGeom>
        </p:spPr>
        <p:txBody>
          <a:bodyPr vert="horz" lIns="91332" tIns="45666" rIns="91332" bIns="4566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990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26" r:id="rId13"/>
    <p:sldLayoutId id="2147483727" r:id="rId14"/>
    <p:sldLayoutId id="2147483728" r:id="rId15"/>
  </p:sldLayoutIdLst>
  <p:hf hdr="0"/>
  <p:txStyles>
    <p:titleStyle>
      <a:lvl1pPr algn="ctr" defTabSz="91333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00" indent="-342500" algn="l" defTabSz="91333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85" indent="-285418" algn="l" defTabSz="91333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70" indent="-228334" algn="l" defTabSz="91333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34" indent="-228334" algn="l" defTabSz="91333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99" indent="-228334" algn="l" defTabSz="91333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672" indent="-228334" algn="l" defTabSz="9133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38" indent="-228334" algn="l" defTabSz="9133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06" indent="-228334" algn="l" defTabSz="9133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666" indent="-228334" algn="l" defTabSz="9133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7" algn="l" defTabSz="9133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34" algn="l" defTabSz="9133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03" algn="l" defTabSz="9133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66" algn="l" defTabSz="9133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36" algn="l" defTabSz="9133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04" algn="l" defTabSz="9133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70" algn="l" defTabSz="9133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34" algn="l" defTabSz="9133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&amp;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600201"/>
            <a:ext cx="8229600" cy="4724398"/>
          </a:xfrm>
        </p:spPr>
        <p:txBody>
          <a:bodyPr>
            <a:normAutofit/>
          </a:bodyPr>
          <a:lstStyle/>
          <a:p>
            <a:r>
              <a:rPr lang="en-US" dirty="0" smtClean="0"/>
              <a:t>Security as an App (</a:t>
            </a:r>
            <a:r>
              <a:rPr lang="en-US" dirty="0" err="1" smtClean="0"/>
              <a:t>SaaA</a:t>
            </a:r>
            <a:r>
              <a:rPr lang="en-US" dirty="0" smtClean="0"/>
              <a:t>) on SDN</a:t>
            </a:r>
            <a:endParaRPr lang="en-US" dirty="0" smtClean="0"/>
          </a:p>
          <a:p>
            <a:pPr lvl="1"/>
            <a:r>
              <a:rPr lang="en-US" dirty="0" smtClean="0"/>
              <a:t>New app development framework: FRESCO</a:t>
            </a:r>
          </a:p>
          <a:p>
            <a:pPr lvl="2"/>
            <a:r>
              <a:rPr lang="en-US" dirty="0" smtClean="0"/>
              <a:t>FRESCO</a:t>
            </a:r>
            <a:r>
              <a:rPr lang="en-US" dirty="0"/>
              <a:t>: Modular Composable Security Services for Software-Defined Networks by Seugwon Shin, Phillip Porras, Vinod Yegneswaran, Martin Fong, Guofei Gu, Mabry Tyson, NDSS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New security enforcement kernel: </a:t>
            </a:r>
            <a:r>
              <a:rPr lang="en-US" dirty="0" err="1" smtClean="0"/>
              <a:t>FortNOX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security enforcement kernel for OpenFlow networks by Philip Porras, Seungwon Shin, Vinod Yegneswaran, Martin Fong, Mabry Tyson, and Guofei Gu, ACM HotSDN, August 2012</a:t>
            </a:r>
            <a:endParaRPr lang="en-US" dirty="0" smtClean="0"/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FRESCO: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>
                <a:solidFill>
                  <a:srgbClr val="FF0000"/>
                </a:solidFill>
              </a:rPr>
              <a:t>Fr</a:t>
            </a:r>
            <a:r>
              <a:rPr lang="en-US" sz="4800" b="1" dirty="0" smtClean="0"/>
              <a:t>amework for </a:t>
            </a:r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r>
              <a:rPr lang="en-US" sz="4800" b="1" dirty="0" smtClean="0"/>
              <a:t>nabling 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en-US" sz="4800" b="1" dirty="0" smtClean="0"/>
              <a:t>ecurity </a:t>
            </a:r>
            <a:r>
              <a:rPr lang="en-US" sz="4800" b="1" dirty="0" smtClean="0">
                <a:solidFill>
                  <a:srgbClr val="FF0000"/>
                </a:solidFill>
              </a:rPr>
              <a:t>C</a:t>
            </a:r>
            <a:r>
              <a:rPr lang="en-US" sz="4800" b="1" dirty="0" smtClean="0"/>
              <a:t>ontrols in </a:t>
            </a:r>
            <a:br>
              <a:rPr lang="en-US" sz="4800" b="1" dirty="0" smtClean="0"/>
            </a:br>
            <a:r>
              <a:rPr lang="en-US" sz="4800" b="1" dirty="0" err="1" smtClean="0">
                <a:solidFill>
                  <a:srgbClr val="FF0000"/>
                </a:solidFill>
              </a:rPr>
              <a:t>O</a:t>
            </a:r>
            <a:r>
              <a:rPr lang="en-US" sz="4800" b="1" dirty="0" err="1" smtClean="0"/>
              <a:t>penFlow</a:t>
            </a:r>
            <a:r>
              <a:rPr lang="en-US" sz="4800" b="1" dirty="0" smtClean="0"/>
              <a:t> networks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0811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FRESCO?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new framework</a:t>
            </a:r>
          </a:p>
          <a:p>
            <a:pPr lvl="1"/>
            <a:r>
              <a:rPr lang="en-US" dirty="0" smtClean="0"/>
              <a:t>Enables to compose diverse network security functions </a:t>
            </a:r>
            <a:r>
              <a:rPr lang="en-US" dirty="0"/>
              <a:t>easily </a:t>
            </a:r>
            <a:r>
              <a:rPr lang="en-US" dirty="0" smtClean="0"/>
              <a:t>(</a:t>
            </a:r>
            <a:r>
              <a:rPr lang="en-US" dirty="0" err="1" smtClean="0"/>
              <a:t>bycombining</a:t>
            </a:r>
            <a:r>
              <a:rPr lang="en-US" dirty="0" smtClean="0"/>
              <a:t> </a:t>
            </a:r>
            <a:r>
              <a:rPr lang="en-US" dirty="0"/>
              <a:t>multiple </a:t>
            </a:r>
            <a:r>
              <a:rPr lang="en-US" dirty="0" smtClean="0"/>
              <a:t>modules)</a:t>
            </a:r>
          </a:p>
          <a:p>
            <a:pPr lvl="1"/>
            <a:r>
              <a:rPr lang="en-US" dirty="0" smtClean="0"/>
              <a:t>Enables to create own network security functions </a:t>
            </a:r>
            <a:r>
              <a:rPr lang="en-US" dirty="0"/>
              <a:t>easily </a:t>
            </a:r>
            <a:r>
              <a:rPr lang="en-US" dirty="0" smtClean="0"/>
              <a:t>(without </a:t>
            </a:r>
            <a:r>
              <a:rPr lang="en-US" dirty="0"/>
              <a:t>requiring additional </a:t>
            </a:r>
            <a:r>
              <a:rPr lang="en-US" dirty="0" smtClean="0"/>
              <a:t>H/Ws – </a:t>
            </a:r>
            <a:r>
              <a:rPr lang="en-US" dirty="0" err="1" smtClean="0"/>
              <a:t>openflow</a:t>
            </a:r>
            <a:r>
              <a:rPr lang="en-US" dirty="0" smtClean="0"/>
              <a:t> provides all necessary functionality)</a:t>
            </a:r>
            <a:endParaRPr lang="en-US" dirty="0" smtClean="0"/>
          </a:p>
          <a:p>
            <a:pPr lvl="1"/>
            <a:r>
              <a:rPr lang="en-US" dirty="0" smtClean="0"/>
              <a:t>Enables to deploy network security functions easily and </a:t>
            </a:r>
            <a:r>
              <a:rPr lang="en-US" dirty="0"/>
              <a:t>dynamically (without modifying the underlying network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architecture)</a:t>
            </a:r>
          </a:p>
          <a:p>
            <a:pPr lvl="1"/>
            <a:r>
              <a:rPr lang="en-US" dirty="0" smtClean="0"/>
              <a:t>Enable to add </a:t>
            </a:r>
            <a:r>
              <a:rPr lang="en-US" dirty="0"/>
              <a:t>more intelligence to current network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security </a:t>
            </a:r>
            <a:r>
              <a:rPr lang="en-US" dirty="0"/>
              <a:t>functions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62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RESCO_concept_arch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740" r="-12740"/>
          <a:stretch>
            <a:fillRect/>
          </a:stretch>
        </p:blipFill>
        <p:spPr>
          <a:xfrm>
            <a:off x="-1143000" y="350837"/>
            <a:ext cx="11416369" cy="6278563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11/17/14</a:t>
            </a:r>
            <a:endParaRPr lang="en-US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569075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73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FRESCO – Overall </a:t>
            </a:r>
            <a:r>
              <a:rPr lang="en-US" dirty="0"/>
              <a:t>O</a:t>
            </a:r>
            <a:r>
              <a:rPr lang="en-US" dirty="0" smtClean="0"/>
              <a:t>peration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99592" y="2348880"/>
            <a:ext cx="129614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Create</a:t>
            </a:r>
          </a:p>
          <a:p>
            <a:pPr algn="ctr"/>
            <a:r>
              <a:rPr lang="en-US" sz="1600" b="1" dirty="0" smtClean="0"/>
              <a:t>Modules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627784" y="2348880"/>
            <a:ext cx="129614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Load Modules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627784" y="3861048"/>
            <a:ext cx="129614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Notify NOX of loading FRESCO modules</a:t>
            </a:r>
            <a:endParaRPr lang="en-US" sz="1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427984" y="2348880"/>
            <a:ext cx="129614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Run</a:t>
            </a:r>
          </a:p>
          <a:p>
            <a:pPr algn="ctr"/>
            <a:r>
              <a:rPr lang="en-US" sz="1600" b="1" dirty="0" smtClean="0"/>
              <a:t>Modules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228184" y="2348880"/>
            <a:ext cx="1584176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Monitor </a:t>
            </a:r>
            <a:r>
              <a:rPr lang="en-US" sz="1600" b="1" dirty="0" err="1" smtClean="0"/>
              <a:t>OpenFlow</a:t>
            </a:r>
            <a:r>
              <a:rPr lang="en-US" sz="1600" b="1" dirty="0" smtClean="0"/>
              <a:t> switches</a:t>
            </a:r>
            <a:endParaRPr lang="en-US" sz="1600" b="1" dirty="0"/>
          </a:p>
        </p:txBody>
      </p:sp>
      <p:cxnSp>
        <p:nvCxnSpPr>
          <p:cNvPr id="11" name="Straight Arrow Connector 10"/>
          <p:cNvCxnSpPr>
            <a:stCxn id="4" idx="3"/>
            <a:endCxn id="6" idx="1"/>
          </p:cNvCxnSpPr>
          <p:nvPr/>
        </p:nvCxnSpPr>
        <p:spPr>
          <a:xfrm>
            <a:off x="2195736" y="274492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3923928" y="2744924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5724128" y="2744924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0"/>
          </p:cNvCxnSpPr>
          <p:nvPr/>
        </p:nvCxnSpPr>
        <p:spPr>
          <a:xfrm rot="5400000">
            <a:off x="2915816" y="350100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131840" y="350100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92352" y="3409255"/>
            <a:ext cx="1511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Answer from NOX</a:t>
            </a:r>
            <a:endParaRPr lang="en-US" sz="1400" b="1" i="1" dirty="0"/>
          </a:p>
        </p:txBody>
      </p:sp>
      <p:sp>
        <p:nvSpPr>
          <p:cNvPr id="1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5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FRESCO 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FRESCO have a number of internal NOX python security modules.</a:t>
            </a:r>
          </a:p>
          <a:p>
            <a:r>
              <a:rPr lang="en-US" dirty="0" smtClean="0"/>
              <a:t>Developers use the FRESCO script language to instantiate and defined the interactions between the modules – security application.</a:t>
            </a:r>
          </a:p>
          <a:p>
            <a:r>
              <a:rPr lang="en-US" dirty="0" smtClean="0"/>
              <a:t>FRESCO security application is triggered by input events.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FRESCO Modular Design</a:t>
            </a:r>
            <a:endParaRPr lang="en-US" dirty="0"/>
          </a:p>
        </p:txBody>
      </p:sp>
      <p:pic>
        <p:nvPicPr>
          <p:cNvPr id="4" name="Content Placeholder 3" descr="fresco_modul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9334" b="-79334"/>
          <a:stretch>
            <a:fillRect/>
          </a:stretch>
        </p:blipFill>
        <p:spPr>
          <a:xfrm>
            <a:off x="228600" y="2667000"/>
            <a:ext cx="8763000" cy="5410200"/>
          </a:xfrm>
        </p:spPr>
      </p:pic>
      <p:sp>
        <p:nvSpPr>
          <p:cNvPr id="5" name="Rounded Rectangle 4"/>
          <p:cNvSpPr/>
          <p:nvPr/>
        </p:nvSpPr>
        <p:spPr>
          <a:xfrm>
            <a:off x="3518255" y="1795264"/>
            <a:ext cx="144016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parameter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action</a:t>
            </a:r>
            <a:endParaRPr lang="en-US" sz="1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42191" y="2247057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8400" y="208329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input</a:t>
            </a:r>
            <a:endParaRPr lang="en-US" b="1" i="1" dirty="0"/>
          </a:p>
        </p:txBody>
      </p:sp>
      <p:cxnSp>
        <p:nvCxnSpPr>
          <p:cNvPr id="8" name="Straight Arrow Connector 7"/>
          <p:cNvCxnSpPr>
            <a:endCxn id="5" idx="0"/>
          </p:cNvCxnSpPr>
          <p:nvPr/>
        </p:nvCxnSpPr>
        <p:spPr>
          <a:xfrm rot="5400000">
            <a:off x="4095113" y="1651248"/>
            <a:ext cx="28723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8415" y="2247057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34744" y="2083296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output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0303" y="1219200"/>
            <a:ext cx="59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event</a:t>
            </a:r>
            <a:endParaRPr lang="en-US" b="1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5030423" y="3091408"/>
            <a:ext cx="36004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key</a:t>
            </a:r>
            <a:endParaRPr lang="en-US" sz="1400" b="1" dirty="0"/>
          </a:p>
        </p:txBody>
      </p:sp>
      <p:cxnSp>
        <p:nvCxnSpPr>
          <p:cNvPr id="13" name="Shape 11"/>
          <p:cNvCxnSpPr>
            <a:stCxn id="5" idx="2"/>
            <a:endCxn id="12" idx="1"/>
          </p:cNvCxnSpPr>
          <p:nvPr/>
        </p:nvCxnSpPr>
        <p:spPr>
          <a:xfrm rot="16200000" flipH="1">
            <a:off x="4202331" y="2623356"/>
            <a:ext cx="864096" cy="79208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390463" y="3091408"/>
            <a:ext cx="108012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values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52855" y="254484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b="1" i="1" dirty="0" smtClean="0">
                <a:solidFill>
                  <a:srgbClr val="FF0000"/>
                </a:solidFill>
              </a:rPr>
              <a:t>odule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8530" y="3802196"/>
            <a:ext cx="14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F-DB instance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9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7880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FRESCO 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Script-to-module translation:</a:t>
            </a:r>
          </a:p>
          <a:p>
            <a:pPr lvl="1"/>
            <a:r>
              <a:rPr lang="en-US" dirty="0" smtClean="0"/>
              <a:t>Script-to-module translation – abstracting the implementation complexities of producing OF controller extension.</a:t>
            </a:r>
          </a:p>
          <a:p>
            <a:pPr lvl="1"/>
            <a:r>
              <a:rPr lang="en-US" dirty="0" smtClean="0"/>
              <a:t>Database management – collects network and switch state information to be shared by all security apps.</a:t>
            </a:r>
          </a:p>
          <a:p>
            <a:pPr lvl="1"/>
            <a:r>
              <a:rPr lang="en-US" dirty="0" smtClean="0"/>
              <a:t>Event management – notifies an instance about the occurrence of predefined events.</a:t>
            </a:r>
          </a:p>
          <a:p>
            <a:pPr lvl="1"/>
            <a:r>
              <a:rPr lang="en-US" dirty="0" smtClean="0"/>
              <a:t>Instance execution – authenticated to run with authority granted at registration.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FRESCO resource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the resources (flow table entry) are available at switches</a:t>
            </a:r>
          </a:p>
          <a:p>
            <a:pPr lvl="1"/>
            <a:r>
              <a:rPr lang="en-US" dirty="0" smtClean="0"/>
              <a:t>Evict flow table entry if necessary</a:t>
            </a:r>
          </a:p>
          <a:p>
            <a:r>
              <a:rPr lang="en-US" dirty="0" smtClean="0"/>
              <a:t>Two functions</a:t>
            </a:r>
          </a:p>
          <a:p>
            <a:pPr lvl="1"/>
            <a:r>
              <a:rPr lang="en-US" dirty="0" smtClean="0"/>
              <a:t>Switch monitor</a:t>
            </a:r>
          </a:p>
          <a:p>
            <a:pPr lvl="1"/>
            <a:r>
              <a:rPr lang="en-US" dirty="0" smtClean="0"/>
              <a:t>Garbage collection – clean up flow table.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FRESCO – Script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4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Define interfaces, actions, and parameters</a:t>
            </a:r>
          </a:p>
          <a:p>
            <a:pPr lvl="1"/>
            <a:r>
              <a:rPr lang="en-US" dirty="0" smtClean="0"/>
              <a:t>Connect multiple modules</a:t>
            </a:r>
          </a:p>
          <a:p>
            <a:pPr lvl="1"/>
            <a:r>
              <a:rPr lang="en-US" dirty="0" smtClean="0"/>
              <a:t>Similar to C/C++ function, start with { and end with }</a:t>
            </a:r>
          </a:p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Instance name (# of input) (# of output)  </a:t>
            </a:r>
          </a:p>
          <a:p>
            <a:pPr lvl="2"/>
            <a:r>
              <a:rPr lang="en-US" dirty="0" smtClean="0"/>
              <a:t>denotes the module name and the number of input and output variables</a:t>
            </a:r>
          </a:p>
          <a:p>
            <a:pPr lvl="1"/>
            <a:r>
              <a:rPr lang="en-US" dirty="0" smtClean="0"/>
              <a:t>INPUT: a</a:t>
            </a:r>
            <a:r>
              <a:rPr lang="en-US" baseline="-25000" dirty="0" smtClean="0"/>
              <a:t>1</a:t>
            </a:r>
            <a:r>
              <a:rPr lang="en-US" dirty="0" smtClean="0"/>
              <a:t>,a</a:t>
            </a:r>
            <a:r>
              <a:rPr lang="en-US" sz="2900" baseline="-25000" dirty="0"/>
              <a:t>2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denotes input items for a module a</a:t>
            </a:r>
            <a:r>
              <a:rPr lang="en-US" baseline="-25000" dirty="0" smtClean="0"/>
              <a:t>n</a:t>
            </a:r>
            <a:r>
              <a:rPr lang="en-US" dirty="0" smtClean="0"/>
              <a:t> may be set of flows, packets or integer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OUTPUT: b</a:t>
            </a:r>
            <a:r>
              <a:rPr lang="en-US" sz="2900" baseline="-25000" dirty="0"/>
              <a:t>1</a:t>
            </a:r>
            <a:r>
              <a:rPr lang="en-US" dirty="0" smtClean="0"/>
              <a:t>,b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denotes output items for a module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may be set of flows, packets or integer </a:t>
            </a:r>
            <a:r>
              <a:rPr lang="en-US" dirty="0"/>
              <a:t>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PARAMETER: c</a:t>
            </a:r>
            <a:r>
              <a:rPr lang="en-US" baseline="-25000" dirty="0" smtClean="0"/>
              <a:t>1</a:t>
            </a:r>
            <a:r>
              <a:rPr lang="en-US" dirty="0" smtClean="0"/>
              <a:t>,c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denotes configuration values of a module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 may be real numbers or strings</a:t>
            </a:r>
          </a:p>
          <a:p>
            <a:pPr lvl="1"/>
            <a:r>
              <a:rPr lang="en-US" dirty="0" smtClean="0"/>
              <a:t>EVENT: d</a:t>
            </a:r>
            <a:r>
              <a:rPr lang="en-US" baseline="-25000" dirty="0" smtClean="0"/>
              <a:t>1</a:t>
            </a:r>
            <a:r>
              <a:rPr lang="en-US" dirty="0" smtClean="0"/>
              <a:t>,d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denotes events that will be delivered to a module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 may be any predefined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string</a:t>
            </a:r>
          </a:p>
          <a:p>
            <a:pPr lvl="1"/>
            <a:r>
              <a:rPr lang="en-US" dirty="0" smtClean="0"/>
              <a:t>ACTION :</a:t>
            </a:r>
            <a:r>
              <a:rPr lang="en-US" dirty="0"/>
              <a:t> </a:t>
            </a:r>
            <a:r>
              <a:rPr lang="en-US" dirty="0" smtClean="0"/>
              <a:t>condition ; action,</a:t>
            </a:r>
          </a:p>
          <a:p>
            <a:pPr lvl="2"/>
            <a:r>
              <a:rPr lang="en-US" dirty="0" smtClean="0"/>
              <a:t>denotes actions that will be performed based on condition</a:t>
            </a:r>
            <a:endParaRPr lang="en-US" dirty="0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5410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working example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42862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14800"/>
            <a:ext cx="7010400" cy="24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Problems of Legacy Network Devices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complicated</a:t>
            </a:r>
          </a:p>
          <a:p>
            <a:pPr lvl="1"/>
            <a:r>
              <a:rPr lang="en-US" dirty="0" smtClean="0"/>
              <a:t>Control plane is implemented with complicated S/W and ASIC</a:t>
            </a:r>
          </a:p>
          <a:p>
            <a:r>
              <a:rPr lang="en-US" dirty="0" smtClean="0"/>
              <a:t>Closed platform</a:t>
            </a:r>
          </a:p>
          <a:p>
            <a:pPr lvl="1"/>
            <a:r>
              <a:rPr lang="en-US" dirty="0" smtClean="0"/>
              <a:t>Vendor specific</a:t>
            </a:r>
          </a:p>
          <a:p>
            <a:r>
              <a:rPr lang="en-US" dirty="0" smtClean="0"/>
              <a:t>Hard to modify (nearly impossible)</a:t>
            </a:r>
          </a:p>
          <a:p>
            <a:pPr lvl="1"/>
            <a:r>
              <a:rPr lang="en-US" dirty="0" smtClean="0"/>
              <a:t>Hard to add new functionalities</a:t>
            </a:r>
            <a:endParaRPr lang="en-US" dirty="0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1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script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1817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working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Reflector net – detect an active malicious scanner, and reprogram the switch data plan to redirect the scanner’s flow into a remote </a:t>
            </a:r>
            <a:r>
              <a:rPr lang="en-US" dirty="0" err="1" smtClean="0"/>
              <a:t>honeynet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Working 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Reflector </a:t>
            </a:r>
            <a:r>
              <a:rPr lang="en-US" dirty="0"/>
              <a:t>Net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286000"/>
            <a:ext cx="3525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f</a:t>
            </a:r>
            <a:r>
              <a:rPr lang="en-US" sz="1600" dirty="0" err="1" smtClean="0"/>
              <a:t>ind_scan</a:t>
            </a:r>
            <a:r>
              <a:rPr lang="en-US" sz="1600" dirty="0" smtClean="0"/>
              <a:t> (1) (2) {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TYPE</a:t>
            </a:r>
            <a:r>
              <a:rPr lang="en-US" sz="1600" dirty="0" smtClean="0"/>
              <a:t>: </a:t>
            </a:r>
            <a:r>
              <a:rPr lang="en-US" sz="1600" dirty="0" err="1" smtClean="0"/>
              <a:t>ScanDetector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EVENT</a:t>
            </a:r>
            <a:r>
              <a:rPr lang="en-US" sz="1600" dirty="0" smtClean="0"/>
              <a:t>:TCP_CONNECTION_FAIL</a:t>
            </a:r>
            <a:endParaRPr lang="en-US" sz="1600" dirty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INPUT</a:t>
            </a:r>
            <a:r>
              <a:rPr lang="en-US" sz="1600" dirty="0" smtClean="0"/>
              <a:t>: SRC_IP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OUTPUT</a:t>
            </a:r>
            <a:r>
              <a:rPr lang="en-US" sz="1600" dirty="0" smtClean="0"/>
              <a:t>: SRC_IP, </a:t>
            </a:r>
            <a:r>
              <a:rPr lang="en-US" sz="1600" dirty="0" err="1" smtClean="0"/>
              <a:t>scan_result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PARAMETER</a:t>
            </a:r>
            <a:r>
              <a:rPr lang="en-US" sz="1600" dirty="0" smtClean="0"/>
              <a:t>: 5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ACTION</a:t>
            </a:r>
            <a:r>
              <a:rPr lang="en-US" sz="1600" dirty="0" smtClean="0"/>
              <a:t>: -</a:t>
            </a:r>
          </a:p>
          <a:p>
            <a:r>
              <a:rPr lang="en-US" sz="1600" dirty="0" smtClean="0"/>
              <a:t>/* no actions are defined */</a:t>
            </a:r>
            <a:endParaRPr lang="en-US" sz="1600" dirty="0"/>
          </a:p>
          <a:p>
            <a:r>
              <a:rPr lang="en-US" sz="1600" dirty="0"/>
              <a:t>}</a:t>
            </a:r>
            <a:endParaRPr lang="en-US" sz="16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642828" y="3681772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0600" y="2133600"/>
            <a:ext cx="3503715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</a:t>
            </a:r>
            <a:r>
              <a:rPr lang="en-US" sz="1600" dirty="0" err="1" smtClean="0"/>
              <a:t>o_redirect</a:t>
            </a:r>
            <a:r>
              <a:rPr lang="en-US" sz="1600" dirty="0" smtClean="0"/>
              <a:t> (2) (0) {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TYPE</a:t>
            </a:r>
            <a:r>
              <a:rPr lang="en-US" sz="1600" dirty="0" smtClean="0"/>
              <a:t>: </a:t>
            </a:r>
            <a:r>
              <a:rPr lang="en-US" sz="1600" dirty="0" err="1" smtClean="0"/>
              <a:t>ActionHandler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EVENT</a:t>
            </a:r>
            <a:r>
              <a:rPr lang="en-US" sz="1600" dirty="0" smtClean="0"/>
              <a:t>:PUSH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INPUT</a:t>
            </a:r>
            <a:r>
              <a:rPr lang="en-US" sz="1600" dirty="0" smtClean="0"/>
              <a:t>:SRC_IP, </a:t>
            </a:r>
            <a:r>
              <a:rPr lang="en-US" sz="1600" dirty="0" err="1" smtClean="0"/>
              <a:t>scan_result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OUTPUT</a:t>
            </a:r>
            <a:r>
              <a:rPr lang="en-US" sz="1600" dirty="0" smtClean="0"/>
              <a:t>: </a:t>
            </a:r>
            <a:r>
              <a:rPr lang="en-US" sz="1600" dirty="0"/>
              <a:t>-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  PARAMETER</a:t>
            </a:r>
            <a:r>
              <a:rPr lang="en-US" sz="1600" dirty="0" smtClean="0"/>
              <a:t>:</a:t>
            </a:r>
            <a:r>
              <a:rPr lang="en-US" sz="1600" dirty="0"/>
              <a:t> </a:t>
            </a:r>
            <a:r>
              <a:rPr lang="en-US" sz="1600" dirty="0" smtClean="0"/>
              <a:t>-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ACTION</a:t>
            </a:r>
            <a:r>
              <a:rPr lang="en-US" sz="1600" dirty="0" smtClean="0"/>
              <a:t>: </a:t>
            </a:r>
            <a:r>
              <a:rPr lang="en-US" sz="1600" dirty="0" err="1" smtClean="0"/>
              <a:t>scan_result</a:t>
            </a:r>
            <a:r>
              <a:rPr lang="en-US" sz="1600" dirty="0" smtClean="0"/>
              <a:t> == 1? REDIRECT: FORWARD</a:t>
            </a:r>
          </a:p>
          <a:p>
            <a:r>
              <a:rPr lang="en-US" sz="1600" dirty="0" smtClean="0"/>
              <a:t>/* if </a:t>
            </a:r>
            <a:r>
              <a:rPr lang="en-US" sz="1600" dirty="0" err="1" smtClean="0"/>
              <a:t>scan_result</a:t>
            </a:r>
            <a:r>
              <a:rPr lang="en-US" sz="1600" dirty="0" smtClean="0"/>
              <a:t> equals 1, redirect; otherwise, forward */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105400"/>
            <a:ext cx="103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Module 1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105400"/>
            <a:ext cx="103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Module 2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11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26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Tarpits</a:t>
            </a:r>
            <a:endParaRPr lang="en-US" dirty="0" smtClean="0"/>
          </a:p>
          <a:p>
            <a:r>
              <a:rPr lang="en-US" dirty="0" smtClean="0"/>
              <a:t>White Holes</a:t>
            </a:r>
          </a:p>
          <a:p>
            <a:r>
              <a:rPr lang="en-US" dirty="0" smtClean="0"/>
              <a:t>Scan detector</a:t>
            </a:r>
          </a:p>
          <a:p>
            <a:r>
              <a:rPr lang="en-US" dirty="0" smtClean="0"/>
              <a:t>P2P detector (P2P Plotter)</a:t>
            </a:r>
          </a:p>
          <a:p>
            <a:r>
              <a:rPr lang="en-US" dirty="0" smtClean="0"/>
              <a:t>Botnet detector (</a:t>
            </a:r>
            <a:r>
              <a:rPr lang="en-US" dirty="0" err="1" smtClean="0"/>
              <a:t>BotMiner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Over 90% reduction in lines of code compared with their </a:t>
            </a:r>
            <a:r>
              <a:rPr lang="en-US" dirty="0"/>
              <a:t>standard </a:t>
            </a:r>
            <a:r>
              <a:rPr lang="en-US" dirty="0" smtClean="0"/>
              <a:t>implementations</a:t>
            </a:r>
          </a:p>
          <a:p>
            <a:r>
              <a:rPr lang="en-US" dirty="0" smtClean="0"/>
              <a:t>Already include more than 16 commonly reusable modules (expending over time)</a:t>
            </a:r>
          </a:p>
          <a:p>
            <a:endParaRPr lang="en-US" dirty="0"/>
          </a:p>
        </p:txBody>
      </p:sp>
      <p:sp>
        <p:nvSpPr>
          <p:cNvPr id="9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0377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</a:rPr>
              <a:t>FortNOX</a:t>
            </a:r>
            <a:r>
              <a:rPr lang="en-US" sz="4800" b="1" i="1" dirty="0" smtClean="0">
                <a:solidFill>
                  <a:srgbClr val="FF0000"/>
                </a:solidFill>
              </a:rPr>
              <a:t>: </a:t>
            </a:r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en-US" sz="4800" b="1" i="1" dirty="0" smtClean="0"/>
              <a:t>A Security Enforcement </a:t>
            </a:r>
            <a:br>
              <a:rPr lang="en-US" sz="4800" b="1" i="1" dirty="0" smtClean="0"/>
            </a:br>
            <a:r>
              <a:rPr lang="en-US" sz="4800" b="1" i="1" dirty="0" smtClean="0"/>
              <a:t>Kernel for </a:t>
            </a:r>
            <a:r>
              <a:rPr lang="en-US" sz="4800" b="1" i="1" dirty="0" err="1"/>
              <a:t>O</a:t>
            </a:r>
            <a:r>
              <a:rPr lang="en-US" sz="4800" b="1" i="1" dirty="0" err="1" smtClean="0"/>
              <a:t>penFlow</a:t>
            </a:r>
            <a:r>
              <a:rPr lang="en-US" sz="4800" b="1" i="1" dirty="0" smtClean="0"/>
              <a:t> </a:t>
            </a:r>
            <a:endParaRPr lang="en-US" sz="4800" b="1" i="1" dirty="0"/>
          </a:p>
        </p:txBody>
      </p:sp>
      <p:sp>
        <p:nvSpPr>
          <p:cNvPr id="6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0397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SDN </a:t>
            </a:r>
            <a:r>
              <a:rPr lang="en-US" dirty="0"/>
              <a:t>apps can compete, contradict, override one another, incorporate vulnerabilities </a:t>
            </a:r>
          </a:p>
          <a:p>
            <a:r>
              <a:rPr lang="en-US" dirty="0"/>
              <a:t>Worst case: an adversary can use a vulnerable and deterministic </a:t>
            </a:r>
            <a:r>
              <a:rPr lang="en-US" dirty="0" smtClean="0"/>
              <a:t>SDN </a:t>
            </a:r>
            <a:r>
              <a:rPr lang="en-US" dirty="0"/>
              <a:t>app to control the state of all </a:t>
            </a:r>
            <a:r>
              <a:rPr lang="en-US" dirty="0" smtClean="0"/>
              <a:t>SDN </a:t>
            </a:r>
            <a:r>
              <a:rPr lang="en-US" dirty="0"/>
              <a:t>switches in the network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6755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9448" y="1188006"/>
            <a:ext cx="8618327" cy="45259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1323" y="490379"/>
            <a:ext cx="6425157" cy="697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latin typeface="+mj-lt"/>
                <a:ea typeface="+mj-ea"/>
                <a:cs typeface="Gotham Medium"/>
              </a:rPr>
              <a:t>SDN/</a:t>
            </a:r>
            <a:r>
              <a:rPr lang="en-US" sz="2800" b="1" dirty="0" err="1" smtClean="0">
                <a:latin typeface="+mj-lt"/>
                <a:ea typeface="+mj-ea"/>
                <a:cs typeface="Gotham Medium"/>
              </a:rPr>
              <a:t>OpenFlow</a:t>
            </a:r>
            <a:r>
              <a:rPr lang="en-US" sz="2800" b="1" dirty="0" smtClean="0">
                <a:latin typeface="+mj-lt"/>
                <a:ea typeface="+mj-ea"/>
                <a:cs typeface="Gotham Medium"/>
              </a:rPr>
              <a:t> Evasion </a:t>
            </a:r>
            <a:r>
              <a:rPr lang="en-US" sz="2800" b="1" dirty="0" smtClean="0">
                <a:latin typeface="+mj-lt"/>
                <a:ea typeface="+mj-ea"/>
                <a:cs typeface="Gotham Medium"/>
              </a:rPr>
              <a:t>Scenario: enforcement challenge</a:t>
            </a:r>
            <a:endParaRPr lang="en-US" sz="2800" b="1" dirty="0">
              <a:latin typeface="+mj-lt"/>
              <a:ea typeface="+mj-ea"/>
              <a:cs typeface="Gotham Medium"/>
            </a:endParaRPr>
          </a:p>
        </p:txBody>
      </p:sp>
      <p:pic>
        <p:nvPicPr>
          <p:cNvPr id="4" name="Picture 3" descr="openflow_evasion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9110381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38200" y="1524000"/>
            <a:ext cx="6425157" cy="697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2800" dirty="0" smtClean="0">
                <a:latin typeface="+mj-lt"/>
                <a:ea typeface="+mj-ea"/>
                <a:cs typeface="Gotham Medium"/>
              </a:rPr>
              <a:t>Dynamic Flow Tunneling</a:t>
            </a:r>
            <a:endParaRPr lang="en-US" sz="2800" dirty="0">
              <a:latin typeface="+mj-lt"/>
              <a:ea typeface="+mj-ea"/>
              <a:cs typeface="Gotham Medium"/>
            </a:endParaRPr>
          </a:p>
        </p:txBody>
      </p:sp>
      <p:sp>
        <p:nvSpPr>
          <p:cNvPr id="8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204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763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Prerequisites for a Secure </a:t>
            </a:r>
            <a:r>
              <a:rPr lang="en-US" sz="4000" dirty="0" err="1"/>
              <a:t>OpenFlow</a:t>
            </a:r>
            <a:r>
              <a:rPr lang="en-US" sz="4000" dirty="0"/>
              <a:t>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Must be resilient </a:t>
            </a:r>
            <a:r>
              <a:rPr lang="en-US" dirty="0"/>
              <a:t>to </a:t>
            </a:r>
          </a:p>
          <a:p>
            <a:pPr lvl="1"/>
            <a:r>
              <a:rPr lang="en-US" dirty="0"/>
              <a:t>Vulnerabilities in OF </a:t>
            </a:r>
            <a:r>
              <a:rPr lang="en-US" dirty="0" smtClean="0"/>
              <a:t>applications</a:t>
            </a:r>
            <a:endParaRPr lang="en-US" dirty="0"/>
          </a:p>
          <a:p>
            <a:pPr lvl="1"/>
            <a:r>
              <a:rPr lang="en-US" dirty="0"/>
              <a:t>Malicious code in 3rd party OF </a:t>
            </a:r>
            <a:r>
              <a:rPr lang="en-US" dirty="0" smtClean="0"/>
              <a:t>apps</a:t>
            </a:r>
            <a:endParaRPr lang="en-US" dirty="0"/>
          </a:p>
          <a:p>
            <a:pPr lvl="1"/>
            <a:r>
              <a:rPr lang="en-US" dirty="0"/>
              <a:t>Complex interaction that arise between OF app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interactions</a:t>
            </a:r>
            <a:endParaRPr lang="en-US" dirty="0"/>
          </a:p>
          <a:p>
            <a:pPr lvl="1"/>
            <a:r>
              <a:rPr lang="en-US" dirty="0"/>
              <a:t>State inconsistencies due to switch garbage collection or policy coordination across distributed </a:t>
            </a:r>
            <a:r>
              <a:rPr lang="en-US" dirty="0" smtClean="0"/>
              <a:t>switches</a:t>
            </a:r>
            <a:endParaRPr lang="en-US" dirty="0"/>
          </a:p>
          <a:p>
            <a:pPr lvl="1"/>
            <a:r>
              <a:rPr lang="en-US" dirty="0"/>
              <a:t>Sophisticated OF applications that employ packet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modification actions</a:t>
            </a:r>
            <a:endParaRPr lang="en-US" dirty="0"/>
          </a:p>
          <a:p>
            <a:pPr lvl="1"/>
            <a:r>
              <a:rPr lang="en-US" dirty="0"/>
              <a:t>Adversaries who might directly target our security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services </a:t>
            </a:r>
            <a:r>
              <a:rPr lang="en-US" dirty="0"/>
              <a:t>to harm the network</a:t>
            </a:r>
          </a:p>
          <a:p>
            <a:endParaRPr lang="en-US" dirty="0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770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9682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FORNOX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62950" cy="4351338"/>
          </a:xfrm>
        </p:spPr>
        <p:txBody>
          <a:bodyPr/>
          <a:lstStyle/>
          <a:p>
            <a:r>
              <a:rPr lang="en-US" dirty="0" err="1" smtClean="0"/>
              <a:t>NOX+non-bypassable</a:t>
            </a:r>
            <a:r>
              <a:rPr lang="en-US" dirty="0" smtClean="0"/>
              <a:t> policy-based flow rule enforcement.</a:t>
            </a:r>
          </a:p>
          <a:p>
            <a:pPr lvl="1"/>
            <a:r>
              <a:rPr lang="en-US" dirty="0" smtClean="0"/>
              <a:t>Once a flow rule is inserted to </a:t>
            </a:r>
            <a:r>
              <a:rPr lang="en-US" dirty="0" err="1" smtClean="0"/>
              <a:t>FortNOX</a:t>
            </a:r>
            <a:r>
              <a:rPr lang="en-US" dirty="0" smtClean="0"/>
              <a:t> by a security application, no peer OF application can insert flow rules that conflict with the rule.</a:t>
            </a:r>
            <a:endParaRPr lang="en-US" dirty="0" smtClean="0"/>
          </a:p>
          <a:p>
            <a:r>
              <a:rPr lang="en-US" dirty="0" smtClean="0"/>
              <a:t>Role-based </a:t>
            </a:r>
            <a:r>
              <a:rPr lang="en-US" dirty="0"/>
              <a:t>authorization</a:t>
            </a:r>
          </a:p>
          <a:p>
            <a:r>
              <a:rPr lang="en-US" dirty="0"/>
              <a:t>Rule conflict detection</a:t>
            </a:r>
          </a:p>
          <a:p>
            <a:r>
              <a:rPr lang="en-US" dirty="0"/>
              <a:t>Security directive translation</a:t>
            </a:r>
          </a:p>
          <a:p>
            <a:endParaRPr lang="en-US" dirty="0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3883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88900"/>
            <a:ext cx="8229600" cy="6096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Arial"/>
            </a:pPr>
            <a:r>
              <a:rPr lang="en-US" sz="2700" b="1" dirty="0" smtClean="0">
                <a:ea typeface="+mn-ea"/>
                <a:cs typeface="+mn-cs"/>
              </a:rPr>
              <a:t>Classic NOX Architecture</a:t>
            </a:r>
            <a:endParaRPr lang="en-US" sz="2700" b="1" dirty="0"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309" y="2146301"/>
            <a:ext cx="7414509" cy="38507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953807" y="2997125"/>
            <a:ext cx="2559391" cy="13208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045900" y="1867726"/>
            <a:ext cx="2436828" cy="6175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Native C</a:t>
            </a:r>
          </a:p>
          <a:p>
            <a:pPr algn="ctr"/>
            <a:r>
              <a:rPr lang="en-US" sz="1400" dirty="0" smtClean="0"/>
              <a:t>OF Apps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25254" y="900269"/>
            <a:ext cx="1341870" cy="6118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PY OF </a:t>
            </a:r>
          </a:p>
          <a:p>
            <a:pPr algn="ctr"/>
            <a:r>
              <a:rPr lang="en-US" sz="1400" dirty="0" smtClean="0"/>
              <a:t>Apps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18" idx="2"/>
          </p:cNvCxnSpPr>
          <p:nvPr/>
        </p:nvCxnSpPr>
        <p:spPr>
          <a:xfrm>
            <a:off x="2996190" y="1966306"/>
            <a:ext cx="970169" cy="101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96316" y="5356754"/>
            <a:ext cx="754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NOX</a:t>
            </a:r>
            <a:endParaRPr lang="en-US" sz="24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1811" y="6258657"/>
            <a:ext cx="866775" cy="4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422" y="6205988"/>
            <a:ext cx="866775" cy="4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>
            <a:off x="3448586" y="5985166"/>
            <a:ext cx="678419" cy="507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27003" y="5985166"/>
            <a:ext cx="635016" cy="444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325254" y="1619003"/>
            <a:ext cx="1341871" cy="347303"/>
          </a:xfrm>
          <a:prstGeom prst="roundRect">
            <a:avLst/>
          </a:prstGeom>
          <a:gradFill flip="none" rotWithShape="1">
            <a:gsLst>
              <a:gs pos="0">
                <a:schemeClr val="accent4"/>
              </a:gs>
              <a:gs pos="48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Arial Narrow" pitchFamily="34" charset="0"/>
              </a:rPr>
              <a:t>Python SWIG</a:t>
            </a:r>
            <a:endParaRPr lang="en-US" sz="1600" b="1" i="1" dirty="0">
              <a:latin typeface="Arial Narrow" pitchFamily="34" charset="0"/>
            </a:endParaRPr>
          </a:p>
        </p:txBody>
      </p:sp>
      <p:cxnSp>
        <p:nvCxnSpPr>
          <p:cNvPr id="19" name="Straight Arrow Connector 18"/>
          <p:cNvCxnSpPr>
            <a:stCxn id="10" idx="2"/>
          </p:cNvCxnSpPr>
          <p:nvPr/>
        </p:nvCxnSpPr>
        <p:spPr>
          <a:xfrm flipH="1">
            <a:off x="4559012" y="2485239"/>
            <a:ext cx="1705302" cy="511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55126" y="4318000"/>
            <a:ext cx="0" cy="167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992810" y="3397230"/>
            <a:ext cx="2531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Arial Narrow" pitchFamily="34" charset="0"/>
              </a:rPr>
              <a:t>Send_OpenFlow_Command</a:t>
            </a:r>
            <a:r>
              <a:rPr lang="en-US" sz="1600" b="1" dirty="0" smtClean="0">
                <a:latin typeface="Arial Narrow" pitchFamily="34" charset="0"/>
              </a:rPr>
              <a:t>() 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6545791"/>
            <a:ext cx="3733800" cy="320676"/>
          </a:xfrm>
        </p:spPr>
        <p:txBody>
          <a:bodyPr/>
          <a:lstStyle/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ACF4-D73F-344A-8950-8B2C9965BD1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1" name="Date Placeholder 5"/>
          <p:cNvSpPr txBox="1">
            <a:spLocks/>
          </p:cNvSpPr>
          <p:nvPr/>
        </p:nvSpPr>
        <p:spPr>
          <a:xfrm>
            <a:off x="5943600" y="6552142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406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5344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Software Defined Networking (SDN)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Three layer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Application layer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Application part of control layer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Implement logic for flow control</a:t>
            </a:r>
          </a:p>
          <a:p>
            <a:pPr lvl="2"/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Control layer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Kernel part of control layer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Run applications to control network flows</a:t>
            </a:r>
          </a:p>
          <a:p>
            <a:pPr lvl="2"/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Infrastructure layer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Data plane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Network switch or router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4038599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5755" y="5562600"/>
            <a:ext cx="274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SDN architecture from ONF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2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889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Gotham Medium"/>
              </a:defRPr>
            </a:lvl1pPr>
          </a:lstStyle>
          <a:p>
            <a:pPr algn="l">
              <a:spcBef>
                <a:spcPct val="20000"/>
              </a:spcBef>
              <a:buClr>
                <a:schemeClr val="accent1"/>
              </a:buClr>
              <a:buFont typeface="Arial"/>
              <a:buNone/>
            </a:pPr>
            <a:r>
              <a:rPr lang="en-US" dirty="0" err="1" smtClean="0">
                <a:latin typeface="+mn-lt"/>
                <a:ea typeface="+mn-ea"/>
                <a:cs typeface="+mn-cs"/>
              </a:rPr>
              <a:t>FortNOX</a:t>
            </a:r>
            <a:r>
              <a:rPr lang="en-US" dirty="0" smtClean="0">
                <a:latin typeface="+mn-lt"/>
                <a:ea typeface="+mn-ea"/>
                <a:cs typeface="+mn-cs"/>
              </a:rPr>
              <a:t> Architecture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309" y="2146301"/>
            <a:ext cx="7414509" cy="38507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40770" y="934751"/>
            <a:ext cx="1293588" cy="5393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Security Apps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175259" y="636652"/>
            <a:ext cx="2436828" cy="6175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Native C</a:t>
            </a:r>
          </a:p>
          <a:p>
            <a:pPr algn="ctr"/>
            <a:r>
              <a:rPr lang="en-US" sz="1400" dirty="0" smtClean="0"/>
              <a:t>OF Apps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5254" y="900269"/>
            <a:ext cx="1341870" cy="6118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PY OF </a:t>
            </a:r>
          </a:p>
          <a:p>
            <a:pPr algn="ctr"/>
            <a:r>
              <a:rPr lang="en-US" sz="1400" dirty="0" smtClean="0"/>
              <a:t>Apps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96315" y="5356754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FortNOX</a:t>
            </a:r>
            <a:endParaRPr lang="en-US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1811" y="6258657"/>
            <a:ext cx="866775" cy="4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422" y="6205988"/>
            <a:ext cx="866775" cy="4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endCxn id="12" idx="3"/>
          </p:cNvCxnSpPr>
          <p:nvPr/>
        </p:nvCxnSpPr>
        <p:spPr>
          <a:xfrm flipH="1">
            <a:off x="3448586" y="5985166"/>
            <a:ext cx="678419" cy="507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27003" y="5985166"/>
            <a:ext cx="635016" cy="444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325254" y="1619003"/>
            <a:ext cx="1341871" cy="347303"/>
          </a:xfrm>
          <a:prstGeom prst="roundRect">
            <a:avLst/>
          </a:prstGeom>
          <a:gradFill flip="none" rotWithShape="1">
            <a:gsLst>
              <a:gs pos="0">
                <a:schemeClr val="accent4"/>
              </a:gs>
              <a:gs pos="48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Arial Narrow" pitchFamily="34" charset="0"/>
              </a:rPr>
              <a:t>Python SWIG</a:t>
            </a:r>
            <a:endParaRPr lang="en-US" sz="1600" b="1" i="1" dirty="0">
              <a:latin typeface="Arial Narrow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44488" y="5628906"/>
            <a:ext cx="0" cy="36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61404" y="1372917"/>
            <a:ext cx="2436828" cy="511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OF IPC Proxy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7636" y="520701"/>
            <a:ext cx="2778826" cy="15172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7766463" y="636650"/>
            <a:ext cx="748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Separate</a:t>
            </a:r>
          </a:p>
          <a:p>
            <a:r>
              <a:rPr lang="en-US" sz="1200" b="1" dirty="0" smtClean="0"/>
              <a:t>Process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96190" y="1966306"/>
            <a:ext cx="970169" cy="101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619652" y="1884227"/>
            <a:ext cx="760167" cy="615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85395" y="1896332"/>
            <a:ext cx="2505531" cy="1100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81575" y="2294856"/>
            <a:ext cx="1705011" cy="321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tx1"/>
                </a:solidFill>
              </a:rPr>
              <a:t>Directive Translator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073361" y="2474703"/>
            <a:ext cx="623042" cy="506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485855" y="2336801"/>
            <a:ext cx="2554446" cy="3411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tx1"/>
                </a:solidFill>
              </a:rPr>
              <a:t>IPC Interface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0770" y="1568865"/>
            <a:ext cx="1289248" cy="3274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Actuator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8022" y="6400362"/>
            <a:ext cx="1590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Switch Callback tracking</a:t>
            </a:r>
            <a:endParaRPr lang="en-US" sz="1100" b="1" dirty="0"/>
          </a:p>
        </p:txBody>
      </p:sp>
      <p:sp>
        <p:nvSpPr>
          <p:cNvPr id="32" name="Rectangle 31"/>
          <p:cNvSpPr/>
          <p:nvPr/>
        </p:nvSpPr>
        <p:spPr>
          <a:xfrm>
            <a:off x="865889" y="3182699"/>
            <a:ext cx="1948565" cy="24950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832600" y="2844676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Aggregate Flow Table</a:t>
            </a:r>
            <a:endParaRPr lang="en-US" sz="1400" b="1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855025" y="4015171"/>
            <a:ext cx="1923803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76800" y="4820696"/>
            <a:ext cx="1923803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43396" y="3469294"/>
            <a:ext cx="1313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Operator Rules</a:t>
            </a:r>
            <a:endParaRPr lang="en-US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1081054" y="4274837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SECURITY Rules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1068442" y="5080380"/>
            <a:ext cx="12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OF App  Rules</a:t>
            </a:r>
            <a:endParaRPr lang="en-US" sz="1400" b="1" dirty="0"/>
          </a:p>
        </p:txBody>
      </p:sp>
      <p:grpSp>
        <p:nvGrpSpPr>
          <p:cNvPr id="2" name="Group 42"/>
          <p:cNvGrpSpPr/>
          <p:nvPr/>
        </p:nvGrpSpPr>
        <p:grpSpPr>
          <a:xfrm>
            <a:off x="2927640" y="2997125"/>
            <a:ext cx="2718312" cy="2999916"/>
            <a:chOff x="2927640" y="2247843"/>
            <a:chExt cx="2718312" cy="2249937"/>
          </a:xfrm>
        </p:grpSpPr>
        <p:sp>
          <p:nvSpPr>
            <p:cNvPr id="44" name="Rectangle 43"/>
            <p:cNvSpPr/>
            <p:nvPr/>
          </p:nvSpPr>
          <p:spPr>
            <a:xfrm>
              <a:off x="2953806" y="2247843"/>
              <a:ext cx="2665845" cy="2000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144488" y="4221679"/>
              <a:ext cx="0" cy="2761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927640" y="2290747"/>
              <a:ext cx="271831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 smtClean="0">
                  <a:latin typeface="Arial Narrow" pitchFamily="34" charset="0"/>
                </a:rPr>
                <a:t>FT_Send_OpenFlow_Command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023931" y="3474425"/>
            <a:ext cx="2450594" cy="3592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Role-based Source </a:t>
            </a:r>
            <a:r>
              <a:rPr lang="en-US" sz="1400" b="1" dirty="0" err="1" smtClean="0">
                <a:solidFill>
                  <a:schemeClr val="bg1"/>
                </a:solidFill>
              </a:rPr>
              <a:t>Auth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13509" y="3953001"/>
            <a:ext cx="2425390" cy="3814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State Table Manager</a:t>
            </a:r>
            <a:endParaRPr lang="en-US" sz="14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3008424" y="4486894"/>
            <a:ext cx="2394850" cy="358239"/>
          </a:xfrm>
          <a:prstGeom prst="roundRect">
            <a:avLst/>
          </a:prstGeom>
          <a:gradFill flip="none" rotWithShape="1">
            <a:gsLst>
              <a:gs pos="0">
                <a:schemeClr val="accent4"/>
              </a:gs>
              <a:gs pos="48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Conflict Analyzer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818910" y="3956301"/>
            <a:ext cx="1842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OF Mod Commands</a:t>
            </a:r>
            <a:endParaRPr lang="en-US" sz="1200" b="1" dirty="0"/>
          </a:p>
          <a:p>
            <a:r>
              <a:rPr lang="en-US" sz="1200" dirty="0" smtClean="0"/>
              <a:t>Add       (conflict enforced)</a:t>
            </a:r>
          </a:p>
          <a:p>
            <a:r>
              <a:rPr lang="en-US" sz="1200" dirty="0" smtClean="0"/>
              <a:t>Modify  (conflict enforced)</a:t>
            </a:r>
          </a:p>
          <a:p>
            <a:r>
              <a:rPr lang="en-US" sz="1200" dirty="0" smtClean="0"/>
              <a:t>Delete   (priority enforced)</a:t>
            </a:r>
            <a:endParaRPr lang="en-US" sz="12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413912" y="4617496"/>
            <a:ext cx="404999" cy="11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037785" y="5009903"/>
            <a:ext cx="2365489" cy="38149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Switch Callback Tracking</a:t>
            </a:r>
            <a:endParaRPr lang="en-US" sz="1200" b="1" dirty="0"/>
          </a:p>
        </p:txBody>
      </p:sp>
      <p:sp>
        <p:nvSpPr>
          <p:cNvPr id="47" name="Date Placeholder 5"/>
          <p:cNvSpPr txBox="1">
            <a:spLocks/>
          </p:cNvSpPr>
          <p:nvPr/>
        </p:nvSpPr>
        <p:spPr>
          <a:xfrm>
            <a:off x="6172200" y="6552142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0041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based source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administrator (high priority)</a:t>
            </a:r>
          </a:p>
          <a:p>
            <a:r>
              <a:rPr lang="en-US" dirty="0" smtClean="0"/>
              <a:t>Security applications</a:t>
            </a:r>
          </a:p>
          <a:p>
            <a:r>
              <a:rPr lang="en-US" dirty="0" smtClean="0"/>
              <a:t>Non-security OF applications (low)</a:t>
            </a:r>
          </a:p>
          <a:p>
            <a:endParaRPr lang="en-US" dirty="0" smtClean="0"/>
          </a:p>
          <a:p>
            <a:r>
              <a:rPr lang="en-US" dirty="0" smtClean="0"/>
              <a:t>Roles implemented with a digital signature scheme.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detection/resolution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Alias set rule reduction</a:t>
            </a:r>
          </a:p>
          <a:p>
            <a:pPr lvl="1"/>
            <a:r>
              <a:rPr lang="en-US" dirty="0" smtClean="0"/>
              <a:t>Rules are converted into an internal representation called </a:t>
            </a:r>
            <a:r>
              <a:rPr lang="en-US" i="1" dirty="0" smtClean="0"/>
              <a:t>alias reduced rules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Based on the priority of the rule.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92389" y="1662322"/>
            <a:ext cx="8552028" cy="4232729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 err="1" smtClean="0"/>
              <a:t>FortNOX</a:t>
            </a:r>
            <a:r>
              <a:rPr lang="en-US" sz="2400" dirty="0" smtClean="0"/>
              <a:t> – A new security enforcement kernel for OF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networks</a:t>
            </a:r>
          </a:p>
          <a:p>
            <a:pPr marL="628650" lvl="1" indent="-228600"/>
            <a:r>
              <a:rPr lang="en-US" sz="2000" dirty="0" smtClean="0"/>
              <a:t>Role-based Authorization</a:t>
            </a:r>
          </a:p>
          <a:p>
            <a:pPr marL="628650" lvl="1" indent="-228600"/>
            <a:r>
              <a:rPr lang="en-US" sz="2000" dirty="0" smtClean="0"/>
              <a:t>Rule-Authentication</a:t>
            </a:r>
          </a:p>
          <a:p>
            <a:pPr marL="628650" lvl="1" indent="-228600"/>
            <a:r>
              <a:rPr lang="en-US" sz="2000" dirty="0" smtClean="0"/>
              <a:t>Conflict Detection and Resolution</a:t>
            </a:r>
          </a:p>
          <a:p>
            <a:pPr marL="628650" lvl="1" indent="-228600"/>
            <a:r>
              <a:rPr lang="en-US" sz="2000" dirty="0" smtClean="0"/>
              <a:t>Security Directive Translation</a:t>
            </a:r>
          </a:p>
          <a:p>
            <a:pPr marL="228600" indent="-228600"/>
            <a:endParaRPr lang="en-US" sz="2000" dirty="0" smtClean="0"/>
          </a:p>
          <a:p>
            <a:pPr marL="628650" lvl="1" indent="-228600"/>
            <a:endParaRPr lang="en-US" sz="2000" dirty="0" smtClean="0"/>
          </a:p>
          <a:p>
            <a:pPr marL="228600" indent="-228600"/>
            <a:endParaRPr lang="en-US" sz="2400" dirty="0" smtClean="0"/>
          </a:p>
          <a:p>
            <a:pPr marL="228600" indent="-228600"/>
            <a:endParaRPr lang="en-US" sz="240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178090" y="542909"/>
            <a:ext cx="8851611" cy="38292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Summary of </a:t>
            </a:r>
            <a:r>
              <a:rPr lang="en-US" sz="2800" b="1" dirty="0" err="1" smtClean="0"/>
              <a:t>FortNOX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019800"/>
            <a:ext cx="667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“A </a:t>
            </a:r>
            <a:r>
              <a:rPr lang="en-US" i="1" dirty="0"/>
              <a:t>Security Enforcement Kernel for </a:t>
            </a:r>
            <a:r>
              <a:rPr lang="en-US" i="1" dirty="0" err="1"/>
              <a:t>OpenFlow</a:t>
            </a:r>
            <a:r>
              <a:rPr lang="en-US" i="1" dirty="0"/>
              <a:t> </a:t>
            </a:r>
            <a:r>
              <a:rPr lang="en-US" i="1" dirty="0" smtClean="0"/>
              <a:t>Networks”. HotSDN’12</a:t>
            </a:r>
            <a:endParaRPr lang="en-US" i="1" dirty="0"/>
          </a:p>
        </p:txBody>
      </p:sp>
      <p:sp>
        <p:nvSpPr>
          <p:cNvPr id="8" name="Date Placeholder 5"/>
          <p:cNvSpPr txBox="1">
            <a:spLocks/>
          </p:cNvSpPr>
          <p:nvPr/>
        </p:nvSpPr>
        <p:spPr>
          <a:xfrm>
            <a:off x="57912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Source: </a:t>
            </a:r>
            <a:r>
              <a:rPr lang="en-GB" sz="1100" dirty="0" smtClean="0">
                <a:latin typeface="Segoe UI Light" panose="020B0502040204020203" pitchFamily="34" charset="0"/>
              </a:rPr>
              <a:t>G. </a:t>
            </a:r>
            <a:r>
              <a:rPr lang="en-GB" sz="1100" dirty="0" err="1" smtClean="0">
                <a:latin typeface="Segoe UI Light" panose="020B0502040204020203" pitchFamily="34" charset="0"/>
              </a:rPr>
              <a:t>Gu</a:t>
            </a:r>
            <a:r>
              <a:rPr lang="en-GB" sz="1100" dirty="0" smtClean="0">
                <a:latin typeface="Segoe UI Light" panose="020B0502040204020203" pitchFamily="34" charset="0"/>
              </a:rPr>
              <a:t>, et al</a:t>
            </a:r>
            <a:r>
              <a:rPr lang="en-US" sz="1100" dirty="0" smtClean="0"/>
              <a:t>, Texas A&amp;M &amp;SRI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335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371601" y="1707598"/>
            <a:ext cx="5288632" cy="3936311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 descr="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692762"/>
            <a:ext cx="1077985" cy="8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976925"/>
            <a:ext cx="1077985" cy="80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976925"/>
            <a:ext cx="1077985" cy="80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768962"/>
            <a:ext cx="1077985" cy="8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066800" y="4806324"/>
            <a:ext cx="1365448" cy="9137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438400" y="4970540"/>
            <a:ext cx="503060" cy="10543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657600" y="4970540"/>
            <a:ext cx="143731" cy="10543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267200" y="4882524"/>
            <a:ext cx="862388" cy="9137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362200" y="1932630"/>
            <a:ext cx="2158965" cy="2987379"/>
          </a:xfrm>
          <a:prstGeom prst="can">
            <a:avLst>
              <a:gd name="adj" fmla="val 30724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4" name="Picture 13" descr="MCj04316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412776"/>
            <a:ext cx="1365448" cy="136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41843" y="1556792"/>
            <a:ext cx="291818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CC0000"/>
              </a:solidFill>
              <a:latin typeface="Tahoma" pitchFamily="34" charset="0"/>
            </a:endParaRPr>
          </a:p>
          <a:p>
            <a:pPr algn="ctr"/>
            <a:r>
              <a:rPr lang="en-US" sz="2400" b="1" dirty="0" err="1">
                <a:solidFill>
                  <a:srgbClr val="CC0000"/>
                </a:solidFill>
                <a:latin typeface="Tahoma" pitchFamily="34" charset="0"/>
              </a:rPr>
              <a:t>OpenFlow</a:t>
            </a:r>
            <a:r>
              <a:rPr lang="en-US" sz="2400" b="1" dirty="0">
                <a:solidFill>
                  <a:srgbClr val="CC0000"/>
                </a:solidFill>
                <a:latin typeface="Tahoma" pitchFamily="34" charset="0"/>
              </a:rPr>
              <a:t> Switch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95600" y="3886014"/>
            <a:ext cx="1077985" cy="84349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/>
              <a:t>Flow</a:t>
            </a:r>
          </a:p>
          <a:p>
            <a:pPr algn="ctr">
              <a:defRPr/>
            </a:pPr>
            <a:r>
              <a:rPr lang="en-US" sz="2400"/>
              <a:t>Table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95600" y="2666814"/>
            <a:ext cx="1077985" cy="84349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/>
              <a:t>Secure</a:t>
            </a:r>
          </a:p>
          <a:p>
            <a:pPr algn="ctr">
              <a:defRPr/>
            </a:pPr>
            <a:r>
              <a:rPr lang="en-US" sz="2400"/>
              <a:t>Channel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038600" y="2080850"/>
            <a:ext cx="3162090" cy="112466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850188" y="2175247"/>
            <a:ext cx="573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 rot="20316812">
            <a:off x="5381981" y="1867284"/>
            <a:ext cx="1155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OpenFlow</a:t>
            </a:r>
          </a:p>
          <a:p>
            <a:r>
              <a:rPr lang="en-US"/>
              <a:t>Protocol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 rot="20643277">
            <a:off x="5792605" y="2460684"/>
            <a:ext cx="580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SSL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590800" y="3662710"/>
            <a:ext cx="16529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339753" y="4002962"/>
            <a:ext cx="581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hw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344038" y="2810750"/>
            <a:ext cx="643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C0000"/>
                </a:solidFill>
              </a:rPr>
              <a:t>sw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971800" y="5415310"/>
            <a:ext cx="431194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475656" y="1547500"/>
            <a:ext cx="3096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/>
              <a:t>OpenFlow</a:t>
            </a:r>
            <a:r>
              <a:rPr lang="en-US" i="1" dirty="0"/>
              <a:t> Switch specification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800" y="6541756"/>
            <a:ext cx="1905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From </a:t>
            </a:r>
            <a:r>
              <a:rPr lang="en-US" sz="1400" b="1" i="1" dirty="0" err="1" smtClean="0"/>
              <a:t>openflow</a:t>
            </a:r>
            <a:r>
              <a:rPr lang="en-US" sz="1400" b="1" i="1" dirty="0" smtClean="0"/>
              <a:t> tutorial</a:t>
            </a:r>
            <a:endParaRPr lang="en-US" sz="1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61798" y="2636912"/>
            <a:ext cx="109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controller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96000" y="3124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 controller application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lang="en-US" b="1" i="1" dirty="0" smtClean="0">
                <a:solidFill>
                  <a:srgbClr val="FF0000"/>
                </a:solidFill>
              </a:rPr>
              <a:t>an enforce any flow rules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o network switches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36296" y="148478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opportunity with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is controlled through the logically centralized network OS</a:t>
            </a:r>
          </a:p>
          <a:p>
            <a:r>
              <a:rPr lang="en-US" dirty="0" smtClean="0"/>
              <a:t>Can introduce security mechanism here!</a:t>
            </a:r>
          </a:p>
          <a:p>
            <a:pPr lvl="1"/>
            <a:r>
              <a:rPr lang="en-US" dirty="0" smtClean="0"/>
              <a:t>Think of NFV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Killer Applications of SDN?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Reducing Energy in Data Center </a:t>
            </a:r>
            <a:r>
              <a:rPr lang="en-US" dirty="0" smtClean="0"/>
              <a:t>Networks (load balancing)</a:t>
            </a:r>
          </a:p>
          <a:p>
            <a:r>
              <a:rPr lang="en-US" dirty="0"/>
              <a:t>WAN VM </a:t>
            </a:r>
            <a:r>
              <a:rPr lang="en-US" dirty="0" smtClean="0"/>
              <a:t>Migration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How about security?</a:t>
            </a:r>
          </a:p>
          <a:p>
            <a:pPr lvl="1"/>
            <a:r>
              <a:rPr lang="en-US" dirty="0" smtClean="0"/>
              <a:t>We are going to talk about this, more specifically:</a:t>
            </a:r>
          </a:p>
          <a:p>
            <a:pPr lvl="1"/>
            <a:r>
              <a:rPr lang="en-US" dirty="0" smtClean="0"/>
              <a:t>Security as an App (</a:t>
            </a:r>
            <a:r>
              <a:rPr lang="en-US" dirty="0" err="1" smtClean="0"/>
              <a:t>SaaA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Security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8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App Store Today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4211241" cy="13716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t="9936" b="9936"/>
          <a:stretch>
            <a:fillRect/>
          </a:stretch>
        </p:blipFill>
        <p:spPr>
          <a:xfrm>
            <a:off x="4294571" y="4191001"/>
            <a:ext cx="4849429" cy="266699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1600"/>
            <a:ext cx="4421728" cy="280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62400"/>
            <a:ext cx="3454400" cy="2349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705600" y="6508768"/>
            <a:ext cx="2133600" cy="365125"/>
          </a:xfrm>
          <a:prstGeom prst="rect">
            <a:avLst/>
          </a:prstGeom>
        </p:spPr>
        <p:txBody>
          <a:bodyPr vert="horz" lIns="91332" tIns="45666" rIns="91332" bIns="45666" rtlCol="0" anchor="ctr"/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42B77-D34C-443A-9BA4-2E8748A6D9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8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6933"/>
            <a:ext cx="7886700" cy="1325563"/>
          </a:xfrm>
        </p:spPr>
        <p:txBody>
          <a:bodyPr/>
          <a:lstStyle/>
          <a:p>
            <a:r>
              <a:rPr lang="en-US" dirty="0" smtClean="0"/>
              <a:t>Security as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SDN naturally has an application layer</a:t>
            </a:r>
          </a:p>
          <a:p>
            <a:r>
              <a:rPr lang="en-US" dirty="0" smtClean="0"/>
              <a:t>Security functions can be apps on top of SDN/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networking OS</a:t>
            </a:r>
          </a:p>
          <a:p>
            <a:pPr lvl="1"/>
            <a:r>
              <a:rPr lang="en-US" dirty="0" smtClean="0"/>
              <a:t>Firewall</a:t>
            </a:r>
          </a:p>
          <a:p>
            <a:pPr lvl="1"/>
            <a:r>
              <a:rPr lang="en-US" dirty="0" smtClean="0"/>
              <a:t>Scan detection</a:t>
            </a:r>
          </a:p>
          <a:p>
            <a:pPr lvl="1"/>
            <a:r>
              <a:rPr lang="en-US" dirty="0" err="1" smtClean="0"/>
              <a:t>DDoS</a:t>
            </a:r>
            <a:r>
              <a:rPr lang="en-US" dirty="0" smtClean="0"/>
              <a:t> detection</a:t>
            </a:r>
          </a:p>
          <a:p>
            <a:pPr lvl="1"/>
            <a:r>
              <a:rPr lang="en-US" dirty="0" smtClean="0"/>
              <a:t>Intrusion detection/prevention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Why </a:t>
            </a:r>
            <a:r>
              <a:rPr lang="en-US" dirty="0" err="1" smtClean="0"/>
              <a:t>SaaA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Cost efficiency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asy deployment/maintenance</a:t>
            </a:r>
          </a:p>
          <a:p>
            <a:pPr lvl="1"/>
            <a:r>
              <a:rPr lang="en-US" dirty="0" smtClean="0"/>
              <a:t>Rich, flexible network control </a:t>
            </a:r>
            <a:endParaRPr lang="en-US" dirty="0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Challenges and New Contributions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It is not easy to develop security apps</a:t>
            </a:r>
          </a:p>
          <a:p>
            <a:pPr lvl="1"/>
            <a:r>
              <a:rPr lang="en-US" dirty="0" smtClean="0"/>
              <a:t>FRESCO</a:t>
            </a:r>
            <a:r>
              <a:rPr lang="en-US" dirty="0"/>
              <a:t>:</a:t>
            </a:r>
            <a:r>
              <a:rPr lang="en-US" dirty="0" smtClean="0"/>
              <a:t> a new app development framework for </a:t>
            </a:r>
          </a:p>
          <a:p>
            <a:pPr marL="457200" lvl="1" indent="0">
              <a:buNone/>
            </a:pPr>
            <a:r>
              <a:rPr lang="en-US" dirty="0" smtClean="0"/>
              <a:t>  modular, </a:t>
            </a:r>
            <a:r>
              <a:rPr lang="en-US" dirty="0" err="1" smtClean="0"/>
              <a:t>composable</a:t>
            </a:r>
            <a:r>
              <a:rPr lang="en-US" dirty="0" smtClean="0"/>
              <a:t> security services</a:t>
            </a:r>
          </a:p>
          <a:p>
            <a:r>
              <a:rPr lang="en-US" i="1" dirty="0" smtClean="0"/>
              <a:t>It is not secure when running </a:t>
            </a:r>
            <a:r>
              <a:rPr lang="en-US" i="1" dirty="0" smtClean="0"/>
              <a:t>buggy/vulnerable/ multiple </a:t>
            </a:r>
            <a:r>
              <a:rPr lang="en-US" i="1" dirty="0" smtClean="0"/>
              <a:t>security apps (e.g., policy conflict/bypass)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FortNOX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a new security enforcement </a:t>
            </a:r>
            <a:r>
              <a:rPr lang="en-US" dirty="0" smtClean="0"/>
              <a:t>kernel</a:t>
            </a:r>
            <a:endParaRPr lang="en-US" dirty="0" smtClean="0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5638800" y="6400800"/>
            <a:ext cx="2590800" cy="2889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l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3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GB" dirty="0" smtClean="0">
                <a:latin typeface="Segoe UI Light" panose="020B0502040204020203" pitchFamily="34" charset="0"/>
              </a:rPr>
              <a:t>G. </a:t>
            </a:r>
            <a:r>
              <a:rPr lang="en-GB" dirty="0" err="1" smtClean="0">
                <a:latin typeface="Segoe UI Light" panose="020B0502040204020203" pitchFamily="34" charset="0"/>
              </a:rPr>
              <a:t>Gu</a:t>
            </a:r>
            <a:r>
              <a:rPr lang="en-GB" dirty="0" smtClean="0">
                <a:latin typeface="Segoe UI Light" panose="020B0502040204020203" pitchFamily="34" charset="0"/>
              </a:rPr>
              <a:t>, et al</a:t>
            </a:r>
            <a:r>
              <a:rPr lang="en-US" dirty="0" smtClean="0"/>
              <a:t>, Texas A&amp;M &amp;SRI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2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49782</TotalTime>
  <Words>1517</Words>
  <Application>Microsoft Macintosh PowerPoint</Application>
  <PresentationFormat>On-screen Show (4:3)</PresentationFormat>
  <Paragraphs>290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1_Office Theme</vt:lpstr>
      <vt:lpstr>SDN &amp; Security</vt:lpstr>
      <vt:lpstr>Problems of Legacy Network Devices</vt:lpstr>
      <vt:lpstr>Software Defined Networking (SDN)</vt:lpstr>
      <vt:lpstr>OpenFlow Architecture</vt:lpstr>
      <vt:lpstr>Unique opportunity with SDN</vt:lpstr>
      <vt:lpstr>Killer Applications of SDN?</vt:lpstr>
      <vt:lpstr>Software App Store Today </vt:lpstr>
      <vt:lpstr>Security as an App</vt:lpstr>
      <vt:lpstr>Challenges and New Contributions</vt:lpstr>
      <vt:lpstr>FRESCO: Framework for Enabling  Security Controls in  OpenFlow networks</vt:lpstr>
      <vt:lpstr>What is FRESCO?</vt:lpstr>
      <vt:lpstr>Slide 12</vt:lpstr>
      <vt:lpstr>FRESCO – Overall Operation</vt:lpstr>
      <vt:lpstr>FRESCO application layer</vt:lpstr>
      <vt:lpstr>FRESCO Modular Design</vt:lpstr>
      <vt:lpstr>FRESCO development environment</vt:lpstr>
      <vt:lpstr>FRESCO resource controller</vt:lpstr>
      <vt:lpstr>FRESCO – Script Language</vt:lpstr>
      <vt:lpstr>An working example</vt:lpstr>
      <vt:lpstr>Running the script</vt:lpstr>
      <vt:lpstr>A working example</vt:lpstr>
      <vt:lpstr>Simple Working Example:  Reflector Net </vt:lpstr>
      <vt:lpstr>More …</vt:lpstr>
      <vt:lpstr>FortNOX:  A Security Enforcement  Kernel for OpenFlow </vt:lpstr>
      <vt:lpstr>New Threat</vt:lpstr>
      <vt:lpstr>Slide 26</vt:lpstr>
      <vt:lpstr>Prerequisites for a Secure OpenFlow Platform</vt:lpstr>
      <vt:lpstr>FORNOX</vt:lpstr>
      <vt:lpstr>Classic NOX Architecture</vt:lpstr>
      <vt:lpstr>Slide 30</vt:lpstr>
      <vt:lpstr>Role based source authentication</vt:lpstr>
      <vt:lpstr>Conflict detection/resolution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Surfing</cp:lastModifiedBy>
  <cp:revision>1242</cp:revision>
  <dcterms:created xsi:type="dcterms:W3CDTF">2011-08-08T23:13:16Z</dcterms:created>
  <dcterms:modified xsi:type="dcterms:W3CDTF">2016-11-21T03:07:15Z</dcterms:modified>
</cp:coreProperties>
</file>