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702" r:id="rId3"/>
    <p:sldMasterId id="2147483714" r:id="rId4"/>
  </p:sldMasterIdLst>
  <p:notesMasterIdLst>
    <p:notesMasterId r:id="rId37"/>
  </p:notesMasterIdLst>
  <p:handoutMasterIdLst>
    <p:handoutMasterId r:id="rId38"/>
  </p:handoutMasterIdLst>
  <p:sldIdLst>
    <p:sldId id="573" r:id="rId5"/>
    <p:sldId id="538" r:id="rId6"/>
    <p:sldId id="539" r:id="rId7"/>
    <p:sldId id="481" r:id="rId8"/>
    <p:sldId id="480" r:id="rId9"/>
    <p:sldId id="522" r:id="rId10"/>
    <p:sldId id="523" r:id="rId11"/>
    <p:sldId id="540" r:id="rId12"/>
    <p:sldId id="610" r:id="rId13"/>
    <p:sldId id="525" r:id="rId14"/>
    <p:sldId id="526" r:id="rId15"/>
    <p:sldId id="528" r:id="rId16"/>
    <p:sldId id="608" r:id="rId17"/>
    <p:sldId id="609" r:id="rId18"/>
    <p:sldId id="535" r:id="rId19"/>
    <p:sldId id="536" r:id="rId20"/>
    <p:sldId id="612" r:id="rId21"/>
    <p:sldId id="527" r:id="rId22"/>
    <p:sldId id="529" r:id="rId23"/>
    <p:sldId id="615" r:id="rId24"/>
    <p:sldId id="543" r:id="rId25"/>
    <p:sldId id="544" r:id="rId26"/>
    <p:sldId id="617" r:id="rId27"/>
    <p:sldId id="618" r:id="rId28"/>
    <p:sldId id="545" r:id="rId29"/>
    <p:sldId id="620" r:id="rId30"/>
    <p:sldId id="619" r:id="rId31"/>
    <p:sldId id="546" r:id="rId32"/>
    <p:sldId id="548" r:id="rId33"/>
    <p:sldId id="549" r:id="rId34"/>
    <p:sldId id="559" r:id="rId35"/>
    <p:sldId id="560" r:id="rId36"/>
  </p:sldIdLst>
  <p:sldSz cx="9144000" cy="6858000" type="screen4x3"/>
  <p:notesSz cx="7315200" cy="9601200"/>
  <p:defaultText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13" autoAdjust="0"/>
    <p:restoredTop sz="90820" autoAdjust="0"/>
  </p:normalViewPr>
  <p:slideViewPr>
    <p:cSldViewPr>
      <p:cViewPr>
        <p:scale>
          <a:sx n="90" d="100"/>
          <a:sy n="90" d="100"/>
        </p:scale>
        <p:origin x="-258"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pPr/>
              <a:t>11/6/2016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pPr/>
              <a:t>‹#›</a:t>
            </a:fld>
            <a:endParaRPr lang="en-US"/>
          </a:p>
        </p:txBody>
      </p:sp>
    </p:spTree>
    <p:extLst>
      <p:ext uri="{BB962C8B-B14F-4D97-AF65-F5344CB8AC3E}">
        <p14:creationId xmlns:p14="http://schemas.microsoft.com/office/powerpoint/2010/main" xmlns=""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11/6/2016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xmlns="" val="1045413555"/>
      </p:ext>
    </p:extLst>
  </p:cSld>
  <p:clrMap bg1="lt1" tx1="dk1" bg2="lt2" tx2="dk2" accent1="accent1" accent2="accent2" accent3="accent3" accent4="accent4" accent5="accent5" accent6="accent6" hlink="hlink" folHlink="folHlink"/>
  <p:hf hdr="0" ftr="0" dt="0"/>
  <p:notesStyle>
    <a:lvl1pPr marL="0" algn="l" defTabSz="914296" rtl="0" eaLnBrk="1" latinLnBrk="0" hangingPunct="1">
      <a:defRPr sz="1200" kern="1200">
        <a:solidFill>
          <a:schemeClr val="tx1"/>
        </a:solidFill>
        <a:latin typeface="+mn-lt"/>
        <a:ea typeface="+mn-ea"/>
        <a:cs typeface="+mn-cs"/>
      </a:defRPr>
    </a:lvl1pPr>
    <a:lvl2pPr marL="457149"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4"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3"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0C67C5D6-44F1-1D4C-8022-59427D49F104}" type="slidenum">
              <a:rPr lang="en-US"/>
              <a:pPr/>
              <a:t>2</a:t>
            </a:fld>
            <a:endParaRPr lang="en-US"/>
          </a:p>
        </p:txBody>
      </p:sp>
      <p:sp>
        <p:nvSpPr>
          <p:cNvPr id="78849"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8850"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8851"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8852"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8853" name="Text Box 5"/>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8854"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eaLnBrk="0" hangingPunct="0">
              <a:spcBef>
                <a:spcPts val="476"/>
              </a:spcBef>
            </a:pPr>
            <a:r>
              <a:rPr lang="en-US" sz="1300" b="0">
                <a:solidFill>
                  <a:srgbClr val="000000"/>
                </a:solidFill>
                <a:cs typeface="MS PMincho" charset="0"/>
              </a:rPr>
              <a:t>The view of the network as taught in schools look ssomething like this: end systems with a network in between containing switches and routers. Pretty simple.</a:t>
            </a:r>
          </a:p>
        </p:txBody>
      </p:sp>
      <p:sp>
        <p:nvSpPr>
          <p:cNvPr id="78855"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Tree>
    <p:extLst>
      <p:ext uri="{BB962C8B-B14F-4D97-AF65-F5344CB8AC3E}">
        <p14:creationId xmlns:p14="http://schemas.microsoft.com/office/powerpoint/2010/main" xmlns="" val="203706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125D2A96-BACB-564A-A12A-8E86BA727D12}" type="slidenum">
              <a:rPr lang="en-US">
                <a:solidFill>
                  <a:prstClr val="white"/>
                </a:solidFill>
              </a:rPr>
              <a:pPr/>
              <a:t>30</a:t>
            </a:fld>
            <a:endParaRPr lang="en-US">
              <a:solidFill>
                <a:prstClr val="white"/>
              </a:solidFill>
            </a:endParaRPr>
          </a:p>
        </p:txBody>
      </p:sp>
      <p:sp>
        <p:nvSpPr>
          <p:cNvPr id="88065"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8066"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8067"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8068"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8069" name="Text Box 5"/>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8070"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cs typeface="WenQuanYi Micro Hei" charset="0"/>
              </a:rPr>
              <a:t>The next optimization was replacing the XEN I/O rings with the netmap ring. We map all the memory regarding a VALE port all the way to the guest. The netmap buffers are also mapped to the guest, so that we don't need the expensive copy between domain. </a:t>
            </a:r>
          </a:p>
          <a:p>
            <a:pPr defTabSz="483306" eaLnBrk="0" fontAlgn="base" hangingPunct="0">
              <a:spcBef>
                <a:spcPts val="476"/>
              </a:spcBef>
              <a:spcAft>
                <a:spcPct val="0"/>
              </a:spcAft>
              <a:buSzPct val="100000"/>
            </a:pPr>
            <a:r>
              <a:rPr lang="en-US" sz="1300" b="0">
                <a:solidFill>
                  <a:srgbClr val="000000"/>
                </a:solidFill>
                <a:cs typeface="WenQuanYi Micro Hei" charset="0"/>
              </a:rPr>
              <a:t>We also applied another technique in which we call it asynchronous operation, whereas TX and RX operation happens by maintaining a private copy of the control datastructures when backend is processing packets.</a:t>
            </a:r>
          </a:p>
          <a:p>
            <a:pPr defTabSz="483306" eaLnBrk="0" fontAlgn="base" hangingPunct="0">
              <a:spcBef>
                <a:spcPts val="476"/>
              </a:spcBef>
              <a:spcAft>
                <a:spcPct val="0"/>
              </a:spcAft>
              <a:buSzPct val="100000"/>
            </a:pPr>
            <a:r>
              <a:rPr lang="en-US" sz="1300" b="0">
                <a:solidFill>
                  <a:srgbClr val="000000"/>
                </a:solidFill>
                <a:cs typeface="WenQuanYi Micro Hei" charset="0"/>
              </a:rPr>
              <a:t>The backend has a bit higher memory requirements, altough still very small. Overall to reach the high rate we only require to map a total of 4 MB to the guest. Although we gain major improvements with this new network backend, we also break  other guests support. To show that our optimizations do apply to other guests we also implemented a Linux netfront driver compatible with this new backend.</a:t>
            </a:r>
          </a:p>
        </p:txBody>
      </p:sp>
      <p:sp>
        <p:nvSpPr>
          <p:cNvPr id="88071"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86726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40A9A7A4-84FE-B048-8ED2-57C91A4E01D3}" type="slidenum">
              <a:rPr lang="en-US">
                <a:solidFill>
                  <a:prstClr val="white"/>
                </a:solidFill>
              </a:rPr>
              <a:pPr/>
              <a:t>31</a:t>
            </a:fld>
            <a:endParaRPr lang="en-US">
              <a:solidFill>
                <a:prstClr val="white"/>
              </a:solidFill>
            </a:endParaRPr>
          </a:p>
        </p:txBody>
      </p:sp>
      <p:sp>
        <p:nvSpPr>
          <p:cNvPr id="98305"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8306"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8307"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8308"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8309" name="Text Box 5"/>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8310"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rPr>
              <a:t>Introducing Netmap API for virtual machines, breaks the XEN guests such as the Linux one. We are modifying the Linux netfront so that it benefits from our performance improvements.</a:t>
            </a:r>
          </a:p>
          <a:p>
            <a:pPr defTabSz="483306" eaLnBrk="0" fontAlgn="base" hangingPunct="0">
              <a:spcBef>
                <a:spcPts val="476"/>
              </a:spcBef>
              <a:spcAft>
                <a:spcPct val="0"/>
              </a:spcAft>
              <a:buSzPct val="100000"/>
            </a:pPr>
            <a:r>
              <a:rPr lang="en-US" sz="1300" b="0">
                <a:solidFill>
                  <a:srgbClr val="000000"/>
                </a:solidFill>
              </a:rPr>
              <a:t>We are also investigating ways of chaining middleboxes together on the same server in an efficient manner.</a:t>
            </a:r>
          </a:p>
        </p:txBody>
      </p:sp>
    </p:spTree>
    <p:extLst>
      <p:ext uri="{BB962C8B-B14F-4D97-AF65-F5344CB8AC3E}">
        <p14:creationId xmlns:p14="http://schemas.microsoft.com/office/powerpoint/2010/main" xmlns="" val="26651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93870CFD-FFCE-1445-B161-B2830A727BAA}" type="slidenum">
              <a:rPr lang="en-US">
                <a:solidFill>
                  <a:prstClr val="white"/>
                </a:solidFill>
              </a:rPr>
              <a:pPr/>
              <a:t>32</a:t>
            </a:fld>
            <a:endParaRPr lang="en-US">
              <a:solidFill>
                <a:prstClr val="white"/>
              </a:solidFill>
            </a:endParaRPr>
          </a:p>
        </p:txBody>
      </p:sp>
      <p:sp>
        <p:nvSpPr>
          <p:cNvPr id="99329"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9330"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9331"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9332"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99333" name="Text Box 5"/>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9334"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97313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D28129A5-58A1-084F-82F5-9511556C731A}" type="slidenum">
              <a:rPr lang="en-US"/>
              <a:pPr/>
              <a:t>3</a:t>
            </a:fld>
            <a:endParaRPr lang="en-US"/>
          </a:p>
        </p:txBody>
      </p:sp>
      <p:sp>
        <p:nvSpPr>
          <p:cNvPr id="79873"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9874"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9875"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9876"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79877" name="Text Box 5"/>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9878"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eaLnBrk="0" hangingPunct="0">
              <a:spcBef>
                <a:spcPts val="476"/>
              </a:spcBef>
            </a:pPr>
            <a:r>
              <a:rPr lang="en-US" sz="1300" b="0">
                <a:solidFill>
                  <a:srgbClr val="000000"/>
                </a:solidFill>
                <a:cs typeface="MS PMincho" charset="0"/>
              </a:rPr>
              <a:t>But as we all know the reality is quite different. Middleboxes are commonplace in today’s networks, as many middleboxes as routers/switches. They are useful for many reasons: security (firewalls, Intrusion detection systems), monitoring (DPI, QoE monitors), traffic shaping (load balancers, rate limiters), address exhaustion (NATs), performance optimization (WAN accelerators, transcoders, caches, proxies) and others of a more dubious nature like this ad insertion box.</a:t>
            </a:r>
          </a:p>
        </p:txBody>
      </p:sp>
      <p:sp>
        <p:nvSpPr>
          <p:cNvPr id="79879"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Tree>
    <p:extLst>
      <p:ext uri="{BB962C8B-B14F-4D97-AF65-F5344CB8AC3E}">
        <p14:creationId xmlns:p14="http://schemas.microsoft.com/office/powerpoint/2010/main" xmlns="" val="26136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7"/>
          <p:cNvSpPr>
            <a:spLocks noGrp="1" noChangeArrowheads="1"/>
          </p:cNvSpPr>
          <p:nvPr>
            <p:ph type="sldNum"/>
          </p:nvPr>
        </p:nvSpPr>
        <p:spPr>
          <a:ln/>
        </p:spPr>
        <p:txBody>
          <a:bodyPr/>
          <a:lstStyle/>
          <a:p>
            <a:fld id="{7C3E064D-B2E9-4040-AD88-F2688B9E989B}" type="slidenum">
              <a:rPr lang="en-US"/>
              <a:pPr/>
              <a:t>8</a:t>
            </a:fld>
            <a:endParaRPr lang="en-US"/>
          </a:p>
        </p:txBody>
      </p:sp>
      <p:sp>
        <p:nvSpPr>
          <p:cNvPr id="80897"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80898"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80899"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80900"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endParaRPr lang="en-US"/>
          </a:p>
        </p:txBody>
      </p:sp>
      <p:sp>
        <p:nvSpPr>
          <p:cNvPr id="80901" name="Text Box 5"/>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0902"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eaLnBrk="0" hangingPunct="0">
              <a:spcBef>
                <a:spcPts val="476"/>
              </a:spcBef>
            </a:pPr>
            <a:r>
              <a:rPr lang="en-US" sz="1300" b="0">
                <a:solidFill>
                  <a:srgbClr val="000000"/>
                </a:solidFill>
              </a:rPr>
              <a:t>Obviously middleboxes are very useful, but they come with a number of problems: the most dedicated st clear one is price but it certainly not the only one; another issue is that is difficult to add new features; once you buy a cisco box for example you are stuck with them; they are difficult to manage, often requiring specialized personnel for each type of middlebox. Hardware middleboxes cannot be scaled on demand nor can they be shared among different tenants, and it is hard for new players to enter the market.</a:t>
            </a:r>
          </a:p>
          <a:p>
            <a:pPr eaLnBrk="0" hangingPunct="0">
              <a:spcBef>
                <a:spcPts val="476"/>
              </a:spcBef>
            </a:pPr>
            <a:r>
              <a:rPr lang="en-US" sz="1300" b="0">
                <a:solidFill>
                  <a:srgbClr val="000000"/>
                </a:solidFill>
              </a:rPr>
              <a:t>(pause)</a:t>
            </a:r>
          </a:p>
          <a:p>
            <a:pPr eaLnBrk="0" hangingPunct="0">
              <a:spcBef>
                <a:spcPts val="476"/>
              </a:spcBef>
            </a:pPr>
            <a:endParaRPr lang="en-US" sz="1300" b="0">
              <a:solidFill>
                <a:srgbClr val="000000"/>
              </a:solidFill>
            </a:endParaRPr>
          </a:p>
        </p:txBody>
      </p:sp>
    </p:spTree>
    <p:extLst>
      <p:ext uri="{BB962C8B-B14F-4D97-AF65-F5344CB8AC3E}">
        <p14:creationId xmlns:p14="http://schemas.microsoft.com/office/powerpoint/2010/main" xmlns="" val="120230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600" dirty="0" smtClean="0"/>
              <a:t>End to end architecture</a:t>
            </a:r>
            <a:r>
              <a:rPr lang="en-US" sz="1600" baseline="0" dirty="0" smtClean="0"/>
              <a:t> view starting to form.</a:t>
            </a:r>
          </a:p>
          <a:p>
            <a:r>
              <a:rPr lang="en-US" sz="1600" baseline="0" dirty="0" smtClean="0"/>
              <a:t>Recent Outcome on Bonn meeting (Last NFV meeting)</a:t>
            </a:r>
          </a:p>
          <a:p>
            <a:r>
              <a:rPr lang="en-US" sz="1600" baseline="0" dirty="0" smtClean="0"/>
              <a:t>A lot  of ground still needs to be covered on interface definitions and functional layout</a:t>
            </a:r>
            <a:endParaRPr lang="en-US" sz="1600" dirty="0"/>
          </a:p>
        </p:txBody>
      </p:sp>
      <p:sp>
        <p:nvSpPr>
          <p:cNvPr id="4" name="Slide Number Placeholder 3"/>
          <p:cNvSpPr>
            <a:spLocks noGrp="1"/>
          </p:cNvSpPr>
          <p:nvPr>
            <p:ph type="sldNum" sz="quarter" idx="10"/>
          </p:nvPr>
        </p:nvSpPr>
        <p:spPr/>
        <p:txBody>
          <a:bodyPr/>
          <a:lstStyle/>
          <a:p>
            <a:fld id="{48D8687F-15D4-4EDB-B331-2EE1724E8912}" type="slidenum">
              <a:rPr lang="en-GB" altLang="zh-CN" smtClean="0">
                <a:solidFill>
                  <a:prstClr val="black"/>
                </a:solidFill>
                <a:latin typeface="Calibri"/>
                <a:ea typeface="宋体"/>
              </a:rPr>
              <a:pPr/>
              <a:t>19</a:t>
            </a:fld>
            <a:endParaRPr lang="en-GB" altLang="zh-CN">
              <a:solidFill>
                <a:prstClr val="black"/>
              </a:solidFill>
              <a:latin typeface="Calibri"/>
              <a:ea typeface="宋体"/>
            </a:endParaRPr>
          </a:p>
        </p:txBody>
      </p:sp>
    </p:spTree>
    <p:extLst>
      <p:ext uri="{BB962C8B-B14F-4D97-AF65-F5344CB8AC3E}">
        <p14:creationId xmlns:p14="http://schemas.microsoft.com/office/powerpoint/2010/main" xmlns="" val="210801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7"/>
          <p:cNvSpPr>
            <a:spLocks noGrp="1" noChangeArrowheads="1"/>
          </p:cNvSpPr>
          <p:nvPr>
            <p:ph type="sldNum"/>
          </p:nvPr>
        </p:nvSpPr>
        <p:spPr>
          <a:ln/>
        </p:spPr>
        <p:txBody>
          <a:bodyPr/>
          <a:lstStyle/>
          <a:p>
            <a:fld id="{2C1631F3-CACA-8E47-970E-6050BFCD9D0E}" type="slidenum">
              <a:rPr lang="en-US">
                <a:solidFill>
                  <a:prstClr val="white"/>
                </a:solidFill>
              </a:rPr>
              <a:pPr/>
              <a:t>21</a:t>
            </a:fld>
            <a:endParaRPr lang="en-US">
              <a:solidFill>
                <a:prstClr val="white"/>
              </a:solidFill>
            </a:endParaRPr>
          </a:p>
        </p:txBody>
      </p:sp>
      <p:sp>
        <p:nvSpPr>
          <p:cNvPr id="81921" name="Text Box 1"/>
          <p:cNvSpPr txBox="1">
            <a:spLocks noGrp="1" noRot="1" noChangeAspect="1" noChangeArrowheads="1"/>
          </p:cNvSpPr>
          <p:nvPr>
            <p:ph type="sldImg"/>
          </p:nvPr>
        </p:nvSpPr>
        <p:spPr bwMode="auto">
          <a:xfrm>
            <a:off x="1262063" y="720725"/>
            <a:ext cx="4760912" cy="357028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ChangeArrowheads="1"/>
          </p:cNvSpPr>
          <p:nvPr/>
        </p:nvSpPr>
        <p:spPr bwMode="auto">
          <a:xfrm>
            <a:off x="731521" y="4560571"/>
            <a:ext cx="5821680" cy="42905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1923" name="Text Box 3"/>
          <p:cNvSpPr txBox="1">
            <a:spLocks noChangeArrowheads="1"/>
          </p:cNvSpPr>
          <p:nvPr/>
        </p:nvSpPr>
        <p:spPr bwMode="auto">
          <a:xfrm>
            <a:off x="877147" y="4992292"/>
            <a:ext cx="5462693" cy="21902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7570" rIns="95139" bIns="4757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rPr>
              <a:t>So clearly moving these middleboxes in software and in “the cloud” would certainly solve most of these issues. Problem is whether this  software middleboxes can be built in commodity hardware while  still achieving high performance as seen by the hardware middleboxes.</a:t>
            </a:r>
          </a:p>
          <a:p>
            <a:pPr defTabSz="483306" eaLnBrk="0" fontAlgn="base" hangingPunct="0">
              <a:spcBef>
                <a:spcPts val="476"/>
              </a:spcBef>
              <a:spcAft>
                <a:spcPct val="0"/>
              </a:spcAft>
              <a:buSzPct val="100000"/>
            </a:pPr>
            <a:r>
              <a:rPr lang="en-US" sz="1300" b="0">
                <a:solidFill>
                  <a:srgbClr val="000000"/>
                </a:solidFill>
              </a:rPr>
              <a:t>(pause)</a:t>
            </a:r>
          </a:p>
          <a:p>
            <a:pPr defTabSz="483306" eaLnBrk="0" fontAlgn="base" hangingPunct="0">
              <a:spcBef>
                <a:spcPts val="476"/>
              </a:spcBef>
              <a:spcAft>
                <a:spcPct val="0"/>
              </a:spcAft>
              <a:buSzPct val="100000"/>
            </a:pPr>
            <a:r>
              <a:rPr lang="en-US" sz="1300" b="0">
                <a:solidFill>
                  <a:srgbClr val="000000"/>
                </a:solidFill>
              </a:rPr>
              <a:t>We believe so, and thats what we propose with ClickOS. In one sentence, ClickOS is a MiniOS based virtual machine that runs Click modular router software. </a:t>
            </a:r>
          </a:p>
          <a:p>
            <a:pPr defTabSz="483306" eaLnBrk="0" fontAlgn="base" hangingPunct="0">
              <a:spcBef>
                <a:spcPts val="476"/>
              </a:spcBef>
              <a:spcAft>
                <a:spcPct val="0"/>
              </a:spcAft>
              <a:buSzPct val="100000"/>
            </a:pPr>
            <a:endParaRPr lang="en-US" sz="1300" b="0">
              <a:solidFill>
                <a:srgbClr val="000000"/>
              </a:solidFill>
            </a:endParaRPr>
          </a:p>
        </p:txBody>
      </p:sp>
    </p:spTree>
    <p:extLst>
      <p:ext uri="{BB962C8B-B14F-4D97-AF65-F5344CB8AC3E}">
        <p14:creationId xmlns:p14="http://schemas.microsoft.com/office/powerpoint/2010/main" xmlns="" val="40472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7"/>
          <p:cNvSpPr>
            <a:spLocks noGrp="1" noChangeArrowheads="1"/>
          </p:cNvSpPr>
          <p:nvPr>
            <p:ph type="sldNum"/>
          </p:nvPr>
        </p:nvSpPr>
        <p:spPr>
          <a:ln/>
        </p:spPr>
        <p:txBody>
          <a:bodyPr/>
          <a:lstStyle/>
          <a:p>
            <a:fld id="{9C807267-8C74-9C47-A77C-DC47B5D37BDB}" type="slidenum">
              <a:rPr lang="en-US">
                <a:solidFill>
                  <a:prstClr val="white"/>
                </a:solidFill>
              </a:rPr>
              <a:pPr/>
              <a:t>22</a:t>
            </a:fld>
            <a:endParaRPr lang="en-US">
              <a:solidFill>
                <a:prstClr val="white"/>
              </a:solidFill>
            </a:endParaRPr>
          </a:p>
        </p:txBody>
      </p:sp>
      <p:sp>
        <p:nvSpPr>
          <p:cNvPr id="82945" name="Text Box 1"/>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ChangeArrowheads="1"/>
          </p:cNvSpPr>
          <p:nvPr/>
        </p:nvSpPr>
        <p:spPr bwMode="auto">
          <a:xfrm>
            <a:off x="731520" y="4560570"/>
            <a:ext cx="5826761" cy="4295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2947" name="Text Box 3"/>
          <p:cNvSpPr txBox="1">
            <a:spLocks noChangeArrowheads="1"/>
          </p:cNvSpPr>
          <p:nvPr/>
        </p:nvSpPr>
        <p:spPr bwMode="auto">
          <a:xfrm>
            <a:off x="877147" y="4992292"/>
            <a:ext cx="5462693" cy="37237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7570" rIns="95139" bIns="4757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rPr>
              <a:t>Our goal is to build a versatile, high performance software middlebox platform on commodity hardware. Such a platform must satisfy a set of requirements: Fast instantiation, should be able to instantiate middlebox processing quickly, and allow quick adaptation to network conditions; Small footprint, in order to potentially run hundreds of middleboxes; Isolation of both CPU, memory and ability to accommodate a wide range of OSes/software packages, to by hosted by the operator or untrusted third parties; Performance, should be able to cope with HW offerings and scale on demand; Flexibility, should cover a wide range of middlebox processing; </a:t>
            </a:r>
          </a:p>
          <a:p>
            <a:pPr defTabSz="483306" eaLnBrk="0" fontAlgn="base" hangingPunct="0">
              <a:spcBef>
                <a:spcPts val="476"/>
              </a:spcBef>
              <a:spcAft>
                <a:spcPct val="0"/>
              </a:spcAft>
              <a:buSzPct val="100000"/>
            </a:pPr>
            <a:endParaRPr lang="en-US" sz="1300" b="0">
              <a:solidFill>
                <a:srgbClr val="000000"/>
              </a:solidFill>
            </a:endParaRPr>
          </a:p>
          <a:p>
            <a:pPr defTabSz="483306" eaLnBrk="0" fontAlgn="base" hangingPunct="0">
              <a:spcBef>
                <a:spcPts val="476"/>
              </a:spcBef>
              <a:spcAft>
                <a:spcPct val="0"/>
              </a:spcAft>
              <a:buSzPct val="100000"/>
            </a:pPr>
            <a:r>
              <a:rPr lang="en-US" sz="1300" b="0">
                <a:solidFill>
                  <a:srgbClr val="000000"/>
                </a:solidFill>
              </a:rPr>
              <a:t>ClickOS fullfills all of those: it boots on 30 millseconds; only requires 5 MB of RAM to run; Isolation: we base our work on Xen since its support for paravirtualization; has line-rate for almost all packet sizes; adds 45 microseconds of delay, and covers a wide range of packet processing with Click;</a:t>
            </a:r>
          </a:p>
          <a:p>
            <a:pPr defTabSz="483306" eaLnBrk="0" fontAlgn="base" hangingPunct="0">
              <a:spcBef>
                <a:spcPts val="476"/>
              </a:spcBef>
              <a:spcAft>
                <a:spcPct val="0"/>
              </a:spcAft>
              <a:buSzPct val="100000"/>
            </a:pPr>
            <a:endParaRPr lang="en-US" sz="1300" b="0">
              <a:solidFill>
                <a:srgbClr val="000000"/>
              </a:solidFill>
            </a:endParaRPr>
          </a:p>
        </p:txBody>
      </p:sp>
    </p:spTree>
    <p:extLst>
      <p:ext uri="{BB962C8B-B14F-4D97-AF65-F5344CB8AC3E}">
        <p14:creationId xmlns:p14="http://schemas.microsoft.com/office/powerpoint/2010/main" xmlns="" val="128725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5628A6E3-636A-5444-8C9F-4DB634EB04AF}" type="slidenum">
              <a:rPr lang="en-US">
                <a:solidFill>
                  <a:prstClr val="white"/>
                </a:solidFill>
              </a:rPr>
              <a:pPr/>
              <a:t>25</a:t>
            </a:fld>
            <a:endParaRPr lang="en-US">
              <a:solidFill>
                <a:prstClr val="white"/>
              </a:solidFill>
            </a:endParaRPr>
          </a:p>
        </p:txBody>
      </p:sp>
      <p:sp>
        <p:nvSpPr>
          <p:cNvPr id="83969"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3970"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3971"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3972"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3973" name="Text Box 5"/>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3974"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cs typeface="MS PMincho" charset="0"/>
              </a:rPr>
              <a:t>In Xen, a virtual machine consists of: a paravirtualization layer, a guest OS and applications on top. In the case of ClickOS, we use MiniOS as the guest OS. . MiniOS runs on a single core, it has a single memory space, no processes, and a cooperative scheduler. On top of MiniOS, we run Click and we call the whole thing ClickOS. We want to eliminate all the clutter from a generic operating system, and decrease to the bare minimum necessary to packet processing. </a:t>
            </a:r>
          </a:p>
          <a:p>
            <a:pPr defTabSz="483306" eaLnBrk="0" fontAlgn="base" hangingPunct="0">
              <a:spcBef>
                <a:spcPts val="476"/>
              </a:spcBef>
              <a:spcAft>
                <a:spcPct val="0"/>
              </a:spcAft>
              <a:buSzPct val="100000"/>
            </a:pPr>
            <a:endParaRPr lang="en-US" sz="1300" b="0">
              <a:solidFill>
                <a:srgbClr val="000000"/>
              </a:solidFill>
              <a:cs typeface="MS PMincho" charset="0"/>
            </a:endParaRPr>
          </a:p>
          <a:p>
            <a:pPr defTabSz="483306" eaLnBrk="0" fontAlgn="base" hangingPunct="0">
              <a:spcBef>
                <a:spcPts val="476"/>
              </a:spcBef>
              <a:spcAft>
                <a:spcPct val="0"/>
              </a:spcAft>
              <a:buSzPct val="100000"/>
            </a:pPr>
            <a:r>
              <a:rPr lang="en-US" sz="1300" b="0">
                <a:solidFill>
                  <a:srgbClr val="000000"/>
                </a:solidFill>
                <a:cs typeface="MS PMincho" charset="0"/>
              </a:rPr>
              <a:t>Our work/contributions include:</a:t>
            </a:r>
          </a:p>
          <a:p>
            <a:pPr defTabSz="483306" eaLnBrk="0" fontAlgn="base" hangingPunct="0">
              <a:spcBef>
                <a:spcPts val="476"/>
              </a:spcBef>
              <a:spcAft>
                <a:spcPct val="0"/>
              </a:spcAft>
              <a:buSzPct val="100000"/>
            </a:pPr>
            <a:r>
              <a:rPr lang="en-US" sz="1300" b="0">
                <a:solidFill>
                  <a:srgbClr val="000000"/>
                </a:solidFill>
                <a:cs typeface="MS PMincho" charset="0"/>
              </a:rPr>
              <a:t>- A generic build system in order to generate ClickOS XEN virtual machines. We also used it to build other applications on top of MiniOS.</a:t>
            </a:r>
          </a:p>
          <a:p>
            <a:pPr defTabSz="483306" eaLnBrk="0" fontAlgn="base" hangingPunct="0">
              <a:spcBef>
                <a:spcPts val="476"/>
              </a:spcBef>
              <a:spcAft>
                <a:spcPct val="0"/>
              </a:spcAft>
              <a:buSzPct val="100000"/>
            </a:pPr>
            <a:r>
              <a:rPr lang="en-US" sz="1300" b="0">
                <a:solidFill>
                  <a:srgbClr val="000000"/>
                </a:solidFill>
                <a:cs typeface="MS PMincho" charset="0"/>
              </a:rPr>
              <a:t>- Emulating a Click control plane for MiniOS (there is not a command line in MiniOS that can be used to control Click).</a:t>
            </a:r>
          </a:p>
          <a:p>
            <a:pPr defTabSz="483306" eaLnBrk="0" fontAlgn="base" hangingPunct="0">
              <a:spcBef>
                <a:spcPts val="476"/>
              </a:spcBef>
              <a:spcAft>
                <a:spcPct val="0"/>
              </a:spcAft>
              <a:buSzPct val="100000"/>
            </a:pPr>
            <a:r>
              <a:rPr lang="en-US" sz="1300" b="0">
                <a:solidFill>
                  <a:srgbClr val="000000"/>
                </a:solidFill>
                <a:cs typeface="MS PMincho" charset="0"/>
              </a:rPr>
              <a:t>- Doing optimizations to reduce ClickOS boot times down to 30 miliseconds</a:t>
            </a:r>
          </a:p>
          <a:p>
            <a:pPr defTabSz="483306" eaLnBrk="0" fontAlgn="base" hangingPunct="0">
              <a:spcBef>
                <a:spcPts val="476"/>
              </a:spcBef>
              <a:spcAft>
                <a:spcPct val="0"/>
              </a:spcAft>
              <a:buSzPct val="100000"/>
            </a:pPr>
            <a:r>
              <a:rPr lang="en-US" sz="1300" b="0">
                <a:solidFill>
                  <a:srgbClr val="000000"/>
                </a:solidFill>
                <a:cs typeface="MS PMincho" charset="0"/>
              </a:rPr>
              <a:t>- Finally  optimizations to the data plane to achieve line-rate for almost all packet sizes. Applying these optimizations to other guest OSes such as Linux;  </a:t>
            </a:r>
          </a:p>
          <a:p>
            <a:pPr defTabSz="483306" eaLnBrk="0" fontAlgn="base" hangingPunct="0">
              <a:spcBef>
                <a:spcPts val="476"/>
              </a:spcBef>
              <a:spcAft>
                <a:spcPct val="0"/>
              </a:spcAft>
              <a:buSzPct val="100000"/>
            </a:pPr>
            <a:r>
              <a:rPr lang="en-US" sz="1300" b="0">
                <a:solidFill>
                  <a:srgbClr val="000000"/>
                </a:solidFill>
                <a:cs typeface="MS PMincho" charset="0"/>
              </a:rPr>
              <a:t>- And implementation of a wide range of middleboxes;</a:t>
            </a:r>
          </a:p>
          <a:p>
            <a:pPr defTabSz="483306" eaLnBrk="0" fontAlgn="base" hangingPunct="0">
              <a:spcBef>
                <a:spcPts val="476"/>
              </a:spcBef>
              <a:spcAft>
                <a:spcPct val="0"/>
              </a:spcAft>
              <a:buSzPct val="100000"/>
            </a:pPr>
            <a:r>
              <a:rPr lang="en-US" sz="1300" b="0">
                <a:solidFill>
                  <a:srgbClr val="000000"/>
                </a:solidFill>
                <a:cs typeface="MS PMincho" charset="0"/>
              </a:rPr>
              <a:t>I will focus on the last two items which we think it has higher contribution.</a:t>
            </a:r>
          </a:p>
          <a:p>
            <a:pPr defTabSz="483306" eaLnBrk="0" fontAlgn="base" hangingPunct="0">
              <a:spcBef>
                <a:spcPts val="476"/>
              </a:spcBef>
              <a:spcAft>
                <a:spcPct val="0"/>
              </a:spcAft>
              <a:buSzPct val="100000"/>
            </a:pPr>
            <a:endParaRPr lang="en-US" sz="1300" b="0">
              <a:solidFill>
                <a:srgbClr val="000000"/>
              </a:solidFill>
              <a:cs typeface="MS PMincho" charset="0"/>
            </a:endParaRPr>
          </a:p>
        </p:txBody>
      </p:sp>
      <p:sp>
        <p:nvSpPr>
          <p:cNvPr id="83975"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1292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C5214F3E-9B95-F84A-B1FD-D012E227C5E9}" type="slidenum">
              <a:rPr lang="en-US">
                <a:solidFill>
                  <a:prstClr val="white"/>
                </a:solidFill>
              </a:rPr>
              <a:pPr/>
              <a:t>28</a:t>
            </a:fld>
            <a:endParaRPr lang="en-US">
              <a:solidFill>
                <a:prstClr val="white"/>
              </a:solidFill>
            </a:endParaRPr>
          </a:p>
        </p:txBody>
      </p:sp>
      <p:sp>
        <p:nvSpPr>
          <p:cNvPr id="84993"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4994"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4996"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4997" name="Text Box 5"/>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4998" name="Text Box 6"/>
          <p:cNvSpPr txBox="1">
            <a:spLocks noChangeArrowheads="1"/>
          </p:cNvSpPr>
          <p:nvPr/>
        </p:nvSpPr>
        <p:spPr bwMode="auto">
          <a:xfrm>
            <a:off x="731520" y="4560570"/>
            <a:ext cx="5852160" cy="45405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cs typeface="MS PMincho" charset="0"/>
              </a:rPr>
              <a:t>So let me talk to you in a little bit more detail about how Xen’s I/O subsystem works. First, we have a NIC, in our case a 10Gb intel NIC. Then the Domain-0 has a network driver for it, for instance the ixgbe driver. This network driver is attached to a software switch, say the Linux bridge or openvswitch. To the switch we attach a virtual interface called VIF, which is managed by the netback driver. The netback driver connects to the netfront driver over a XEN ring API. Event channels are used for notifications and the xenbus used for control/initialization.</a:t>
            </a:r>
          </a:p>
          <a:p>
            <a:pPr defTabSz="483306" eaLnBrk="0" fontAlgn="base" hangingPunct="0">
              <a:spcBef>
                <a:spcPts val="476"/>
              </a:spcBef>
              <a:spcAft>
                <a:spcPct val="0"/>
              </a:spcAft>
              <a:buSzPct val="100000"/>
            </a:pPr>
            <a:r>
              <a:rPr lang="en-US" sz="1300" b="0">
                <a:solidFill>
                  <a:srgbClr val="000000"/>
                </a:solidFill>
                <a:cs typeface="MS PMincho" charset="0"/>
              </a:rPr>
              <a:t>Finally, we created two new  elements called FromDevicet and ToDevice that Click can interact with the netfront driver.</a:t>
            </a:r>
          </a:p>
          <a:p>
            <a:pPr defTabSz="483306" eaLnBrk="0" fontAlgn="base" hangingPunct="0">
              <a:spcBef>
                <a:spcPts val="476"/>
              </a:spcBef>
              <a:spcAft>
                <a:spcPct val="0"/>
              </a:spcAft>
              <a:buSzPct val="100000"/>
            </a:pPr>
            <a:endParaRPr lang="en-US" sz="1300" b="0">
              <a:solidFill>
                <a:srgbClr val="000000"/>
              </a:solidFill>
              <a:cs typeface="MS PMincho" charset="0"/>
            </a:endParaRPr>
          </a:p>
          <a:p>
            <a:pPr defTabSz="483306" eaLnBrk="0" fontAlgn="base" hangingPunct="0">
              <a:spcBef>
                <a:spcPts val="476"/>
              </a:spcBef>
              <a:spcAft>
                <a:spcPct val="0"/>
              </a:spcAft>
              <a:buSzPct val="100000"/>
            </a:pPr>
            <a:r>
              <a:rPr lang="en-US" sz="1300" b="0">
                <a:solidFill>
                  <a:srgbClr val="000000"/>
                </a:solidFill>
                <a:cs typeface="MS PMincho" charset="0"/>
              </a:rPr>
              <a:t>So the goal is to reach 10Gb/s, meaning 813,000 packets per second for maximum sized packets all the way up to 14.8 Mp/s for min-sized ones, as the table shows. </a:t>
            </a:r>
          </a:p>
          <a:p>
            <a:pPr defTabSz="483306" eaLnBrk="0" fontAlgn="base" hangingPunct="0">
              <a:spcBef>
                <a:spcPts val="476"/>
              </a:spcBef>
              <a:spcAft>
                <a:spcPct val="0"/>
              </a:spcAft>
              <a:buSzPct val="100000"/>
            </a:pPr>
            <a:endParaRPr lang="en-US" sz="1300" b="0">
              <a:solidFill>
                <a:srgbClr val="000000"/>
              </a:solidFill>
              <a:cs typeface="MS PMincho" charset="0"/>
            </a:endParaRPr>
          </a:p>
          <a:p>
            <a:pPr defTabSz="483306" eaLnBrk="0" fontAlgn="base" hangingPunct="0">
              <a:spcBef>
                <a:spcPts val="476"/>
              </a:spcBef>
              <a:spcAft>
                <a:spcPct val="0"/>
              </a:spcAft>
              <a:buSzPct val="100000"/>
            </a:pPr>
            <a:r>
              <a:rPr lang="en-US" sz="1300" b="0">
                <a:solidFill>
                  <a:srgbClr val="000000"/>
                </a:solidFill>
                <a:cs typeface="MS PMincho" charset="0"/>
              </a:rPr>
              <a:t>The problem is that when we first put all of this together there were several important performance bottlenecks. For instance, openvswitch could only 300 Kpps; the netback driver and VIF 350 Kpps and 225 Kpps for the MiniOS netfront driver, when we put everything together.</a:t>
            </a:r>
          </a:p>
        </p:txBody>
      </p:sp>
      <p:sp>
        <p:nvSpPr>
          <p:cNvPr id="84999"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7716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7"/>
          <p:cNvSpPr>
            <a:spLocks noGrp="1" noChangeArrowheads="1"/>
          </p:cNvSpPr>
          <p:nvPr>
            <p:ph type="sldNum"/>
          </p:nvPr>
        </p:nvSpPr>
        <p:spPr>
          <a:ln/>
        </p:spPr>
        <p:txBody>
          <a:bodyPr/>
          <a:lstStyle/>
          <a:p>
            <a:fld id="{A9C01727-55FB-9142-A567-E16FEA0059C7}" type="slidenum">
              <a:rPr lang="en-US">
                <a:solidFill>
                  <a:prstClr val="white"/>
                </a:solidFill>
              </a:rPr>
              <a:pPr/>
              <a:t>29</a:t>
            </a:fld>
            <a:endParaRPr lang="en-US">
              <a:solidFill>
                <a:prstClr val="white"/>
              </a:solidFill>
            </a:endParaRPr>
          </a:p>
        </p:txBody>
      </p:sp>
      <p:sp>
        <p:nvSpPr>
          <p:cNvPr id="87041" name="Text Box 1"/>
          <p:cNvSpPr txBox="1">
            <a:spLocks noChangeArrowheads="1"/>
          </p:cNvSpPr>
          <p:nvPr/>
        </p:nvSpPr>
        <p:spPr bwMode="auto">
          <a:xfrm>
            <a:off x="4143587" y="9119474"/>
            <a:ext cx="3147906" cy="4583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7042" name="Text Box 2"/>
          <p:cNvSpPr txBox="1">
            <a:spLocks noChangeArrowheads="1"/>
          </p:cNvSpPr>
          <p:nvPr/>
        </p:nvSpPr>
        <p:spPr bwMode="auto">
          <a:xfrm>
            <a:off x="4143588" y="9119474"/>
            <a:ext cx="3159760" cy="4700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7043" name="Text Box 3"/>
          <p:cNvSpPr txBox="1">
            <a:spLocks noChangeArrowheads="1"/>
          </p:cNvSpPr>
          <p:nvPr/>
        </p:nvSpPr>
        <p:spPr bwMode="auto">
          <a:xfrm>
            <a:off x="4143587" y="9119473"/>
            <a:ext cx="3163147" cy="4733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7044" name="Text Box 4"/>
          <p:cNvSpPr txBox="1">
            <a:spLocks noChangeArrowheads="1"/>
          </p:cNvSpPr>
          <p:nvPr/>
        </p:nvSpPr>
        <p:spPr bwMode="auto">
          <a:xfrm>
            <a:off x="4143588" y="9119474"/>
            <a:ext cx="3166533" cy="4767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
        <p:nvSpPr>
          <p:cNvPr id="87045" name="Text Box 5"/>
          <p:cNvSpPr txBox="1">
            <a:spLocks noGrp="1" noRot="1" noChangeAspect="1" noChangeArrowheads="1"/>
          </p:cNvSpPr>
          <p:nvPr>
            <p:ph type="sldImg"/>
          </p:nvPr>
        </p:nvSpPr>
        <p:spPr bwMode="auto">
          <a:xfrm>
            <a:off x="1262063" y="720725"/>
            <a:ext cx="4765675" cy="35750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87046" name="Text Box 6"/>
          <p:cNvSpPr txBox="1">
            <a:spLocks noChangeArrowheads="1"/>
          </p:cNvSpPr>
          <p:nvPr/>
        </p:nvSpPr>
        <p:spPr bwMode="auto">
          <a:xfrm>
            <a:off x="731520" y="4560570"/>
            <a:ext cx="5852160" cy="43205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83306" eaLnBrk="0" fontAlgn="base" hangingPunct="0">
              <a:spcBef>
                <a:spcPts val="476"/>
              </a:spcBef>
              <a:spcAft>
                <a:spcPct val="0"/>
              </a:spcAft>
              <a:buSzPct val="100000"/>
            </a:pPr>
            <a:r>
              <a:rPr lang="en-US" sz="1300" b="0">
                <a:solidFill>
                  <a:srgbClr val="000000"/>
                </a:solidFill>
                <a:cs typeface="WenQuanYi Micro Hei" charset="0"/>
              </a:rPr>
              <a:t>Moving forward after careful analysis we start optimizing.  We first started by reusing grants in the frontend. Grants consists off a table with the page and the permissions of a target domain. These are now done at initialization time instead of a per packet basis. This optimization led us to increase the rate by 40x. Afterwards we changed the backend switch, to introduce VALE software switch.</a:t>
            </a:r>
          </a:p>
          <a:p>
            <a:pPr defTabSz="483306" eaLnBrk="0" fontAlgn="base" hangingPunct="0">
              <a:spcBef>
                <a:spcPts val="476"/>
              </a:spcBef>
              <a:spcAft>
                <a:spcPct val="0"/>
              </a:spcAft>
              <a:buSzPct val="100000"/>
            </a:pPr>
            <a:r>
              <a:rPr lang="en-US" sz="1300" b="0">
                <a:solidFill>
                  <a:srgbClr val="000000"/>
                </a:solidFill>
                <a:cs typeface="WenQuanYi Micro Hei" charset="0"/>
              </a:rPr>
              <a:t> </a:t>
            </a:r>
          </a:p>
          <a:p>
            <a:pPr defTabSz="483306" eaLnBrk="0" fontAlgn="base" hangingPunct="0">
              <a:spcBef>
                <a:spcPts val="476"/>
              </a:spcBef>
              <a:spcAft>
                <a:spcPct val="0"/>
              </a:spcAft>
              <a:buSzPct val="100000"/>
            </a:pPr>
            <a:r>
              <a:rPr lang="en-US" sz="1300" b="0">
                <a:solidFill>
                  <a:srgbClr val="000000"/>
                </a:solidFill>
                <a:cs typeface="WenQuanYi Micro Hei" charset="0"/>
              </a:rPr>
              <a:t>Furthermore we added support for bigger I/O rings, which let us batch more packets in the XEN ring.</a:t>
            </a:r>
          </a:p>
          <a:p>
            <a:pPr defTabSz="483306" eaLnBrk="0" fontAlgn="base" hangingPunct="0">
              <a:spcBef>
                <a:spcPts val="476"/>
              </a:spcBef>
              <a:spcAft>
                <a:spcPct val="0"/>
              </a:spcAft>
              <a:buSzPct val="100000"/>
            </a:pPr>
            <a:endParaRPr lang="en-US" sz="1300" b="0">
              <a:solidFill>
                <a:srgbClr val="000000"/>
              </a:solidFill>
              <a:cs typeface="WenQuanYi Micro Hei" charset="0"/>
            </a:endParaRPr>
          </a:p>
          <a:p>
            <a:pPr defTabSz="483306" eaLnBrk="0" fontAlgn="base" hangingPunct="0">
              <a:spcBef>
                <a:spcPts val="476"/>
              </a:spcBef>
              <a:spcAft>
                <a:spcPct val="0"/>
              </a:spcAft>
              <a:buSzPct val="100000"/>
            </a:pPr>
            <a:r>
              <a:rPr lang="en-US" sz="1300" b="0">
                <a:solidFill>
                  <a:srgbClr val="000000"/>
                </a:solidFill>
                <a:cs typeface="WenQuanYi Micro Hei" charset="0"/>
              </a:rPr>
              <a:t>Applying all of these changes, results were  actually good, getting 2.7x improvement for maximum-sized packets and 4.2x for minimum sized packets.</a:t>
            </a:r>
          </a:p>
        </p:txBody>
      </p:sp>
      <p:sp>
        <p:nvSpPr>
          <p:cNvPr id="87047" name="Text Box 7"/>
          <p:cNvSpPr txBox="1">
            <a:spLocks noChangeArrowheads="1"/>
          </p:cNvSpPr>
          <p:nvPr/>
        </p:nvSpPr>
        <p:spPr bwMode="auto">
          <a:xfrm>
            <a:off x="4143587" y="9119474"/>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6661" tIns="48331" rIns="96661" bIns="48331" anchor="ctr"/>
          <a:lstStyle/>
          <a:p>
            <a:pPr defTabSz="483306" fontAlgn="base">
              <a:spcBef>
                <a:spcPct val="0"/>
              </a:spcBef>
              <a:spcAft>
                <a:spcPct val="0"/>
              </a:spcAft>
              <a:buClr>
                <a:srgbClr val="000000"/>
              </a:buClr>
              <a:buSzPct val="100000"/>
            </a:pPr>
            <a:endParaRPr lang="en-US" sz="2500" b="1">
              <a:solidFill>
                <a:prstClr val="white"/>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8283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gular Slide with text">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600205"/>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457202" y="6356352"/>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t>11/24/14</a:t>
            </a:r>
            <a:endParaRPr lang="en-US"/>
          </a:p>
        </p:txBody>
      </p:sp>
      <p:sp>
        <p:nvSpPr>
          <p:cNvPr id="12" name="Footer Placeholder 4"/>
          <p:cNvSpPr>
            <a:spLocks noGrp="1"/>
          </p:cNvSpPr>
          <p:nvPr>
            <p:ph type="ftr" sz="quarter" idx="3"/>
          </p:nvPr>
        </p:nvSpPr>
        <p:spPr>
          <a:xfrm>
            <a:off x="3124200" y="6324601"/>
            <a:ext cx="3200400" cy="396875"/>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t>Software Defined Networking (COMS 6998-10) </a:t>
            </a:r>
            <a:endParaRPr lang="en-US" dirty="0"/>
          </a:p>
        </p:txBody>
      </p:sp>
      <p:sp>
        <p:nvSpPr>
          <p:cNvPr id="13"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extLst>
      <p:ext uri="{BB962C8B-B14F-4D97-AF65-F5344CB8AC3E}">
        <p14:creationId xmlns:p14="http://schemas.microsoft.com/office/powerpoint/2010/main" xmlns="" val="11673570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a:xfrm>
            <a:off x="6037593" y="6389141"/>
            <a:ext cx="2895600" cy="366183"/>
          </a:xfrm>
          <a:prstGeom prst="rect">
            <a:avLst/>
          </a:prstGeom>
        </p:spPr>
        <p:txBody>
          <a:bodyPr/>
          <a:lstStyle>
            <a:lvl1pPr>
              <a:defRPr>
                <a:cs typeface="Arial" pitchFamily="34" charset="0"/>
              </a:defRPr>
            </a:lvl1pPr>
          </a:lstStyle>
          <a:p>
            <a:pPr>
              <a:defRPr/>
            </a:pPr>
            <a:r>
              <a:rPr lang="en-US" smtClean="0">
                <a:solidFill>
                  <a:srgbClr val="000000"/>
                </a:solidFill>
              </a:rPr>
              <a:t>Software Defined Networking (COMS 6998-10) </a:t>
            </a:r>
            <a:endParaRPr lang="en-US">
              <a:solidFill>
                <a:srgbClr val="000000"/>
              </a:solidFill>
            </a:endParaRPr>
          </a:p>
        </p:txBody>
      </p:sp>
      <p:sp>
        <p:nvSpPr>
          <p:cNvPr id="4" name="Slide Number Placeholder 5"/>
          <p:cNvSpPr>
            <a:spLocks noGrp="1"/>
          </p:cNvSpPr>
          <p:nvPr>
            <p:ph type="sldNum" sz="quarter" idx="11"/>
          </p:nvPr>
        </p:nvSpPr>
        <p:spPr>
          <a:xfrm>
            <a:off x="-95250" y="6588128"/>
            <a:ext cx="381000" cy="365125"/>
          </a:xfrm>
          <a:prstGeom prst="rect">
            <a:avLst/>
          </a:prstGeom>
        </p:spPr>
        <p:txBody>
          <a:bodyPr/>
          <a:lstStyle>
            <a:lvl1pPr>
              <a:defRPr/>
            </a:lvl1pPr>
          </a:lstStyle>
          <a:p>
            <a:fld id="{C2ADCAA6-9639-4C04-9B73-42E7B1AC2A0C}" type="slidenum">
              <a:rPr lang="en-GB" altLang="zh-CN">
                <a:solidFill>
                  <a:srgbClr val="000000"/>
                </a:solidFill>
              </a:rPr>
              <a:pPr/>
              <a:t>‹#›</a:t>
            </a:fld>
            <a:endParaRPr lang="en-GB" altLang="zh-CN">
              <a:solidFill>
                <a:srgbClr val="000000"/>
              </a:solidFill>
            </a:endParaRPr>
          </a:p>
        </p:txBody>
      </p:sp>
    </p:spTree>
    <p:extLst>
      <p:ext uri="{BB962C8B-B14F-4D97-AF65-F5344CB8AC3E}">
        <p14:creationId xmlns:p14="http://schemas.microsoft.com/office/powerpoint/2010/main" xmlns="" val="169353629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2" y="2130428"/>
            <a:ext cx="7772401" cy="1470024"/>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667" indent="0" algn="ctr">
              <a:buNone/>
              <a:defRPr>
                <a:solidFill>
                  <a:schemeClr val="tx1">
                    <a:tint val="75000"/>
                  </a:schemeClr>
                </a:solidFill>
              </a:defRPr>
            </a:lvl2pPr>
            <a:lvl3pPr marL="913334" indent="0" algn="ctr">
              <a:buNone/>
              <a:defRPr>
                <a:solidFill>
                  <a:schemeClr val="tx1">
                    <a:tint val="75000"/>
                  </a:schemeClr>
                </a:solidFill>
              </a:defRPr>
            </a:lvl3pPr>
            <a:lvl4pPr marL="1370003" indent="0" algn="ctr">
              <a:buNone/>
              <a:defRPr>
                <a:solidFill>
                  <a:schemeClr val="tx1">
                    <a:tint val="75000"/>
                  </a:schemeClr>
                </a:solidFill>
              </a:defRPr>
            </a:lvl4pPr>
            <a:lvl5pPr marL="1826666" indent="0" algn="ctr">
              <a:buNone/>
              <a:defRPr>
                <a:solidFill>
                  <a:schemeClr val="tx1">
                    <a:tint val="75000"/>
                  </a:schemeClr>
                </a:solidFill>
              </a:defRPr>
            </a:lvl5pPr>
            <a:lvl6pPr marL="2283336" indent="0" algn="ctr">
              <a:buNone/>
              <a:defRPr>
                <a:solidFill>
                  <a:schemeClr val="tx1">
                    <a:tint val="75000"/>
                  </a:schemeClr>
                </a:solidFill>
              </a:defRPr>
            </a:lvl6pPr>
            <a:lvl7pPr marL="2740004" indent="0" algn="ctr">
              <a:buNone/>
              <a:defRPr>
                <a:solidFill>
                  <a:schemeClr val="tx1">
                    <a:tint val="75000"/>
                  </a:schemeClr>
                </a:solidFill>
              </a:defRPr>
            </a:lvl7pPr>
            <a:lvl8pPr marL="3196670" indent="0" algn="ctr">
              <a:buNone/>
              <a:defRPr>
                <a:solidFill>
                  <a:schemeClr val="tx1">
                    <a:tint val="75000"/>
                  </a:schemeClr>
                </a:solidFill>
              </a:defRPr>
            </a:lvl8pPr>
            <a:lvl9pPr marL="36533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895616" y="6324616"/>
            <a:ext cx="3733801"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06225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743205" y="6324616"/>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58943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9" y="4406905"/>
            <a:ext cx="77724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29" y="2906733"/>
            <a:ext cx="7772401" cy="1500187"/>
          </a:xfrm>
        </p:spPr>
        <p:txBody>
          <a:bodyPr anchor="b"/>
          <a:lstStyle>
            <a:lvl1pPr marL="0" indent="0">
              <a:buNone/>
              <a:defRPr sz="2000">
                <a:solidFill>
                  <a:schemeClr val="tx1">
                    <a:tint val="75000"/>
                  </a:schemeClr>
                </a:solidFill>
              </a:defRPr>
            </a:lvl1pPr>
            <a:lvl2pPr marL="456667" indent="0">
              <a:buNone/>
              <a:defRPr sz="1700">
                <a:solidFill>
                  <a:schemeClr val="tx1">
                    <a:tint val="75000"/>
                  </a:schemeClr>
                </a:solidFill>
              </a:defRPr>
            </a:lvl2pPr>
            <a:lvl3pPr marL="913334" indent="0">
              <a:buNone/>
              <a:defRPr sz="1600">
                <a:solidFill>
                  <a:schemeClr val="tx1">
                    <a:tint val="75000"/>
                  </a:schemeClr>
                </a:solidFill>
              </a:defRPr>
            </a:lvl3pPr>
            <a:lvl4pPr marL="1370003" indent="0">
              <a:buNone/>
              <a:defRPr sz="1300">
                <a:solidFill>
                  <a:schemeClr val="tx1">
                    <a:tint val="75000"/>
                  </a:schemeClr>
                </a:solidFill>
              </a:defRPr>
            </a:lvl4pPr>
            <a:lvl5pPr marL="1826666" indent="0">
              <a:buNone/>
              <a:defRPr sz="1300">
                <a:solidFill>
                  <a:schemeClr val="tx1">
                    <a:tint val="75000"/>
                  </a:schemeClr>
                </a:solidFill>
              </a:defRPr>
            </a:lvl5pPr>
            <a:lvl6pPr marL="2283336" indent="0">
              <a:buNone/>
              <a:defRPr sz="1300">
                <a:solidFill>
                  <a:schemeClr val="tx1">
                    <a:tint val="75000"/>
                  </a:schemeClr>
                </a:solidFill>
              </a:defRPr>
            </a:lvl6pPr>
            <a:lvl7pPr marL="2740004" indent="0">
              <a:buNone/>
              <a:defRPr sz="1300">
                <a:solidFill>
                  <a:schemeClr val="tx1">
                    <a:tint val="75000"/>
                  </a:schemeClr>
                </a:solidFill>
              </a:defRPr>
            </a:lvl7pPr>
            <a:lvl8pPr marL="3196670" indent="0">
              <a:buNone/>
              <a:defRPr sz="1300">
                <a:solidFill>
                  <a:schemeClr val="tx1">
                    <a:tint val="75000"/>
                  </a:schemeClr>
                </a:solidFill>
              </a:defRPr>
            </a:lvl8pPr>
            <a:lvl9pPr marL="3653334"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2895616" y="6400809"/>
            <a:ext cx="3733801" cy="320679"/>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2701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5"/>
            <a:ext cx="403860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73048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27" y="1535129"/>
            <a:ext cx="4040187"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27" y="2174876"/>
            <a:ext cx="4040187"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29"/>
            <a:ext cx="4041775" cy="639763"/>
          </a:xfrm>
        </p:spPr>
        <p:txBody>
          <a:bodyPr anchor="b"/>
          <a:lstStyle>
            <a:lvl1pPr marL="0" indent="0">
              <a:buNone/>
              <a:defRPr sz="2400" b="1"/>
            </a:lvl1pPr>
            <a:lvl2pPr marL="456667" indent="0">
              <a:buNone/>
              <a:defRPr sz="2000" b="1"/>
            </a:lvl2pPr>
            <a:lvl3pPr marL="913334" indent="0">
              <a:buNone/>
              <a:defRPr sz="1700" b="1"/>
            </a:lvl3pPr>
            <a:lvl4pPr marL="1370003" indent="0">
              <a:buNone/>
              <a:defRPr sz="1600" b="1"/>
            </a:lvl4pPr>
            <a:lvl5pPr marL="1826666" indent="0">
              <a:buNone/>
              <a:defRPr sz="1600" b="1"/>
            </a:lvl5pPr>
            <a:lvl6pPr marL="2283336" indent="0">
              <a:buNone/>
              <a:defRPr sz="1600" b="1"/>
            </a:lvl6pPr>
            <a:lvl7pPr marL="2740004" indent="0">
              <a:buNone/>
              <a:defRPr sz="1600" b="1"/>
            </a:lvl7pPr>
            <a:lvl8pPr marL="3196670" indent="0">
              <a:buNone/>
              <a:defRPr sz="1600" b="1"/>
            </a:lvl8pPr>
            <a:lvl9pPr marL="36533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7"/>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535279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2743205" y="6324616"/>
            <a:ext cx="3886200" cy="396877"/>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27645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214990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3"/>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55617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6667" indent="0">
              <a:buNone/>
              <a:defRPr sz="2800"/>
            </a:lvl2pPr>
            <a:lvl3pPr marL="913334" indent="0">
              <a:buNone/>
              <a:defRPr sz="2400"/>
            </a:lvl3pPr>
            <a:lvl4pPr marL="1370003" indent="0">
              <a:buNone/>
              <a:defRPr sz="2000"/>
            </a:lvl4pPr>
            <a:lvl5pPr marL="1826666" indent="0">
              <a:buNone/>
              <a:defRPr sz="2000"/>
            </a:lvl5pPr>
            <a:lvl6pPr marL="2283336" indent="0">
              <a:buNone/>
              <a:defRPr sz="2000"/>
            </a:lvl6pPr>
            <a:lvl7pPr marL="2740004" indent="0">
              <a:buNone/>
              <a:defRPr sz="2000"/>
            </a:lvl7pPr>
            <a:lvl8pPr marL="3196670" indent="0">
              <a:buNone/>
              <a:defRPr sz="2000"/>
            </a:lvl8pPr>
            <a:lvl9pPr marL="3653334" indent="0">
              <a:buNone/>
              <a:defRPr sz="2000"/>
            </a:lvl9pPr>
          </a:lstStyle>
          <a:p>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300"/>
            </a:lvl1pPr>
            <a:lvl2pPr marL="456667" indent="0">
              <a:buNone/>
              <a:defRPr sz="1200"/>
            </a:lvl2pPr>
            <a:lvl3pPr marL="913334" indent="0">
              <a:buNone/>
              <a:defRPr sz="900"/>
            </a:lvl3pPr>
            <a:lvl4pPr marL="1370003" indent="0">
              <a:buNone/>
              <a:defRPr sz="900"/>
            </a:lvl4pPr>
            <a:lvl5pPr marL="1826666" indent="0">
              <a:buNone/>
              <a:defRPr sz="900"/>
            </a:lvl5pPr>
            <a:lvl6pPr marL="2283336" indent="0">
              <a:buNone/>
              <a:defRPr sz="900"/>
            </a:lvl6pPr>
            <a:lvl7pPr marL="2740004" indent="0">
              <a:buNone/>
              <a:defRPr sz="900"/>
            </a:lvl7pPr>
            <a:lvl8pPr marL="3196670" indent="0">
              <a:buNone/>
              <a:defRPr sz="900"/>
            </a:lvl8pPr>
            <a:lvl9pPr marL="36533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36201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06362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4" y="274651"/>
            <a:ext cx="2057400" cy="585152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51"/>
            <a:ext cx="6019800" cy="58515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92521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13"/>
            <a:ext cx="8229600" cy="42327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55D2ACF4-D73F-344A-8950-8B2C9965BD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itle 1"/>
          <p:cNvSpPr>
            <a:spLocks noGrp="1"/>
          </p:cNvSpPr>
          <p:nvPr>
            <p:ph type="title"/>
          </p:nvPr>
        </p:nvSpPr>
        <p:spPr>
          <a:xfrm>
            <a:off x="457200" y="274641"/>
            <a:ext cx="8229600" cy="629043"/>
          </a:xfrm>
        </p:spPr>
        <p:txBody>
          <a:bodyPr/>
          <a:lstStyle/>
          <a:p>
            <a:r>
              <a:rPr lang="en-US" dirty="0" smtClean="0"/>
              <a:t>Click to edit Master title style</a:t>
            </a:r>
            <a:endParaRPr lang="en-US" dirty="0"/>
          </a:p>
        </p:txBody>
      </p:sp>
      <p:sp>
        <p:nvSpPr>
          <p:cNvPr id="8" name="Content Placeholder 8"/>
          <p:cNvSpPr>
            <a:spLocks noGrp="1"/>
          </p:cNvSpPr>
          <p:nvPr>
            <p:ph sz="quarter" idx="13" hasCustomPrompt="1"/>
          </p:nvPr>
        </p:nvSpPr>
        <p:spPr>
          <a:xfrm>
            <a:off x="457200" y="1001379"/>
            <a:ext cx="8229600" cy="382924"/>
          </a:xfrm>
        </p:spPr>
        <p:txBody>
          <a:bodyPr>
            <a:normAutofit/>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Subtitle</a:t>
            </a:r>
            <a:endParaRPr lang="en-US" dirty="0"/>
          </a:p>
        </p:txBody>
      </p:sp>
    </p:spTree>
    <p:extLst>
      <p:ext uri="{BB962C8B-B14F-4D97-AF65-F5344CB8AC3E}">
        <p14:creationId xmlns:p14="http://schemas.microsoft.com/office/powerpoint/2010/main" xmlns="" val="187572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
        <p:nvSpPr>
          <p:cNvPr id="5" name="Slide Number Placeholder 4"/>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F4A1A422-9155-274A-9CF5-6243661F9FEE}" type="slidenum">
              <a:rPr lang="en-US"/>
              <a:pPr/>
              <a:t>‹#›</a:t>
            </a:fld>
            <a:endParaRPr lang="en-US"/>
          </a:p>
        </p:txBody>
      </p:sp>
    </p:spTree>
    <p:extLst>
      <p:ext uri="{BB962C8B-B14F-4D97-AF65-F5344CB8AC3E}">
        <p14:creationId xmlns:p14="http://schemas.microsoft.com/office/powerpoint/2010/main" xmlns="" val="847032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
        <p:nvSpPr>
          <p:cNvPr id="5" name="Slide Number Placeholder 4"/>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3C490023-627E-E345-BC47-2AFDF4E034A7}" type="slidenum">
              <a:rPr lang="en-US"/>
              <a:pPr/>
              <a:t>‹#›</a:t>
            </a:fld>
            <a:endParaRPr lang="en-US"/>
          </a:p>
        </p:txBody>
      </p:sp>
    </p:spTree>
    <p:extLst>
      <p:ext uri="{BB962C8B-B14F-4D97-AF65-F5344CB8AC3E}">
        <p14:creationId xmlns:p14="http://schemas.microsoft.com/office/powerpoint/2010/main" xmlns="" val="300452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
        <p:nvSpPr>
          <p:cNvPr id="5" name="Slide Number Placeholder 4"/>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D1FD1A82-A694-C548-953F-1403C29B8A6D}" type="slidenum">
              <a:rPr lang="en-US"/>
              <a:pPr/>
              <a:t>‹#›</a:t>
            </a:fld>
            <a:endParaRPr lang="en-US"/>
          </a:p>
        </p:txBody>
      </p:sp>
    </p:spTree>
    <p:extLst>
      <p:ext uri="{BB962C8B-B14F-4D97-AF65-F5344CB8AC3E}">
        <p14:creationId xmlns:p14="http://schemas.microsoft.com/office/powerpoint/2010/main" xmlns="" val="1805350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81075"/>
            <a:ext cx="4330700" cy="396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981075"/>
            <a:ext cx="4332288" cy="396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smtClean="0"/>
              <a:t>Software Defined Networking (COMS 6998-10) </a:t>
            </a:r>
            <a:endParaRPr lang="en-US"/>
          </a:p>
        </p:txBody>
      </p:sp>
      <p:sp>
        <p:nvSpPr>
          <p:cNvPr id="6" name="Slide Number Placeholder 5"/>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E33F8582-C0B7-5142-80A2-3A3410E01577}" type="slidenum">
              <a:rPr lang="en-US"/>
              <a:pPr/>
              <a:t>‹#›</a:t>
            </a:fld>
            <a:endParaRPr lang="en-US"/>
          </a:p>
        </p:txBody>
      </p:sp>
    </p:spTree>
    <p:extLst>
      <p:ext uri="{BB962C8B-B14F-4D97-AF65-F5344CB8AC3E}">
        <p14:creationId xmlns:p14="http://schemas.microsoft.com/office/powerpoint/2010/main" xmlns="" val="292531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11/24/14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smtClean="0"/>
              <a:t>Software Defined Networking (COMS 6998-10) </a:t>
            </a:r>
            <a:endParaRPr lang="en-US"/>
          </a:p>
        </p:txBody>
      </p:sp>
      <p:sp>
        <p:nvSpPr>
          <p:cNvPr id="8" name="Slide Number Placeholder 7"/>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4FD4BA92-427C-8B49-9EBD-120ABF3BAB52}" type="slidenum">
              <a:rPr lang="en-US"/>
              <a:pPr/>
              <a:t>‹#›</a:t>
            </a:fld>
            <a:endParaRPr lang="en-US"/>
          </a:p>
        </p:txBody>
      </p:sp>
    </p:spTree>
    <p:extLst>
      <p:ext uri="{BB962C8B-B14F-4D97-AF65-F5344CB8AC3E}">
        <p14:creationId xmlns:p14="http://schemas.microsoft.com/office/powerpoint/2010/main" xmlns="" val="892812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smtClean="0"/>
              <a:t>Software Defined Networking (COMS 6998-10) </a:t>
            </a:r>
            <a:endParaRPr lang="en-US"/>
          </a:p>
        </p:txBody>
      </p:sp>
      <p:sp>
        <p:nvSpPr>
          <p:cNvPr id="4" name="Slide Number Placeholder 3"/>
          <p:cNvSpPr>
            <a:spLocks noGrp="1"/>
          </p:cNvSpPr>
          <p:nvPr>
            <p:ph type="sldNum" idx="11"/>
          </p:nvPr>
        </p:nvSpPr>
        <p:spPr>
          <a:xfrm>
            <a:off x="304800" y="6492875"/>
            <a:ext cx="787400" cy="388938"/>
          </a:xfrm>
          <a:prstGeom prst="rect">
            <a:avLst/>
          </a:prstGeom>
        </p:spPr>
        <p:txBody>
          <a:bodyPr/>
          <a:lstStyle>
            <a:lvl1pPr>
              <a:defRPr/>
            </a:lvl1pPr>
          </a:lstStyle>
          <a:p>
            <a:r>
              <a:rPr lang="en-US"/>
              <a:t>Page </a:t>
            </a:r>
            <a:fld id="{53DAE452-B63B-C04C-AC72-21F0C4EFE18B}" type="slidenum">
              <a:rPr lang="en-US"/>
              <a:pPr/>
              <a:t>‹#›</a:t>
            </a:fld>
            <a:endParaRPr lang="en-US"/>
          </a:p>
        </p:txBody>
      </p:sp>
    </p:spTree>
    <p:extLst>
      <p:ext uri="{BB962C8B-B14F-4D97-AF65-F5344CB8AC3E}">
        <p14:creationId xmlns:p14="http://schemas.microsoft.com/office/powerpoint/2010/main" xmlns="" val="1950249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a:xfrm>
            <a:off x="1258888" y="6400801"/>
            <a:ext cx="3084512" cy="433388"/>
          </a:xfrm>
        </p:spPr>
        <p:txBody>
          <a:bodyPr/>
          <a:lstStyle>
            <a:lvl1pPr>
              <a:defRPr>
                <a:solidFill>
                  <a:srgbClr val="BFBFBF"/>
                </a:solidFill>
              </a:defRPr>
            </a:lvl1pPr>
          </a:lstStyle>
          <a:p>
            <a:r>
              <a:rPr lang="en-US" dirty="0" smtClean="0"/>
              <a:t>Software Defined Networking (COMS 6998-10) </a:t>
            </a:r>
            <a:endParaRPr lang="en-US" dirty="0"/>
          </a:p>
        </p:txBody>
      </p:sp>
    </p:spTree>
    <p:extLst>
      <p:ext uri="{BB962C8B-B14F-4D97-AF65-F5344CB8AC3E}">
        <p14:creationId xmlns:p14="http://schemas.microsoft.com/office/powerpoint/2010/main" xmlns="" val="1137335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a:xfrm>
            <a:off x="1258888" y="6400800"/>
            <a:ext cx="3541712" cy="433388"/>
          </a:xfrm>
        </p:spPr>
        <p:txBody>
          <a:bodyPr/>
          <a:lstStyle>
            <a:lvl1pPr>
              <a:defRPr>
                <a:solidFill>
                  <a:srgbClr val="BFBFBF"/>
                </a:solidFill>
              </a:defRPr>
            </a:lvl1pPr>
          </a:lstStyle>
          <a:p>
            <a:r>
              <a:rPr lang="en-US" dirty="0" smtClean="0"/>
              <a:t>Software Defined Networking (COMS 6998-10) </a:t>
            </a:r>
            <a:endParaRPr lang="en-US" dirty="0"/>
          </a:p>
        </p:txBody>
      </p:sp>
    </p:spTree>
    <p:extLst>
      <p:ext uri="{BB962C8B-B14F-4D97-AF65-F5344CB8AC3E}">
        <p14:creationId xmlns:p14="http://schemas.microsoft.com/office/powerpoint/2010/main" xmlns="" val="2884966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a:xfrm>
            <a:off x="1258888" y="6477001"/>
            <a:ext cx="4075112" cy="357188"/>
          </a:xfrm>
        </p:spPr>
        <p:txBody>
          <a:bodyPr/>
          <a:lstStyle>
            <a:lvl1pPr>
              <a:defRPr/>
            </a:lvl1pPr>
          </a:lstStyle>
          <a:p>
            <a:r>
              <a:rPr lang="en-US" dirty="0" smtClean="0">
                <a:solidFill>
                  <a:srgbClr val="BFBFBF"/>
                </a:solidFill>
              </a:rPr>
              <a:t>Software Defined Networking (COMS 6998-10</a:t>
            </a:r>
            <a:r>
              <a:rPr lang="en-US" dirty="0" smtClean="0"/>
              <a:t>) </a:t>
            </a:r>
            <a:endParaRPr lang="en-US" dirty="0"/>
          </a:p>
        </p:txBody>
      </p:sp>
    </p:spTree>
    <p:extLst>
      <p:ext uri="{BB962C8B-B14F-4D97-AF65-F5344CB8AC3E}">
        <p14:creationId xmlns:p14="http://schemas.microsoft.com/office/powerpoint/2010/main" xmlns="" val="712628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1692164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15888"/>
            <a:ext cx="2203450" cy="4832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15888"/>
            <a:ext cx="6459538" cy="4832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a:xfrm>
            <a:off x="2286000" y="6400800"/>
            <a:ext cx="3008312" cy="204788"/>
          </a:xfrm>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1031885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a:xfrm>
            <a:off x="1258888" y="6553200"/>
            <a:ext cx="2932112" cy="280988"/>
          </a:xfrm>
        </p:spPr>
        <p:txBody>
          <a:bodyPr/>
          <a:lstStyle>
            <a:lvl1pPr>
              <a:defRPr/>
            </a:lvl1pPr>
          </a:lstStyle>
          <a:p>
            <a:r>
              <a:rPr lang="en-US" dirty="0" smtClean="0"/>
              <a:t>Software Defined Networking (COMS 6998-10) </a:t>
            </a:r>
            <a:endParaRPr lang="en-US" dirty="0"/>
          </a:p>
        </p:txBody>
      </p:sp>
    </p:spTree>
    <p:extLst>
      <p:ext uri="{BB962C8B-B14F-4D97-AF65-F5344CB8AC3E}">
        <p14:creationId xmlns:p14="http://schemas.microsoft.com/office/powerpoint/2010/main" xmlns="" val="3828060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2971977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150982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11/24/14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81075"/>
            <a:ext cx="4330700" cy="396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981075"/>
            <a:ext cx="4332288" cy="396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769775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3658328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1746442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1199577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1177316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1985672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2139282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15888"/>
            <a:ext cx="2203450" cy="4832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15888"/>
            <a:ext cx="6459538" cy="4832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r>
              <a:rPr lang="en-US" smtClean="0"/>
              <a:t>Software Defined Networking (COMS 6998-10) </a:t>
            </a:r>
            <a:endParaRPr lang="en-US"/>
          </a:p>
        </p:txBody>
      </p:sp>
    </p:spTree>
    <p:extLst>
      <p:ext uri="{BB962C8B-B14F-4D97-AF65-F5344CB8AC3E}">
        <p14:creationId xmlns:p14="http://schemas.microsoft.com/office/powerpoint/2010/main" xmlns="" val="195917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11/24/14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11/24/14</a:t>
            </a:r>
            <a:endParaRPr lang="en-US"/>
          </a:p>
        </p:txBody>
      </p:sp>
      <p:sp>
        <p:nvSpPr>
          <p:cNvPr id="4" name="Footer Placeholder 3"/>
          <p:cNvSpPr>
            <a:spLocks noGrp="1"/>
          </p:cNvSpPr>
          <p:nvPr>
            <p:ph type="ftr" sz="quarter" idx="11"/>
          </p:nvPr>
        </p:nvSpPr>
        <p:spPr/>
        <p:txBody>
          <a:bodyPr/>
          <a:lstStyle/>
          <a:p>
            <a:r>
              <a:rPr lang="en-US" smtClean="0"/>
              <a:t>Software Defined Networking (COMS 6998-10) </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11/24/14</a:t>
            </a:r>
            <a:endParaRPr lang="en-US"/>
          </a:p>
        </p:txBody>
      </p:sp>
      <p:sp>
        <p:nvSpPr>
          <p:cNvPr id="3" name="Footer Placeholder 2"/>
          <p:cNvSpPr>
            <a:spLocks noGrp="1"/>
          </p:cNvSpPr>
          <p:nvPr>
            <p:ph type="ftr" sz="quarter" idx="11"/>
          </p:nvPr>
        </p:nvSpPr>
        <p:spPr/>
        <p:txBody>
          <a:bodyPr/>
          <a:lstStyle/>
          <a:p>
            <a:r>
              <a:rPr lang="en-US" smtClean="0"/>
              <a:t>Software Defined Networking (COMS 6998-10) </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3"/>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11/24/14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3" indent="0">
              <a:buNone/>
              <a:defRPr sz="2000"/>
            </a:lvl9pPr>
          </a:lstStyle>
          <a:p>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11/24/14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5"/>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52"/>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smtClean="0"/>
              <a:t>11/24/14</a:t>
            </a:r>
            <a:endParaRPr lang="en-US"/>
          </a:p>
        </p:txBody>
      </p:sp>
      <p:sp>
        <p:nvSpPr>
          <p:cNvPr id="5" name="Footer Placeholder 4"/>
          <p:cNvSpPr>
            <a:spLocks noGrp="1"/>
          </p:cNvSpPr>
          <p:nvPr>
            <p:ph type="ftr" sz="quarter" idx="3"/>
          </p:nvPr>
        </p:nvSpPr>
        <p:spPr>
          <a:xfrm>
            <a:off x="3124200" y="6324601"/>
            <a:ext cx="3200400" cy="396875"/>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t>Software Defined Networking (COMS 6998-10) </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
        <p:nvSpPr>
          <p:cNvPr id="7"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hf hdr="0"/>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1600205"/>
            <a:ext cx="8229600" cy="4525963"/>
          </a:xfrm>
          <a:prstGeom prst="rect">
            <a:avLst/>
          </a:prstGeom>
        </p:spPr>
        <p:txBody>
          <a:bodyPr vert="horz" lIns="91332" tIns="45666" rIns="91332" bIns="4566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68"/>
            <a:ext cx="2133600" cy="365125"/>
          </a:xfrm>
          <a:prstGeom prst="rect">
            <a:avLst/>
          </a:prstGeom>
        </p:spPr>
        <p:txBody>
          <a:bodyPr vert="horz" lIns="91332" tIns="45666" rIns="91332" bIns="45666" rtlCol="0" anchor="ctr"/>
          <a:lstStyle>
            <a:lvl1pPr algn="l">
              <a:defRPr sz="1200">
                <a:solidFill>
                  <a:schemeClr val="tx1">
                    <a:tint val="75000"/>
                  </a:schemeClr>
                </a:solidFill>
              </a:defRPr>
            </a:lvl1pPr>
          </a:lstStyle>
          <a:p>
            <a:pPr defTabSz="913334"/>
            <a:r>
              <a:rPr lang="en-US" smtClean="0">
                <a:solidFill>
                  <a:prstClr val="black">
                    <a:tint val="75000"/>
                  </a:prstClr>
                </a:solidFill>
                <a:latin typeface="Calibri"/>
              </a:rPr>
              <a:t>11/24/14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22" y="6324616"/>
            <a:ext cx="3505199" cy="396877"/>
          </a:xfrm>
          <a:prstGeom prst="rect">
            <a:avLst/>
          </a:prstGeom>
        </p:spPr>
        <p:txBody>
          <a:bodyPr vert="horz" lIns="91332" tIns="45666" rIns="91332" bIns="45666" rtlCol="0" anchor="ctr"/>
          <a:lstStyle>
            <a:lvl1pPr algn="ctr">
              <a:defRPr sz="1200">
                <a:solidFill>
                  <a:schemeClr val="tx1">
                    <a:tint val="75000"/>
                  </a:schemeClr>
                </a:solidFill>
              </a:defRPr>
            </a:lvl1pPr>
          </a:lstStyle>
          <a:p>
            <a:pPr defTabSz="913334"/>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332" tIns="45666" rIns="91332" bIns="45666" rtlCol="0" anchor="ctr"/>
          <a:lstStyle>
            <a:lvl1pPr algn="r">
              <a:defRPr sz="1200">
                <a:solidFill>
                  <a:schemeClr val="tx1">
                    <a:tint val="75000"/>
                  </a:schemeClr>
                </a:solidFill>
              </a:defRPr>
            </a:lvl1pPr>
          </a:lstStyle>
          <a:p>
            <a:pPr defTabSz="913334"/>
            <a:fld id="{20342B77-D34C-443A-9BA4-2E8748A6D936}" type="slidenum">
              <a:rPr lang="en-US" smtClean="0">
                <a:solidFill>
                  <a:prstClr val="black">
                    <a:tint val="75000"/>
                  </a:prstClr>
                </a:solidFill>
                <a:latin typeface="Calibri"/>
              </a:rPr>
              <a:pPr defTabSz="913334"/>
              <a:t>‹#›</a:t>
            </a:fld>
            <a:endParaRPr lang="en-US">
              <a:solidFill>
                <a:prstClr val="black">
                  <a:tint val="75000"/>
                </a:prstClr>
              </a:solidFill>
              <a:latin typeface="Calibri"/>
            </a:endParaRPr>
          </a:p>
        </p:txBody>
      </p:sp>
      <p:sp>
        <p:nvSpPr>
          <p:cNvPr id="7" name="Title Placeholder 1"/>
          <p:cNvSpPr>
            <a:spLocks noGrp="1"/>
          </p:cNvSpPr>
          <p:nvPr>
            <p:ph type="title"/>
          </p:nvPr>
        </p:nvSpPr>
        <p:spPr>
          <a:xfrm>
            <a:off x="457204" y="274639"/>
            <a:ext cx="8229600" cy="1143000"/>
          </a:xfrm>
          <a:prstGeom prst="rect">
            <a:avLst/>
          </a:prstGeom>
        </p:spPr>
        <p:txBody>
          <a:bodyPr vert="horz" lIns="91332" tIns="45666" rIns="91332" bIns="4566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679904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3334" rtl="0" eaLnBrk="1" latinLnBrk="0" hangingPunct="1">
        <a:spcBef>
          <a:spcPct val="0"/>
        </a:spcBef>
        <a:buNone/>
        <a:defRPr sz="4400" kern="1200">
          <a:solidFill>
            <a:schemeClr val="tx1"/>
          </a:solidFill>
          <a:latin typeface="+mj-lt"/>
          <a:ea typeface="+mj-ea"/>
          <a:cs typeface="+mj-cs"/>
        </a:defRPr>
      </a:lvl1pPr>
    </p:titleStyle>
    <p:bodyStyle>
      <a:lvl1pPr marL="342500" indent="-342500" algn="l" defTabSz="91333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85" indent="-285418" algn="l" defTabSz="91333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670" indent="-228334" algn="l" defTabSz="91333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334"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999"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672"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38"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0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66" indent="-228334" algn="l" defTabSz="91333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4" rtl="0" eaLnBrk="1" latinLnBrk="0" hangingPunct="1">
        <a:defRPr sz="1700" kern="1200">
          <a:solidFill>
            <a:schemeClr val="tx1"/>
          </a:solidFill>
          <a:latin typeface="+mn-lt"/>
          <a:ea typeface="+mn-ea"/>
          <a:cs typeface="+mn-cs"/>
        </a:defRPr>
      </a:lvl1pPr>
      <a:lvl2pPr marL="456667" algn="l" defTabSz="913334" rtl="0" eaLnBrk="1" latinLnBrk="0" hangingPunct="1">
        <a:defRPr sz="1700" kern="1200">
          <a:solidFill>
            <a:schemeClr val="tx1"/>
          </a:solidFill>
          <a:latin typeface="+mn-lt"/>
          <a:ea typeface="+mn-ea"/>
          <a:cs typeface="+mn-cs"/>
        </a:defRPr>
      </a:lvl2pPr>
      <a:lvl3pPr marL="913334" algn="l" defTabSz="913334" rtl="0" eaLnBrk="1" latinLnBrk="0" hangingPunct="1">
        <a:defRPr sz="1700" kern="1200">
          <a:solidFill>
            <a:schemeClr val="tx1"/>
          </a:solidFill>
          <a:latin typeface="+mn-lt"/>
          <a:ea typeface="+mn-ea"/>
          <a:cs typeface="+mn-cs"/>
        </a:defRPr>
      </a:lvl3pPr>
      <a:lvl4pPr marL="1370003" algn="l" defTabSz="913334" rtl="0" eaLnBrk="1" latinLnBrk="0" hangingPunct="1">
        <a:defRPr sz="1700" kern="1200">
          <a:solidFill>
            <a:schemeClr val="tx1"/>
          </a:solidFill>
          <a:latin typeface="+mn-lt"/>
          <a:ea typeface="+mn-ea"/>
          <a:cs typeface="+mn-cs"/>
        </a:defRPr>
      </a:lvl4pPr>
      <a:lvl5pPr marL="1826666" algn="l" defTabSz="913334" rtl="0" eaLnBrk="1" latinLnBrk="0" hangingPunct="1">
        <a:defRPr sz="1700" kern="1200">
          <a:solidFill>
            <a:schemeClr val="tx1"/>
          </a:solidFill>
          <a:latin typeface="+mn-lt"/>
          <a:ea typeface="+mn-ea"/>
          <a:cs typeface="+mn-cs"/>
        </a:defRPr>
      </a:lvl5pPr>
      <a:lvl6pPr marL="2283336" algn="l" defTabSz="913334" rtl="0" eaLnBrk="1" latinLnBrk="0" hangingPunct="1">
        <a:defRPr sz="1700" kern="1200">
          <a:solidFill>
            <a:schemeClr val="tx1"/>
          </a:solidFill>
          <a:latin typeface="+mn-lt"/>
          <a:ea typeface="+mn-ea"/>
          <a:cs typeface="+mn-cs"/>
        </a:defRPr>
      </a:lvl6pPr>
      <a:lvl7pPr marL="2740004" algn="l" defTabSz="913334" rtl="0" eaLnBrk="1" latinLnBrk="0" hangingPunct="1">
        <a:defRPr sz="1700" kern="1200">
          <a:solidFill>
            <a:schemeClr val="tx1"/>
          </a:solidFill>
          <a:latin typeface="+mn-lt"/>
          <a:ea typeface="+mn-ea"/>
          <a:cs typeface="+mn-cs"/>
        </a:defRPr>
      </a:lvl7pPr>
      <a:lvl8pPr marL="3196670" algn="l" defTabSz="913334" rtl="0" eaLnBrk="1" latinLnBrk="0" hangingPunct="1">
        <a:defRPr sz="1700" kern="1200">
          <a:solidFill>
            <a:schemeClr val="tx1"/>
          </a:solidFill>
          <a:latin typeface="+mn-lt"/>
          <a:ea typeface="+mn-ea"/>
          <a:cs typeface="+mn-cs"/>
        </a:defRPr>
      </a:lvl8pPr>
      <a:lvl9pPr marL="3653334" algn="l" defTabSz="91333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52400" y="115888"/>
            <a:ext cx="8815388" cy="5159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46800" rIns="0" bIns="46800" numCol="1" anchor="ctr" anchorCtr="0" compatLnSpc="1">
            <a:prstTxWarp prst="textNoShape">
              <a:avLst/>
            </a:prstTxWarp>
          </a:bodyPr>
          <a:lstStyle/>
          <a:p>
            <a:pPr lvl="0"/>
            <a:r>
              <a:rPr lang="en-GB"/>
              <a:t>Click to edit the title text format</a:t>
            </a:r>
          </a:p>
        </p:txBody>
      </p:sp>
      <p:sp>
        <p:nvSpPr>
          <p:cNvPr id="19459" name="Rectangle 3"/>
          <p:cNvSpPr>
            <a:spLocks noGrp="1" noChangeArrowheads="1"/>
          </p:cNvSpPr>
          <p:nvPr>
            <p:ph type="body" idx="1"/>
          </p:nvPr>
        </p:nvSpPr>
        <p:spPr bwMode="auto">
          <a:xfrm>
            <a:off x="152400" y="981075"/>
            <a:ext cx="8815388" cy="39671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9460" name="Rectangle 4"/>
          <p:cNvSpPr>
            <a:spLocks noGrp="1" noChangeArrowheads="1"/>
          </p:cNvSpPr>
          <p:nvPr>
            <p:ph type="ftr"/>
          </p:nvPr>
        </p:nvSpPr>
        <p:spPr bwMode="auto">
          <a:xfrm>
            <a:off x="1258888" y="6400801"/>
            <a:ext cx="4227512" cy="4333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1" compatLnSpc="1">
            <a:prstTxWarp prst="textNoShape">
              <a:avLst/>
            </a:prstTxWarp>
          </a:bodyPr>
          <a:lstStyle>
            <a:lvl1pPr>
              <a:buClrTx/>
              <a:buFontTx/>
              <a:buNone/>
              <a:tabLst>
                <a:tab pos="457200" algn="l"/>
                <a:tab pos="914400" algn="l"/>
                <a:tab pos="1371600" algn="l"/>
                <a:tab pos="1828800" algn="l"/>
              </a:tabLst>
              <a:defRPr sz="800" b="0">
                <a:solidFill>
                  <a:srgbClr val="BFBFBF"/>
                </a:solidFill>
                <a:latin typeface="Times New Roman" charset="0"/>
                <a:cs typeface="DejaVu Sans" charset="0"/>
              </a:defRPr>
            </a:lvl1pPr>
          </a:lstStyle>
          <a:p>
            <a:pPr defTabSz="457200" fontAlgn="base">
              <a:spcBef>
                <a:spcPct val="0"/>
              </a:spcBef>
              <a:spcAft>
                <a:spcPct val="0"/>
              </a:spcAft>
              <a:buSzPct val="100000"/>
            </a:pPr>
            <a:r>
              <a:rPr lang="en-US" dirty="0" smtClean="0">
                <a:ea typeface="ＭＳ Ｐゴシック" charset="0"/>
              </a:rPr>
              <a:t>Software Defined Networking (COMS 6998-10) </a:t>
            </a:r>
          </a:p>
        </p:txBody>
      </p:sp>
    </p:spTree>
    <p:extLst>
      <p:ext uri="{BB962C8B-B14F-4D97-AF65-F5344CB8AC3E}">
        <p14:creationId xmlns:p14="http://schemas.microsoft.com/office/powerpoint/2010/main" xmlns="" val="15674052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9pPr>
    </p:titleStyle>
    <p:bodyStyle>
      <a:lvl1pPr marL="342900" indent="-342900" algn="l" defTabSz="457200" rtl="0" eaLnBrk="0" fontAlgn="base" hangingPunct="0">
        <a:spcBef>
          <a:spcPts val="550"/>
        </a:spcBef>
        <a:spcAft>
          <a:spcPct val="0"/>
        </a:spcAft>
        <a:buClr>
          <a:srgbClr val="000000"/>
        </a:buClr>
        <a:buSzPct val="100000"/>
        <a:buFont typeface="Times New Roman" charset="0"/>
        <a:defRPr sz="22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52400" y="115888"/>
            <a:ext cx="8815388" cy="5159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46800" rIns="0" bIns="46800" numCol="1" anchor="ctr" anchorCtr="0" compatLnSpc="1">
            <a:prstTxWarp prst="textNoShape">
              <a:avLst/>
            </a:prstTxWarp>
          </a:bodyPr>
          <a:lstStyle/>
          <a:p>
            <a:pPr lvl="0"/>
            <a:r>
              <a:rPr lang="en-GB"/>
              <a:t>Click to edit the title text format</a:t>
            </a:r>
          </a:p>
        </p:txBody>
      </p:sp>
      <p:sp>
        <p:nvSpPr>
          <p:cNvPr id="21507" name="Rectangle 3"/>
          <p:cNvSpPr>
            <a:spLocks noGrp="1" noChangeArrowheads="1"/>
          </p:cNvSpPr>
          <p:nvPr>
            <p:ph type="body" idx="1"/>
          </p:nvPr>
        </p:nvSpPr>
        <p:spPr bwMode="auto">
          <a:xfrm>
            <a:off x="152400" y="981075"/>
            <a:ext cx="8815388" cy="39671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1508" name="Rectangle 4"/>
          <p:cNvSpPr>
            <a:spLocks noGrp="1" noChangeArrowheads="1"/>
          </p:cNvSpPr>
          <p:nvPr>
            <p:ph type="ftr"/>
          </p:nvPr>
        </p:nvSpPr>
        <p:spPr bwMode="auto">
          <a:xfrm>
            <a:off x="1258888" y="6553200"/>
            <a:ext cx="4075112" cy="2809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000" tIns="46800" rIns="90000" bIns="46800" numCol="1" anchor="ctr" anchorCtr="1" compatLnSpc="1">
            <a:prstTxWarp prst="textNoShape">
              <a:avLst/>
            </a:prstTxWarp>
          </a:bodyPr>
          <a:lstStyle>
            <a:lvl1pPr>
              <a:buClrTx/>
              <a:buFontTx/>
              <a:buNone/>
              <a:tabLst>
                <a:tab pos="457200" algn="l"/>
                <a:tab pos="914400" algn="l"/>
                <a:tab pos="1371600" algn="l"/>
                <a:tab pos="1828800" algn="l"/>
              </a:tabLst>
              <a:defRPr sz="800">
                <a:solidFill>
                  <a:srgbClr val="BFBFBF"/>
                </a:solidFill>
                <a:latin typeface="Times New Roman" charset="0"/>
                <a:cs typeface="DejaVu Sans" charset="0"/>
              </a:defRPr>
            </a:lvl1pPr>
          </a:lstStyle>
          <a:p>
            <a:pPr defTabSz="457200" fontAlgn="base">
              <a:spcBef>
                <a:spcPct val="0"/>
              </a:spcBef>
              <a:spcAft>
                <a:spcPct val="0"/>
              </a:spcAft>
              <a:buSzPct val="100000"/>
            </a:pPr>
            <a:r>
              <a:rPr lang="en-US" b="1" dirty="0" smtClean="0">
                <a:ea typeface="ＭＳ Ｐゴシック" charset="0"/>
              </a:rPr>
              <a:t>Software Defined Networking (COMS 6998-10) </a:t>
            </a:r>
          </a:p>
        </p:txBody>
      </p:sp>
    </p:spTree>
    <p:extLst>
      <p:ext uri="{BB962C8B-B14F-4D97-AF65-F5344CB8AC3E}">
        <p14:creationId xmlns:p14="http://schemas.microsoft.com/office/powerpoint/2010/main" xmlns="" val="25018611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p:txStyles>
    <p:titleStyle>
      <a:lvl1pPr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2800" b="1">
          <a:solidFill>
            <a:srgbClr val="000000"/>
          </a:solidFill>
          <a:latin typeface="Arial" charset="0"/>
          <a:ea typeface="ＭＳ Ｐゴシック" charset="0"/>
          <a:cs typeface="ＭＳ Ｐゴシック" charset="0"/>
        </a:defRPr>
      </a:lvl9pPr>
    </p:titleStyle>
    <p:bodyStyle>
      <a:lvl1pPr marL="342900" indent="-342900" algn="l" defTabSz="457200" rtl="0" eaLnBrk="0" fontAlgn="base" hangingPunct="0">
        <a:spcBef>
          <a:spcPts val="550"/>
        </a:spcBef>
        <a:spcAft>
          <a:spcPct val="0"/>
        </a:spcAft>
        <a:buClr>
          <a:srgbClr val="000000"/>
        </a:buClr>
        <a:buSzPct val="100000"/>
        <a:buFont typeface="Times New Roman" charset="0"/>
        <a:defRPr sz="22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hyperlink" Target="http://cnp.neclab.eu/"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Middlebox</a:t>
            </a:r>
            <a:r>
              <a:rPr lang="en-US" dirty="0" smtClean="0"/>
              <a:t>, SDN and NFV</a:t>
            </a:r>
            <a:endParaRPr lang="en-US" dirty="0"/>
          </a:p>
        </p:txBody>
      </p:sp>
      <p:sp>
        <p:nvSpPr>
          <p:cNvPr id="3" name="Content Placeholder 2"/>
          <p:cNvSpPr>
            <a:spLocks noGrp="1"/>
          </p:cNvSpPr>
          <p:nvPr>
            <p:ph idx="1"/>
          </p:nvPr>
        </p:nvSpPr>
        <p:spPr>
          <a:xfrm>
            <a:off x="457204" y="1600201"/>
            <a:ext cx="8229600" cy="4724398"/>
          </a:xfrm>
        </p:spPr>
        <p:txBody>
          <a:bodyPr>
            <a:normAutofit/>
          </a:bodyPr>
          <a:lstStyle/>
          <a:p>
            <a:pPr lvl="1"/>
            <a:r>
              <a:rPr lang="en-US" dirty="0" err="1" smtClean="0">
                <a:solidFill>
                  <a:srgbClr val="000000"/>
                </a:solidFill>
              </a:rPr>
              <a:t>Middlebox</a:t>
            </a:r>
            <a:r>
              <a:rPr lang="en-US" dirty="0" smtClean="0">
                <a:solidFill>
                  <a:srgbClr val="000000"/>
                </a:solidFill>
              </a:rPr>
              <a:t>   </a:t>
            </a:r>
            <a:endParaRPr lang="en-US" dirty="0">
              <a:solidFill>
                <a:srgbClr val="000000"/>
              </a:solidFill>
            </a:endParaRPr>
          </a:p>
          <a:p>
            <a:pPr lvl="1"/>
            <a:r>
              <a:rPr lang="en-US" dirty="0" smtClean="0">
                <a:solidFill>
                  <a:srgbClr val="000000"/>
                </a:solidFill>
              </a:rPr>
              <a:t>NFV (</a:t>
            </a:r>
            <a:r>
              <a:rPr lang="en-US" dirty="0" err="1" smtClean="0">
                <a:solidFill>
                  <a:srgbClr val="000000"/>
                </a:solidFill>
              </a:rPr>
              <a:t>Middlebox</a:t>
            </a:r>
            <a:r>
              <a:rPr lang="en-US" dirty="0" smtClean="0">
                <a:solidFill>
                  <a:srgbClr val="000000"/>
                </a:solidFill>
              </a:rPr>
              <a:t> Virtualization) and SDN</a:t>
            </a:r>
          </a:p>
          <a:p>
            <a:pPr lvl="1"/>
            <a:r>
              <a:rPr lang="en-US" dirty="0" err="1" smtClean="0">
                <a:solidFill>
                  <a:srgbClr val="000000"/>
                </a:solidFill>
              </a:rPr>
              <a:t>ClickOS</a:t>
            </a:r>
            <a:r>
              <a:rPr lang="en-US" dirty="0" smtClean="0">
                <a:solidFill>
                  <a:srgbClr val="000000"/>
                </a:solidFill>
              </a:rPr>
              <a:t> – a software-based virtual </a:t>
            </a:r>
            <a:r>
              <a:rPr lang="en-US" dirty="0" err="1" smtClean="0">
                <a:solidFill>
                  <a:srgbClr val="000000"/>
                </a:solidFill>
              </a:rPr>
              <a:t>middlebox</a:t>
            </a:r>
            <a:r>
              <a:rPr lang="en-US" dirty="0" smtClean="0">
                <a:solidFill>
                  <a:srgbClr val="000000"/>
                </a:solidFill>
              </a:rPr>
              <a:t> platform.</a:t>
            </a:r>
          </a:p>
        </p:txBody>
      </p:sp>
    </p:spTree>
    <p:extLst>
      <p:ext uri="{BB962C8B-B14F-4D97-AF65-F5344CB8AC3E}">
        <p14:creationId xmlns:p14="http://schemas.microsoft.com/office/powerpoint/2010/main" xmlns="" val="415511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Middlebox</a:t>
            </a:r>
            <a:r>
              <a:rPr lang="en-US" dirty="0" smtClean="0"/>
              <a:t> Virtualization</a:t>
            </a:r>
            <a:endParaRPr lang="en-US" dirty="0"/>
          </a:p>
        </p:txBody>
      </p:sp>
      <p:sp>
        <p:nvSpPr>
          <p:cNvPr id="3" name="Content Placeholder 2"/>
          <p:cNvSpPr>
            <a:spLocks noGrp="1"/>
          </p:cNvSpPr>
          <p:nvPr>
            <p:ph idx="1"/>
          </p:nvPr>
        </p:nvSpPr>
        <p:spPr>
          <a:xfrm>
            <a:off x="457200" y="1524000"/>
            <a:ext cx="8229600" cy="4876800"/>
          </a:xfrm>
        </p:spPr>
        <p:txBody>
          <a:bodyPr>
            <a:normAutofit fontScale="92500"/>
          </a:bodyPr>
          <a:lstStyle/>
          <a:p>
            <a:r>
              <a:rPr lang="en-US" dirty="0" smtClean="0"/>
              <a:t> </a:t>
            </a:r>
            <a:r>
              <a:rPr lang="en-US" dirty="0"/>
              <a:t>V</a:t>
            </a:r>
            <a:r>
              <a:rPr lang="en-US" dirty="0" smtClean="0"/>
              <a:t>irtual network function (VNF):</a:t>
            </a:r>
          </a:p>
          <a:p>
            <a:pPr lvl="1"/>
            <a:r>
              <a:rPr lang="en-US" dirty="0" smtClean="0"/>
              <a:t>software implementation of a network function capable of running over NFV infrastructure</a:t>
            </a:r>
            <a:endParaRPr lang="en-US" sz="2800" dirty="0" smtClean="0"/>
          </a:p>
          <a:p>
            <a:r>
              <a:rPr lang="en-US" sz="2800" dirty="0" smtClean="0"/>
              <a:t>Advantage of NFV</a:t>
            </a:r>
            <a:endParaRPr lang="en-US" sz="2800" dirty="0"/>
          </a:p>
          <a:p>
            <a:pPr lvl="1">
              <a:spcBef>
                <a:spcPts val="0"/>
              </a:spcBef>
            </a:pPr>
            <a:r>
              <a:rPr lang="en-US" sz="2400" dirty="0"/>
              <a:t>use standard COTS hardware (e.g., high volume servers, storage)</a:t>
            </a:r>
          </a:p>
          <a:p>
            <a:pPr lvl="2">
              <a:spcBef>
                <a:spcPts val="0"/>
              </a:spcBef>
            </a:pPr>
            <a:r>
              <a:rPr lang="en-US" sz="1800" dirty="0"/>
              <a:t>reduces CAPEX and OPEX</a:t>
            </a:r>
          </a:p>
          <a:p>
            <a:pPr lvl="1">
              <a:spcBef>
                <a:spcPts val="0"/>
              </a:spcBef>
            </a:pPr>
            <a:r>
              <a:rPr lang="en-US" sz="2400" dirty="0"/>
              <a:t>fully implement functionality in software</a:t>
            </a:r>
          </a:p>
          <a:p>
            <a:pPr lvl="2">
              <a:spcBef>
                <a:spcPts val="0"/>
              </a:spcBef>
            </a:pPr>
            <a:r>
              <a:rPr lang="en-US" sz="1800" dirty="0"/>
              <a:t>reducing development and deployment cycle times, opening up the R&amp;D market</a:t>
            </a:r>
          </a:p>
          <a:p>
            <a:pPr lvl="1">
              <a:spcBef>
                <a:spcPts val="0"/>
              </a:spcBef>
            </a:pPr>
            <a:r>
              <a:rPr lang="en-US" sz="2400" dirty="0"/>
              <a:t>consolidate equipment types </a:t>
            </a:r>
          </a:p>
          <a:p>
            <a:pPr lvl="2">
              <a:spcBef>
                <a:spcPts val="0"/>
              </a:spcBef>
            </a:pPr>
            <a:r>
              <a:rPr lang="en-US" sz="1800" dirty="0"/>
              <a:t>reducing power consumption</a:t>
            </a:r>
          </a:p>
          <a:p>
            <a:pPr lvl="1">
              <a:spcBef>
                <a:spcPts val="0"/>
              </a:spcBef>
            </a:pPr>
            <a:r>
              <a:rPr lang="en-US" sz="2400" dirty="0"/>
              <a:t>optionally concentrate network functions in datacenters</a:t>
            </a:r>
          </a:p>
          <a:p>
            <a:pPr lvl="2">
              <a:spcBef>
                <a:spcPts val="0"/>
              </a:spcBef>
            </a:pPr>
            <a:r>
              <a:rPr lang="en-US" sz="1800" dirty="0"/>
              <a:t>obtaining further economies of scale and enabling rapid scale-up and scale-</a:t>
            </a:r>
            <a:r>
              <a:rPr lang="en-US" sz="1800" dirty="0" smtClean="0"/>
              <a:t>down</a:t>
            </a:r>
            <a:endParaRPr lang="en-US" dirty="0" smtClean="0"/>
          </a:p>
        </p:txBody>
      </p:sp>
    </p:spTree>
    <p:extLst>
      <p:ext uri="{BB962C8B-B14F-4D97-AF65-F5344CB8AC3E}">
        <p14:creationId xmlns:p14="http://schemas.microsoft.com/office/powerpoint/2010/main" xmlns="" val="40244931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18" y="152403"/>
            <a:ext cx="7895323" cy="644740"/>
          </a:xfrm>
          <a:prstGeom prst="rect">
            <a:avLst/>
          </a:prstGeom>
        </p:spPr>
        <p:txBody>
          <a:bodyPr>
            <a:normAutofit fontScale="90000"/>
          </a:bodyPr>
          <a:lstStyle/>
          <a:p>
            <a:r>
              <a:rPr lang="en-US" dirty="0" smtClean="0"/>
              <a:t>Potential VNFs</a:t>
            </a:r>
            <a:endParaRPr lang="en-US" dirty="0"/>
          </a:p>
        </p:txBody>
      </p:sp>
      <p:sp>
        <p:nvSpPr>
          <p:cNvPr id="3" name="Text Placeholder 2"/>
          <p:cNvSpPr>
            <a:spLocks noGrp="1"/>
          </p:cNvSpPr>
          <p:nvPr>
            <p:ph type="body" sz="quarter" idx="4294967295"/>
          </p:nvPr>
        </p:nvSpPr>
        <p:spPr>
          <a:xfrm>
            <a:off x="304800" y="914400"/>
            <a:ext cx="8382000" cy="5486400"/>
          </a:xfrm>
        </p:spPr>
        <p:txBody>
          <a:bodyPr>
            <a:normAutofit fontScale="92500" lnSpcReduction="10000"/>
          </a:bodyPr>
          <a:lstStyle/>
          <a:p>
            <a:pPr>
              <a:spcBef>
                <a:spcPts val="1800"/>
              </a:spcBef>
              <a:buNone/>
            </a:pPr>
            <a:r>
              <a:rPr lang="en-US" sz="2800" dirty="0" smtClean="0"/>
              <a:t>Potential Virtual </a:t>
            </a:r>
            <a:r>
              <a:rPr lang="en-US" sz="2800" dirty="0"/>
              <a:t>Network Functions </a:t>
            </a:r>
            <a:r>
              <a:rPr lang="en-US" sz="2000" dirty="0"/>
              <a:t>(from NFV ISG whitepaper)</a:t>
            </a:r>
          </a:p>
          <a:p>
            <a:r>
              <a:rPr lang="en-US" sz="2400" dirty="0"/>
              <a:t>S</a:t>
            </a:r>
            <a:r>
              <a:rPr lang="en-US" sz="2400" dirty="0" smtClean="0"/>
              <a:t>witching </a:t>
            </a:r>
            <a:r>
              <a:rPr lang="en-US" sz="2400" dirty="0"/>
              <a:t>elements: </a:t>
            </a:r>
            <a:endParaRPr lang="en-US" sz="2400" dirty="0" smtClean="0"/>
          </a:p>
          <a:p>
            <a:pPr lvl="1"/>
            <a:r>
              <a:rPr lang="en-US" sz="1800" dirty="0" smtClean="0"/>
              <a:t>Ethernet </a:t>
            </a:r>
            <a:r>
              <a:rPr lang="en-US" sz="1800" dirty="0"/>
              <a:t>switch, Broadband Network Gateway, CG-NAT, router</a:t>
            </a:r>
          </a:p>
          <a:p>
            <a:r>
              <a:rPr lang="en-US" sz="2400" dirty="0"/>
              <a:t>M</a:t>
            </a:r>
            <a:r>
              <a:rPr lang="en-US" sz="2400" dirty="0" smtClean="0"/>
              <a:t>obile </a:t>
            </a:r>
            <a:r>
              <a:rPr lang="en-US" sz="2400" dirty="0"/>
              <a:t>network nodes: </a:t>
            </a:r>
            <a:endParaRPr lang="en-US" sz="2400" dirty="0" smtClean="0"/>
          </a:p>
          <a:p>
            <a:pPr lvl="1"/>
            <a:r>
              <a:rPr lang="en-US" sz="1800" dirty="0" smtClean="0"/>
              <a:t>HLR</a:t>
            </a:r>
            <a:r>
              <a:rPr lang="en-US" sz="1800" dirty="0"/>
              <a:t>/HSS, MME, SGSN, GGSN/PDN-GW, RNC, </a:t>
            </a:r>
            <a:r>
              <a:rPr lang="en-US" sz="1800" dirty="0" err="1"/>
              <a:t>NodeB</a:t>
            </a:r>
            <a:r>
              <a:rPr lang="en-US" sz="1800" dirty="0"/>
              <a:t>, </a:t>
            </a:r>
            <a:r>
              <a:rPr lang="en-US" sz="1800" dirty="0" err="1"/>
              <a:t>eNodeB</a:t>
            </a:r>
            <a:endParaRPr lang="en-US" sz="1800" dirty="0"/>
          </a:p>
          <a:p>
            <a:r>
              <a:rPr lang="en-US" sz="2400" dirty="0"/>
              <a:t>R</a:t>
            </a:r>
            <a:r>
              <a:rPr lang="en-US" sz="2400" dirty="0" smtClean="0"/>
              <a:t>esidential </a:t>
            </a:r>
            <a:r>
              <a:rPr lang="en-US" sz="2400" dirty="0"/>
              <a:t>nodes: </a:t>
            </a:r>
            <a:r>
              <a:rPr lang="en-US" sz="2000" dirty="0" smtClean="0"/>
              <a:t>home </a:t>
            </a:r>
            <a:r>
              <a:rPr lang="en-US" sz="2000" dirty="0"/>
              <a:t>router and set-top box functions</a:t>
            </a:r>
            <a:r>
              <a:rPr lang="en-US" sz="1800" dirty="0"/>
              <a:t> </a:t>
            </a:r>
          </a:p>
          <a:p>
            <a:r>
              <a:rPr lang="en-US" sz="2400" dirty="0" err="1"/>
              <a:t>T</a:t>
            </a:r>
            <a:r>
              <a:rPr lang="en-US" sz="2400" dirty="0" err="1" smtClean="0"/>
              <a:t>unnelling</a:t>
            </a:r>
            <a:r>
              <a:rPr lang="en-US" sz="2400" dirty="0" smtClean="0"/>
              <a:t> </a:t>
            </a:r>
            <a:r>
              <a:rPr lang="en-US" sz="2400" dirty="0"/>
              <a:t>gateway elements: </a:t>
            </a:r>
            <a:r>
              <a:rPr lang="en-US" sz="2000" dirty="0" smtClean="0"/>
              <a:t>IPSec</a:t>
            </a:r>
            <a:r>
              <a:rPr lang="en-US" sz="2000" dirty="0"/>
              <a:t>/SSL VPN gateways</a:t>
            </a:r>
          </a:p>
          <a:p>
            <a:r>
              <a:rPr lang="en-US" sz="2400" dirty="0"/>
              <a:t>T</a:t>
            </a:r>
            <a:r>
              <a:rPr lang="en-US" sz="2400" dirty="0" smtClean="0"/>
              <a:t>raffic </a:t>
            </a:r>
            <a:r>
              <a:rPr lang="en-US" sz="2400" dirty="0"/>
              <a:t>analysis: </a:t>
            </a:r>
            <a:r>
              <a:rPr lang="en-US" sz="2000" dirty="0" smtClean="0"/>
              <a:t>DPI</a:t>
            </a:r>
            <a:r>
              <a:rPr lang="en-US" sz="2000" dirty="0"/>
              <a:t>, </a:t>
            </a:r>
            <a:r>
              <a:rPr lang="en-US" sz="2000" dirty="0" err="1"/>
              <a:t>QoE</a:t>
            </a:r>
            <a:r>
              <a:rPr lang="en-US" sz="2000" dirty="0"/>
              <a:t> measurement</a:t>
            </a:r>
            <a:endParaRPr lang="en-US" sz="1800" dirty="0"/>
          </a:p>
          <a:p>
            <a:r>
              <a:rPr lang="en-US" sz="2400" dirty="0" err="1"/>
              <a:t>QoS</a:t>
            </a:r>
            <a:r>
              <a:rPr lang="en-US" sz="2400" dirty="0" smtClean="0"/>
              <a:t>:</a:t>
            </a:r>
            <a:r>
              <a:rPr lang="en-US" sz="1800" dirty="0" smtClean="0"/>
              <a:t> </a:t>
            </a:r>
            <a:r>
              <a:rPr lang="en-US" sz="2000" dirty="0"/>
              <a:t>service assurance, SLA monitoring, test and diagnostics</a:t>
            </a:r>
          </a:p>
          <a:p>
            <a:r>
              <a:rPr lang="en-US" sz="2400" dirty="0"/>
              <a:t>NGN </a:t>
            </a:r>
            <a:r>
              <a:rPr lang="en-US" sz="2400" dirty="0" smtClean="0"/>
              <a:t>signaling</a:t>
            </a:r>
            <a:r>
              <a:rPr lang="en-US" sz="2400" dirty="0"/>
              <a:t>: </a:t>
            </a:r>
            <a:r>
              <a:rPr lang="en-US" sz="2100" dirty="0"/>
              <a:t>SBCs, IMS</a:t>
            </a:r>
          </a:p>
          <a:p>
            <a:r>
              <a:rPr lang="en-US" sz="2400" dirty="0"/>
              <a:t>C</a:t>
            </a:r>
            <a:r>
              <a:rPr lang="en-US" sz="2400" dirty="0" smtClean="0"/>
              <a:t>onverged </a:t>
            </a:r>
            <a:r>
              <a:rPr lang="en-US" sz="2400" dirty="0"/>
              <a:t>and network-wide functions: </a:t>
            </a:r>
            <a:endParaRPr lang="en-US" sz="2400" dirty="0" smtClean="0"/>
          </a:p>
          <a:p>
            <a:pPr lvl="1"/>
            <a:r>
              <a:rPr lang="en-US" sz="1800" dirty="0" smtClean="0"/>
              <a:t>AAA </a:t>
            </a:r>
            <a:r>
              <a:rPr lang="en-US" sz="1800" dirty="0"/>
              <a:t>servers, policy control, charging platforms</a:t>
            </a:r>
          </a:p>
          <a:p>
            <a:r>
              <a:rPr lang="en-US" sz="2400" dirty="0"/>
              <a:t>A</a:t>
            </a:r>
            <a:r>
              <a:rPr lang="en-US" sz="2400" dirty="0" smtClean="0"/>
              <a:t>pplication</a:t>
            </a:r>
            <a:r>
              <a:rPr lang="en-US" sz="2400" dirty="0"/>
              <a:t>-level optimization: </a:t>
            </a:r>
            <a:endParaRPr lang="en-US" sz="2400" dirty="0" smtClean="0"/>
          </a:p>
          <a:p>
            <a:pPr marL="457148" lvl="1" indent="0">
              <a:buNone/>
            </a:pPr>
            <a:r>
              <a:rPr lang="en-US" sz="1800" dirty="0" smtClean="0"/>
              <a:t>CDN, cache server, load balancer, application accelerator</a:t>
            </a:r>
          </a:p>
          <a:p>
            <a:r>
              <a:rPr lang="en-US" sz="2400" dirty="0" smtClean="0"/>
              <a:t>Security </a:t>
            </a:r>
            <a:r>
              <a:rPr lang="en-US" sz="2400" dirty="0"/>
              <a:t>functions: </a:t>
            </a:r>
            <a:r>
              <a:rPr lang="en-US" sz="2100" dirty="0" smtClean="0"/>
              <a:t>firewall</a:t>
            </a:r>
            <a:r>
              <a:rPr lang="en-US" sz="2100" dirty="0"/>
              <a:t>, virus scanner, IDS/IPS, spam protection</a:t>
            </a:r>
          </a:p>
          <a:p>
            <a:pPr>
              <a:spcBef>
                <a:spcPts val="0"/>
              </a:spcBef>
              <a:buNone/>
            </a:pPr>
            <a:endParaRPr lang="en-US" sz="1600" dirty="0"/>
          </a:p>
        </p:txBody>
      </p:sp>
    </p:spTree>
    <p:extLst>
      <p:ext uri="{BB962C8B-B14F-4D97-AF65-F5344CB8AC3E}">
        <p14:creationId xmlns:p14="http://schemas.microsoft.com/office/powerpoint/2010/main" xmlns="" val="2162924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990600"/>
          </a:xfrm>
        </p:spPr>
        <p:txBody>
          <a:bodyPr/>
          <a:lstStyle/>
          <a:p>
            <a:r>
              <a:rPr lang="en-US" dirty="0"/>
              <a:t>Potential </a:t>
            </a:r>
            <a:r>
              <a:rPr lang="en-US" dirty="0" smtClean="0"/>
              <a:t>VNFs (Cont’d)</a:t>
            </a:r>
            <a:endParaRPr lang="sk-SK" dirty="0"/>
          </a:p>
        </p:txBody>
      </p:sp>
      <p:pic>
        <p:nvPicPr>
          <p:cNvPr id="4" name="Zástupný symbol obsahu 3" descr="ETSI vision NFV.png"/>
          <p:cNvPicPr>
            <a:picLocks noGrp="1" noChangeAspect="1"/>
          </p:cNvPicPr>
          <p:nvPr>
            <p:ph idx="1"/>
          </p:nvPr>
        </p:nvPicPr>
        <p:blipFill>
          <a:blip r:embed="rId2" cstate="print"/>
          <a:stretch>
            <a:fillRect/>
          </a:stretch>
        </p:blipFill>
        <p:spPr>
          <a:xfrm>
            <a:off x="533400" y="1371600"/>
            <a:ext cx="7992888" cy="4957751"/>
          </a:xfrm>
        </p:spPr>
      </p:pic>
    </p:spTree>
    <p:extLst>
      <p:ext uri="{BB962C8B-B14F-4D97-AF65-F5344CB8AC3E}">
        <p14:creationId xmlns:p14="http://schemas.microsoft.com/office/powerpoint/2010/main" xmlns="" val="39810149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and NFV map</a:t>
            </a:r>
            <a:endParaRPr lang="en-US" dirty="0"/>
          </a:p>
        </p:txBody>
      </p:sp>
      <p:pic>
        <p:nvPicPr>
          <p:cNvPr id="269314" name="Picture 2"/>
          <p:cNvPicPr>
            <a:picLocks noChangeAspect="1" noChangeArrowheads="1"/>
          </p:cNvPicPr>
          <p:nvPr/>
        </p:nvPicPr>
        <p:blipFill>
          <a:blip r:embed="rId2"/>
          <a:srcRect/>
          <a:stretch>
            <a:fillRect/>
          </a:stretch>
        </p:blipFill>
        <p:spPr bwMode="auto">
          <a:xfrm>
            <a:off x="609600" y="1828800"/>
            <a:ext cx="7748588" cy="428984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and NFV challenges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Leverage and adapt cloud technologies to implement NFV</a:t>
            </a:r>
          </a:p>
          <a:p>
            <a:endParaRPr lang="en-US" dirty="0" smtClean="0"/>
          </a:p>
          <a:p>
            <a:r>
              <a:rPr lang="en-US" dirty="0" smtClean="0"/>
              <a:t>Fixed configurations: using general purpose infrastructure to perform customized tasks.</a:t>
            </a:r>
          </a:p>
          <a:p>
            <a:r>
              <a:rPr lang="en-US" dirty="0" smtClean="0"/>
              <a:t>R</a:t>
            </a:r>
            <a:r>
              <a:rPr lang="en-US" dirty="0" smtClean="0"/>
              <a:t>ealize </a:t>
            </a:r>
            <a:r>
              <a:rPr lang="en-US" dirty="0" smtClean="0"/>
              <a:t>the function, but not the reduced management</a:t>
            </a:r>
            <a:r>
              <a:rPr lang="en-US" dirty="0" smtClean="0"/>
              <a:t>. Manually intensive management </a:t>
            </a:r>
            <a:endParaRPr lang="en-US" dirty="0" smtClean="0"/>
          </a:p>
          <a:p>
            <a:r>
              <a:rPr lang="en-US" dirty="0" smtClean="0"/>
              <a:t>Rapid </a:t>
            </a:r>
            <a:r>
              <a:rPr lang="en-US" dirty="0" err="1" smtClean="0"/>
              <a:t>growh</a:t>
            </a:r>
            <a:r>
              <a:rPr lang="en-US" dirty="0" smtClean="0"/>
              <a:t> of IP end points</a:t>
            </a:r>
          </a:p>
          <a:p>
            <a:r>
              <a:rPr lang="en-US" dirty="0" smtClean="0"/>
              <a:t>Network end point mobility</a:t>
            </a:r>
          </a:p>
          <a:p>
            <a:r>
              <a:rPr lang="en-US" dirty="0" smtClean="0"/>
              <a:t>Elasticity: VNFs are created, adjusted, and destroyed.</a:t>
            </a:r>
          </a:p>
          <a:p>
            <a:r>
              <a:rPr lang="en-US" dirty="0" smtClean="0"/>
              <a:t>Multi-tenancy</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NFV Use Cases</a:t>
            </a:r>
            <a:endParaRPr lang="en-US" dirty="0"/>
          </a:p>
        </p:txBody>
      </p:sp>
      <p:sp>
        <p:nvSpPr>
          <p:cNvPr id="9" name="Content Placeholder 8"/>
          <p:cNvSpPr>
            <a:spLocks noGrp="1"/>
          </p:cNvSpPr>
          <p:nvPr>
            <p:ph idx="1"/>
          </p:nvPr>
        </p:nvSpPr>
        <p:spPr>
          <a:xfrm>
            <a:off x="457200" y="1600205"/>
            <a:ext cx="8229600" cy="2057395"/>
          </a:xfrm>
        </p:spPr>
        <p:txBody>
          <a:bodyPr/>
          <a:lstStyle/>
          <a:p>
            <a:r>
              <a:rPr lang="en-US" dirty="0" smtClean="0"/>
              <a:t>Virtual network function forwarding graph</a:t>
            </a:r>
          </a:p>
          <a:p>
            <a:pPr lvl="1"/>
            <a:r>
              <a:rPr lang="en-US" dirty="0" smtClean="0"/>
              <a:t>Monitoring VNF, load balancing VNF, firewall VNF</a:t>
            </a:r>
          </a:p>
          <a:p>
            <a:pPr lvl="1"/>
            <a:r>
              <a:rPr lang="en-US" dirty="0" smtClean="0"/>
              <a:t>To add a new VNF, a virtual machine can be instantiated and forwarding graph updated.</a:t>
            </a:r>
            <a:endParaRPr lang="en-US" dirty="0"/>
          </a:p>
        </p:txBody>
      </p:sp>
      <p:pic>
        <p:nvPicPr>
          <p:cNvPr id="117762" name="Picture 2"/>
          <p:cNvPicPr>
            <a:picLocks noChangeAspect="1" noChangeArrowheads="1"/>
          </p:cNvPicPr>
          <p:nvPr/>
        </p:nvPicPr>
        <p:blipFill>
          <a:blip r:embed="rId2"/>
          <a:srcRect/>
          <a:stretch>
            <a:fillRect/>
          </a:stretch>
        </p:blipFill>
        <p:spPr bwMode="auto">
          <a:xfrm>
            <a:off x="1295400" y="3962400"/>
            <a:ext cx="6553200" cy="2514600"/>
          </a:xfrm>
          <a:prstGeom prst="rect">
            <a:avLst/>
          </a:prstGeom>
          <a:noFill/>
          <a:ln w="9525">
            <a:noFill/>
            <a:miter lim="800000"/>
            <a:headEnd/>
            <a:tailEnd/>
          </a:ln>
          <a:effectLst/>
        </p:spPr>
      </p:pic>
    </p:spTree>
    <p:extLst>
      <p:ext uri="{BB962C8B-B14F-4D97-AF65-F5344CB8AC3E}">
        <p14:creationId xmlns:p14="http://schemas.microsoft.com/office/powerpoint/2010/main" xmlns="" val="40078624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NFV Use Case Example</a:t>
            </a:r>
            <a:endParaRPr lang="en-US" dirty="0"/>
          </a:p>
        </p:txBody>
      </p:sp>
      <p:sp>
        <p:nvSpPr>
          <p:cNvPr id="8" name="Content Placeholder 2"/>
          <p:cNvSpPr txBox="1">
            <a:spLocks/>
          </p:cNvSpPr>
          <p:nvPr/>
        </p:nvSpPr>
        <p:spPr>
          <a:xfrm>
            <a:off x="457200" y="1600205"/>
            <a:ext cx="8305800" cy="1981195"/>
          </a:xfrm>
          <a:prstGeom prst="rect">
            <a:avLst/>
          </a:prstGeom>
        </p:spPr>
        <p:txBody>
          <a:bodyPr vert="horz" lIns="91429" tIns="45715" rIns="91429" bIns="45715" rtlCol="0">
            <a:normAutofit/>
          </a:bodyPr>
          <a:lst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NFV infrastructure as a service (NFV IAAS)</a:t>
            </a:r>
          </a:p>
          <a:p>
            <a:pPr lvl="1"/>
            <a:r>
              <a:rPr lang="en-US" dirty="0" smtClean="0"/>
              <a:t>An open and multi-vendor environment to maximize the choice and reduce </a:t>
            </a:r>
            <a:r>
              <a:rPr lang="en-US" dirty="0" err="1" smtClean="0"/>
              <a:t>CapEx</a:t>
            </a:r>
            <a:r>
              <a:rPr lang="en-US" smtClean="0"/>
              <a:t> costs.</a:t>
            </a:r>
            <a:endParaRPr lang="en-US" dirty="0" smtClean="0"/>
          </a:p>
        </p:txBody>
      </p:sp>
      <p:pic>
        <p:nvPicPr>
          <p:cNvPr id="116737" name="Picture 1"/>
          <p:cNvPicPr>
            <a:picLocks noChangeAspect="1" noChangeArrowheads="1"/>
          </p:cNvPicPr>
          <p:nvPr/>
        </p:nvPicPr>
        <p:blipFill>
          <a:blip r:embed="rId2"/>
          <a:srcRect/>
          <a:stretch>
            <a:fillRect/>
          </a:stretch>
        </p:blipFill>
        <p:spPr bwMode="auto">
          <a:xfrm>
            <a:off x="990600" y="3886200"/>
            <a:ext cx="6610350" cy="2590800"/>
          </a:xfrm>
          <a:prstGeom prst="rect">
            <a:avLst/>
          </a:prstGeom>
          <a:noFill/>
          <a:ln w="9525">
            <a:noFill/>
            <a:miter lim="800000"/>
            <a:headEnd/>
            <a:tailEnd/>
          </a:ln>
          <a:effectLst/>
        </p:spPr>
      </p:pic>
    </p:spTree>
    <p:extLst>
      <p:ext uri="{BB962C8B-B14F-4D97-AF65-F5344CB8AC3E}">
        <p14:creationId xmlns:p14="http://schemas.microsoft.com/office/powerpoint/2010/main" xmlns="" val="19549586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OpenFlow</a:t>
            </a:r>
            <a:r>
              <a:rPr lang="en-US" dirty="0" smtClean="0"/>
              <a:t>-enabled SDN: a Flexible NFV Networking Solution</a:t>
            </a:r>
            <a:endParaRPr lang="en-US" dirty="0"/>
          </a:p>
        </p:txBody>
      </p:sp>
      <p:pic>
        <p:nvPicPr>
          <p:cNvPr id="7" name="Picture 6"/>
          <p:cNvPicPr>
            <a:picLocks noChangeAspect="1"/>
          </p:cNvPicPr>
          <p:nvPr/>
        </p:nvPicPr>
        <p:blipFill>
          <a:blip r:embed="rId2"/>
          <a:stretch>
            <a:fillRect/>
          </a:stretch>
        </p:blipFill>
        <p:spPr>
          <a:xfrm>
            <a:off x="1052512" y="2209800"/>
            <a:ext cx="7620000" cy="3905034"/>
          </a:xfrm>
          <a:prstGeom prst="rect">
            <a:avLst/>
          </a:prstGeom>
        </p:spPr>
      </p:pic>
    </p:spTree>
    <p:extLst>
      <p:ext uri="{BB962C8B-B14F-4D97-AF65-F5344CB8AC3E}">
        <p14:creationId xmlns:p14="http://schemas.microsoft.com/office/powerpoint/2010/main" xmlns="" val="19720398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NFV </a:t>
            </a:r>
            <a:r>
              <a:rPr lang="sk-SK" dirty="0" err="1" smtClean="0"/>
              <a:t>High</a:t>
            </a:r>
            <a:r>
              <a:rPr lang="sk-SK" dirty="0" smtClean="0"/>
              <a:t> </a:t>
            </a:r>
            <a:r>
              <a:rPr lang="sk-SK" dirty="0" err="1" smtClean="0"/>
              <a:t>Level</a:t>
            </a:r>
            <a:r>
              <a:rPr lang="sk-SK" dirty="0" smtClean="0"/>
              <a:t> </a:t>
            </a:r>
            <a:r>
              <a:rPr lang="sk-SK" dirty="0" err="1" smtClean="0"/>
              <a:t>Architecture</a:t>
            </a:r>
            <a:endParaRPr lang="sk-SK" dirty="0"/>
          </a:p>
        </p:txBody>
      </p:sp>
      <p:sp>
        <p:nvSpPr>
          <p:cNvPr id="4" name="Rounded Rectangle 53"/>
          <p:cNvSpPr/>
          <p:nvPr/>
        </p:nvSpPr>
        <p:spPr bwMode="auto">
          <a:xfrm>
            <a:off x="2195736" y="2045072"/>
            <a:ext cx="6552728" cy="4408264"/>
          </a:xfrm>
          <a:prstGeom prst="roundRect">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buClr>
                <a:srgbClr val="CC9900"/>
              </a:buClr>
            </a:pPr>
            <a:endParaRPr lang="en-US" sz="1200" dirty="0">
              <a:solidFill>
                <a:srgbClr val="000000"/>
              </a:solidFill>
              <a:latin typeface="Arial" charset="0"/>
              <a:ea typeface="宋体" charset="-122"/>
            </a:endParaRPr>
          </a:p>
        </p:txBody>
      </p:sp>
      <p:sp>
        <p:nvSpPr>
          <p:cNvPr id="5" name="AutoShape 8"/>
          <p:cNvSpPr>
            <a:spLocks noChangeArrowheads="1"/>
          </p:cNvSpPr>
          <p:nvPr/>
        </p:nvSpPr>
        <p:spPr bwMode="auto">
          <a:xfrm>
            <a:off x="2627797" y="2348880"/>
            <a:ext cx="4770581" cy="1449512"/>
          </a:xfrm>
          <a:prstGeom prst="roundRect">
            <a:avLst>
              <a:gd name="adj" fmla="val 16667"/>
            </a:avLst>
          </a:prstGeom>
          <a:solidFill>
            <a:srgbClr val="E6F1D8"/>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t" anchorCtr="0"/>
          <a:lstStyle/>
          <a:p>
            <a:pPr algn="ctr" defTabSz="913579"/>
            <a:r>
              <a:rPr lang="de-DE" altLang="zh-CN" sz="1400" b="1" kern="0" dirty="0">
                <a:solidFill>
                  <a:srgbClr val="777777"/>
                </a:solidFill>
                <a:ea typeface="Arial Unicode MS" pitchFamily="34" charset="-122"/>
                <a:cs typeface="Arial Unicode MS" pitchFamily="34" charset="-122"/>
              </a:rPr>
              <a:t>Virtualized Network Functions (VNFs)</a:t>
            </a:r>
            <a:endParaRPr lang="zh-CN" altLang="en-US" sz="1400" b="1" kern="0" dirty="0">
              <a:solidFill>
                <a:srgbClr val="777777"/>
              </a:solidFill>
              <a:ea typeface="Arial Unicode MS" pitchFamily="34" charset="-122"/>
              <a:cs typeface="Arial Unicode MS" pitchFamily="34" charset="-122"/>
            </a:endParaRPr>
          </a:p>
        </p:txBody>
      </p:sp>
      <p:sp>
        <p:nvSpPr>
          <p:cNvPr id="6" name="AutoShape 8"/>
          <p:cNvSpPr>
            <a:spLocks noChangeArrowheads="1"/>
          </p:cNvSpPr>
          <p:nvPr/>
        </p:nvSpPr>
        <p:spPr bwMode="auto">
          <a:xfrm>
            <a:off x="2555792" y="3933056"/>
            <a:ext cx="4770581" cy="2322368"/>
          </a:xfrm>
          <a:prstGeom prst="roundRect">
            <a:avLst>
              <a:gd name="adj" fmla="val 16667"/>
            </a:avLst>
          </a:prstGeom>
          <a:solidFill>
            <a:srgbClr val="FFFFCC"/>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t" anchorCtr="0"/>
          <a:lstStyle/>
          <a:p>
            <a:pPr algn="ctr" defTabSz="913579">
              <a:defRPr/>
            </a:pPr>
            <a:r>
              <a:rPr lang="de-DE" altLang="zh-CN" sz="1400" b="1" kern="0" dirty="0" smtClean="0">
                <a:solidFill>
                  <a:srgbClr val="777777"/>
                </a:solidFill>
                <a:ea typeface="Arial Unicode MS" pitchFamily="34" charset="-122"/>
                <a:cs typeface="Arial Unicode MS" pitchFamily="34" charset="-122"/>
              </a:rPr>
              <a:t>NFV Infrastructure (NFVI)</a:t>
            </a:r>
            <a:endParaRPr lang="zh-CN" altLang="en-US" sz="1400" b="1" kern="0" dirty="0">
              <a:solidFill>
                <a:srgbClr val="777777"/>
              </a:solidFill>
              <a:ea typeface="Arial Unicode MS" pitchFamily="34" charset="-122"/>
              <a:cs typeface="Arial Unicode MS" pitchFamily="34" charset="-122"/>
            </a:endParaRPr>
          </a:p>
        </p:txBody>
      </p:sp>
      <p:sp>
        <p:nvSpPr>
          <p:cNvPr id="7" name="AutoShape 9"/>
          <p:cNvSpPr>
            <a:spLocks noChangeArrowheads="1"/>
          </p:cNvSpPr>
          <p:nvPr/>
        </p:nvSpPr>
        <p:spPr bwMode="auto">
          <a:xfrm>
            <a:off x="2843826" y="5373217"/>
            <a:ext cx="4380691" cy="820867"/>
          </a:xfrm>
          <a:prstGeom prst="roundRect">
            <a:avLst>
              <a:gd name="adj" fmla="val 16667"/>
            </a:avLst>
          </a:prstGeom>
          <a:solidFill>
            <a:srgbClr val="FFFF99"/>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t" anchorCtr="0"/>
          <a:lstStyle/>
          <a:p>
            <a:pPr algn="ctr" defTabSz="913579"/>
            <a:r>
              <a:rPr lang="en-US" altLang="zh-CN" sz="1400" b="1" kern="0" dirty="0" smtClean="0">
                <a:solidFill>
                  <a:srgbClr val="777777"/>
                </a:solidFill>
                <a:ea typeface="Arial Unicode MS" pitchFamily="34" charset="-122"/>
                <a:cs typeface="Arial Unicode MS" pitchFamily="34" charset="-122"/>
              </a:rPr>
              <a:t>    </a:t>
            </a:r>
            <a:r>
              <a:rPr lang="en-US" altLang="zh-CN" sz="1200" b="1" kern="0" dirty="0" err="1" smtClean="0">
                <a:solidFill>
                  <a:srgbClr val="777777"/>
                </a:solidFill>
                <a:ea typeface="Arial Unicode MS" pitchFamily="34" charset="-122"/>
                <a:cs typeface="Arial Unicode MS" pitchFamily="34" charset="-122"/>
              </a:rPr>
              <a:t>Ph</a:t>
            </a:r>
            <a:r>
              <a:rPr lang="de-DE" altLang="zh-CN" sz="1200" b="1" kern="0" dirty="0">
                <a:solidFill>
                  <a:srgbClr val="777777"/>
                </a:solidFill>
                <a:ea typeface="Arial Unicode MS" pitchFamily="34" charset="-122"/>
                <a:cs typeface="Arial Unicode MS" pitchFamily="34" charset="-122"/>
              </a:rPr>
              <a:t>ysical Infrastructure</a:t>
            </a:r>
            <a:endParaRPr lang="zh-CN" altLang="en-US" sz="1400" b="1" kern="0" dirty="0">
              <a:solidFill>
                <a:srgbClr val="777777"/>
              </a:solidFill>
              <a:ea typeface="Arial Unicode MS" pitchFamily="34" charset="-122"/>
              <a:cs typeface="Arial Unicode MS" pitchFamily="34" charset="-122"/>
            </a:endParaRPr>
          </a:p>
        </p:txBody>
      </p:sp>
      <p:sp>
        <p:nvSpPr>
          <p:cNvPr id="8" name="AutoShape 8"/>
          <p:cNvSpPr>
            <a:spLocks noChangeArrowheads="1"/>
          </p:cNvSpPr>
          <p:nvPr/>
        </p:nvSpPr>
        <p:spPr bwMode="auto">
          <a:xfrm>
            <a:off x="2843815" y="4437115"/>
            <a:ext cx="4365177" cy="810364"/>
          </a:xfrm>
          <a:prstGeom prst="roundRect">
            <a:avLst>
              <a:gd name="adj" fmla="val 16667"/>
            </a:avLst>
          </a:prstGeom>
          <a:solidFill>
            <a:srgbClr val="FFFF99"/>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t" anchorCtr="0"/>
          <a:lstStyle/>
          <a:p>
            <a:pPr algn="ctr" defTabSz="913579"/>
            <a:r>
              <a:rPr lang="de-DE" altLang="zh-CN" sz="1200" b="1" kern="0" dirty="0">
                <a:solidFill>
                  <a:srgbClr val="777777"/>
                </a:solidFill>
                <a:ea typeface="Arial Unicode MS" pitchFamily="34" charset="-122"/>
                <a:cs typeface="Arial Unicode MS" pitchFamily="34" charset="-122"/>
              </a:rPr>
              <a:t>Virtual </a:t>
            </a:r>
            <a:r>
              <a:rPr lang="de-DE" altLang="zh-CN" sz="1200" b="1" kern="0" dirty="0" smtClean="0">
                <a:solidFill>
                  <a:srgbClr val="777777"/>
                </a:solidFill>
                <a:ea typeface="Arial Unicode MS" pitchFamily="34" charset="-122"/>
                <a:cs typeface="Arial Unicode MS" pitchFamily="34" charset="-122"/>
              </a:rPr>
              <a:t>Infrastructure</a:t>
            </a:r>
            <a:endParaRPr lang="zh-CN" altLang="en-US" sz="1200" b="1" kern="0" dirty="0">
              <a:solidFill>
                <a:srgbClr val="777777"/>
              </a:solidFill>
              <a:ea typeface="Arial Unicode MS" pitchFamily="34" charset="-122"/>
              <a:cs typeface="Arial Unicode MS" pitchFamily="34" charset="-122"/>
            </a:endParaRPr>
          </a:p>
        </p:txBody>
      </p:sp>
      <p:pic>
        <p:nvPicPr>
          <p:cNvPr id="9" name="Picture 4"/>
          <p:cNvPicPr>
            <a:picLocks noChangeAspect="1" noChangeArrowheads="1"/>
          </p:cNvPicPr>
          <p:nvPr/>
        </p:nvPicPr>
        <p:blipFill>
          <a:blip r:embed="rId2" cstate="print"/>
          <a:srcRect/>
          <a:stretch>
            <a:fillRect/>
          </a:stretch>
        </p:blipFill>
        <p:spPr bwMode="auto">
          <a:xfrm>
            <a:off x="3635896" y="5661251"/>
            <a:ext cx="545274" cy="342788"/>
          </a:xfrm>
          <a:prstGeom prst="rect">
            <a:avLst/>
          </a:prstGeom>
          <a:noFill/>
          <a:ln w="9525">
            <a:noFill/>
            <a:miter lim="800000"/>
            <a:headEnd/>
            <a:tailEnd/>
          </a:ln>
        </p:spPr>
      </p:pic>
      <p:sp>
        <p:nvSpPr>
          <p:cNvPr id="10" name="TextBox 9"/>
          <p:cNvSpPr txBox="1"/>
          <p:nvPr/>
        </p:nvSpPr>
        <p:spPr>
          <a:xfrm>
            <a:off x="3131858" y="5949280"/>
            <a:ext cx="977253" cy="261574"/>
          </a:xfrm>
          <a:prstGeom prst="rect">
            <a:avLst/>
          </a:prstGeom>
          <a:noFill/>
        </p:spPr>
        <p:txBody>
          <a:bodyPr wrap="square" lIns="91400" tIns="45702" rIns="91400" bIns="45702" rtlCol="0">
            <a:spAutoFit/>
          </a:bodyPr>
          <a:lstStyle/>
          <a:p>
            <a:pPr defTabSz="913579">
              <a:defRPr/>
            </a:pPr>
            <a:r>
              <a:rPr lang="en-US" altLang="zh-CN" sz="1100" dirty="0">
                <a:solidFill>
                  <a:srgbClr val="000000"/>
                </a:solidFill>
                <a:ea typeface="Arial Unicode MS" pitchFamily="34" charset="-122"/>
                <a:cs typeface="Arial Unicode MS" pitchFamily="34" charset="-122"/>
              </a:rPr>
              <a:t>Compute</a:t>
            </a:r>
            <a:endParaRPr lang="zh-CN" altLang="en-US" sz="1100" dirty="0">
              <a:solidFill>
                <a:srgbClr val="000000"/>
              </a:solidFill>
              <a:ea typeface="Arial Unicode MS" pitchFamily="34" charset="-122"/>
              <a:cs typeface="Arial Unicode MS" pitchFamily="34" charset="-122"/>
            </a:endParaRPr>
          </a:p>
        </p:txBody>
      </p:sp>
      <p:pic>
        <p:nvPicPr>
          <p:cNvPr id="11" name="Picture 18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87842" y="5589241"/>
            <a:ext cx="593431" cy="514059"/>
          </a:xfrm>
          <a:prstGeom prst="rect">
            <a:avLst/>
          </a:prstGeom>
          <a:noFill/>
          <a:ln w="9525" algn="ctr">
            <a:noFill/>
            <a:miter lim="800000"/>
            <a:headEnd/>
            <a:tailEnd/>
          </a:ln>
        </p:spPr>
      </p:pic>
      <p:grpSp>
        <p:nvGrpSpPr>
          <p:cNvPr id="12" name="Group 76"/>
          <p:cNvGrpSpPr>
            <a:grpSpLocks/>
          </p:cNvGrpSpPr>
          <p:nvPr/>
        </p:nvGrpSpPr>
        <p:grpSpPr bwMode="auto">
          <a:xfrm>
            <a:off x="6156187" y="5733269"/>
            <a:ext cx="500995" cy="259071"/>
            <a:chOff x="3946" y="3339"/>
            <a:chExt cx="431" cy="261"/>
          </a:xfrm>
        </p:grpSpPr>
        <p:pic>
          <p:nvPicPr>
            <p:cNvPr id="13" name="Picture 65" descr="图片630"/>
            <p:cNvPicPr>
              <a:picLocks noChangeAspect="1" noChangeArrowheads="1"/>
            </p:cNvPicPr>
            <p:nvPr/>
          </p:nvPicPr>
          <p:blipFill>
            <a:blip r:embed="rId4" cstate="print"/>
            <a:srcRect/>
            <a:stretch>
              <a:fillRect/>
            </a:stretch>
          </p:blipFill>
          <p:spPr bwMode="auto">
            <a:xfrm>
              <a:off x="4127" y="3339"/>
              <a:ext cx="250" cy="261"/>
            </a:xfrm>
            <a:prstGeom prst="rect">
              <a:avLst/>
            </a:prstGeom>
            <a:noFill/>
            <a:ln w="9525">
              <a:noFill/>
              <a:miter lim="800000"/>
              <a:headEnd/>
              <a:tailEnd/>
            </a:ln>
          </p:spPr>
        </p:pic>
        <p:pic>
          <p:nvPicPr>
            <p:cNvPr id="14" name="Picture 64" descr="图片630"/>
            <p:cNvPicPr>
              <a:picLocks noChangeAspect="1" noChangeArrowheads="1"/>
            </p:cNvPicPr>
            <p:nvPr/>
          </p:nvPicPr>
          <p:blipFill>
            <a:blip r:embed="rId4" cstate="print"/>
            <a:srcRect/>
            <a:stretch>
              <a:fillRect/>
            </a:stretch>
          </p:blipFill>
          <p:spPr bwMode="auto">
            <a:xfrm>
              <a:off x="3946" y="3339"/>
              <a:ext cx="250" cy="261"/>
            </a:xfrm>
            <a:prstGeom prst="rect">
              <a:avLst/>
            </a:prstGeom>
            <a:noFill/>
            <a:ln w="9525">
              <a:noFill/>
              <a:miter lim="800000"/>
              <a:headEnd/>
              <a:tailEnd/>
            </a:ln>
          </p:spPr>
        </p:pic>
      </p:grpSp>
      <p:grpSp>
        <p:nvGrpSpPr>
          <p:cNvPr id="15" name="Group 74"/>
          <p:cNvGrpSpPr>
            <a:grpSpLocks/>
          </p:cNvGrpSpPr>
          <p:nvPr/>
        </p:nvGrpSpPr>
        <p:grpSpPr bwMode="auto">
          <a:xfrm>
            <a:off x="4644008" y="5733257"/>
            <a:ext cx="738124" cy="185619"/>
            <a:chOff x="2381" y="3385"/>
            <a:chExt cx="635" cy="187"/>
          </a:xfrm>
        </p:grpSpPr>
        <p:pic>
          <p:nvPicPr>
            <p:cNvPr id="16" name="Picture 68" descr="图片13"/>
            <p:cNvPicPr>
              <a:picLocks noChangeAspect="1" noChangeArrowheads="1"/>
            </p:cNvPicPr>
            <p:nvPr/>
          </p:nvPicPr>
          <p:blipFill>
            <a:blip r:embed="rId5" cstate="print"/>
            <a:srcRect/>
            <a:stretch>
              <a:fillRect/>
            </a:stretch>
          </p:blipFill>
          <p:spPr bwMode="auto">
            <a:xfrm>
              <a:off x="2653" y="3385"/>
              <a:ext cx="363" cy="166"/>
            </a:xfrm>
            <a:prstGeom prst="rect">
              <a:avLst/>
            </a:prstGeom>
            <a:noFill/>
            <a:ln w="9525">
              <a:noFill/>
              <a:miter lim="800000"/>
              <a:headEnd/>
              <a:tailEnd/>
            </a:ln>
          </p:spPr>
        </p:pic>
        <p:pic>
          <p:nvPicPr>
            <p:cNvPr id="17" name="Picture 69" descr="图片13"/>
            <p:cNvPicPr>
              <a:picLocks noChangeAspect="1" noChangeArrowheads="1"/>
            </p:cNvPicPr>
            <p:nvPr/>
          </p:nvPicPr>
          <p:blipFill>
            <a:blip r:embed="rId5" cstate="print"/>
            <a:srcRect/>
            <a:stretch>
              <a:fillRect/>
            </a:stretch>
          </p:blipFill>
          <p:spPr bwMode="auto">
            <a:xfrm>
              <a:off x="2381" y="3406"/>
              <a:ext cx="363" cy="166"/>
            </a:xfrm>
            <a:prstGeom prst="rect">
              <a:avLst/>
            </a:prstGeom>
            <a:noFill/>
            <a:ln w="9525">
              <a:noFill/>
              <a:miter lim="800000"/>
              <a:headEnd/>
              <a:tailEnd/>
            </a:ln>
          </p:spPr>
        </p:pic>
      </p:grpSp>
      <p:sp>
        <p:nvSpPr>
          <p:cNvPr id="18" name="TextBox 17"/>
          <p:cNvSpPr txBox="1"/>
          <p:nvPr/>
        </p:nvSpPr>
        <p:spPr>
          <a:xfrm>
            <a:off x="4644008" y="5877272"/>
            <a:ext cx="860024" cy="278958"/>
          </a:xfrm>
          <a:prstGeom prst="rect">
            <a:avLst/>
          </a:prstGeom>
          <a:noFill/>
        </p:spPr>
        <p:txBody>
          <a:bodyPr wrap="square" lIns="108620" tIns="54310" rIns="108620" bIns="54310" rtlCol="0">
            <a:spAutoFit/>
          </a:bodyPr>
          <a:lstStyle/>
          <a:p>
            <a:pPr defTabSz="913579">
              <a:defRPr/>
            </a:pPr>
            <a:r>
              <a:rPr lang="en-US" altLang="zh-CN" sz="1100" dirty="0">
                <a:solidFill>
                  <a:srgbClr val="000000"/>
                </a:solidFill>
                <a:ea typeface="Arial Unicode MS" pitchFamily="34" charset="-122"/>
                <a:cs typeface="Arial Unicode MS" pitchFamily="34" charset="-122"/>
              </a:rPr>
              <a:t>Storage</a:t>
            </a:r>
            <a:endParaRPr lang="zh-CN" altLang="en-US" sz="1100" dirty="0">
              <a:solidFill>
                <a:srgbClr val="000000"/>
              </a:solidFill>
              <a:ea typeface="Arial Unicode MS" pitchFamily="34" charset="-122"/>
              <a:cs typeface="Arial Unicode MS" pitchFamily="34" charset="-122"/>
            </a:endParaRPr>
          </a:p>
        </p:txBody>
      </p:sp>
      <p:sp>
        <p:nvSpPr>
          <p:cNvPr id="19" name="TextBox 18"/>
          <p:cNvSpPr txBox="1"/>
          <p:nvPr/>
        </p:nvSpPr>
        <p:spPr>
          <a:xfrm>
            <a:off x="5940152" y="5949280"/>
            <a:ext cx="1022840" cy="278958"/>
          </a:xfrm>
          <a:prstGeom prst="rect">
            <a:avLst/>
          </a:prstGeom>
          <a:noFill/>
        </p:spPr>
        <p:txBody>
          <a:bodyPr wrap="square" lIns="108620" tIns="54310" rIns="108620" bIns="54310" rtlCol="0">
            <a:spAutoFit/>
          </a:bodyPr>
          <a:lstStyle/>
          <a:p>
            <a:pPr defTabSz="913579">
              <a:defRPr/>
            </a:pPr>
            <a:r>
              <a:rPr lang="de-DE" altLang="zh-CN" sz="1100" dirty="0">
                <a:solidFill>
                  <a:srgbClr val="000000"/>
                </a:solidFill>
                <a:ea typeface="Arial Unicode MS" pitchFamily="34" charset="-122"/>
                <a:cs typeface="Arial Unicode MS" pitchFamily="34" charset="-122"/>
              </a:rPr>
              <a:t>Network</a:t>
            </a:r>
            <a:endParaRPr lang="zh-CN" altLang="en-US" sz="1100" dirty="0">
              <a:solidFill>
                <a:srgbClr val="000000"/>
              </a:solidFill>
              <a:ea typeface="Arial Unicode MS" pitchFamily="34" charset="-122"/>
              <a:cs typeface="Arial Unicode MS" pitchFamily="34" charset="-122"/>
            </a:endParaRPr>
          </a:p>
        </p:txBody>
      </p:sp>
      <p:sp>
        <p:nvSpPr>
          <p:cNvPr id="20" name="椭圆 53"/>
          <p:cNvSpPr/>
          <p:nvPr/>
        </p:nvSpPr>
        <p:spPr bwMode="auto">
          <a:xfrm>
            <a:off x="2915816" y="4797165"/>
            <a:ext cx="1327316" cy="266143"/>
          </a:xfrm>
          <a:prstGeom prst="ellipse">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endParaRPr lang="zh-CN" altLang="en-US" sz="1400" b="1" kern="0" dirty="0">
              <a:solidFill>
                <a:srgbClr val="2D2015"/>
              </a:solidFill>
              <a:ea typeface="Arial Unicode MS" pitchFamily="34" charset="-122"/>
              <a:cs typeface="Arial Unicode MS" pitchFamily="34" charset="-122"/>
            </a:endParaRPr>
          </a:p>
        </p:txBody>
      </p:sp>
      <p:sp>
        <p:nvSpPr>
          <p:cNvPr id="21" name="矩形 57"/>
          <p:cNvSpPr/>
          <p:nvPr/>
        </p:nvSpPr>
        <p:spPr>
          <a:xfrm>
            <a:off x="2987824" y="4725146"/>
            <a:ext cx="1216446" cy="261610"/>
          </a:xfrm>
          <a:prstGeom prst="rect">
            <a:avLst/>
          </a:prstGeom>
        </p:spPr>
        <p:txBody>
          <a:bodyPr wrap="square">
            <a:spAutoFit/>
          </a:bodyPr>
          <a:lstStyle/>
          <a:p>
            <a:pPr algn="ctr" defTabSz="914263">
              <a:defRPr/>
            </a:pPr>
            <a:r>
              <a:rPr lang="de-DE" altLang="zh-CN" sz="1100" dirty="0" smtClean="0">
                <a:solidFill>
                  <a:srgbClr val="000000"/>
                </a:solidFill>
                <a:ea typeface="Arial Unicode MS" pitchFamily="34" charset="-122"/>
                <a:cs typeface="Arial Unicode MS" pitchFamily="34" charset="-122"/>
              </a:rPr>
              <a:t>Virtual Computing</a:t>
            </a:r>
            <a:endParaRPr lang="en-US" altLang="zh-CN" sz="1100" dirty="0">
              <a:solidFill>
                <a:srgbClr val="000000"/>
              </a:solidFill>
              <a:ea typeface="Arial Unicode MS" pitchFamily="34" charset="-122"/>
              <a:cs typeface="Arial Unicode MS" pitchFamily="34" charset="-122"/>
            </a:endParaRPr>
          </a:p>
        </p:txBody>
      </p:sp>
      <p:sp>
        <p:nvSpPr>
          <p:cNvPr id="22" name="椭圆 53"/>
          <p:cNvSpPr/>
          <p:nvPr/>
        </p:nvSpPr>
        <p:spPr bwMode="auto">
          <a:xfrm>
            <a:off x="4355976" y="4797165"/>
            <a:ext cx="1269424" cy="266143"/>
          </a:xfrm>
          <a:prstGeom prst="ellipse">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endParaRPr lang="zh-CN" altLang="en-US" sz="1400" b="1" kern="0" dirty="0">
              <a:solidFill>
                <a:srgbClr val="2D2015"/>
              </a:solidFill>
              <a:ea typeface="Arial Unicode MS" pitchFamily="34" charset="-122"/>
              <a:cs typeface="Arial Unicode MS" pitchFamily="34" charset="-122"/>
            </a:endParaRPr>
          </a:p>
        </p:txBody>
      </p:sp>
      <p:sp>
        <p:nvSpPr>
          <p:cNvPr id="23" name="矩形 57"/>
          <p:cNvSpPr/>
          <p:nvPr/>
        </p:nvSpPr>
        <p:spPr>
          <a:xfrm>
            <a:off x="4427984" y="4797154"/>
            <a:ext cx="1163390" cy="261610"/>
          </a:xfrm>
          <a:prstGeom prst="rect">
            <a:avLst/>
          </a:prstGeom>
        </p:spPr>
        <p:txBody>
          <a:bodyPr wrap="square">
            <a:spAutoFit/>
          </a:bodyPr>
          <a:lstStyle/>
          <a:p>
            <a:pPr algn="ctr" defTabSz="914263">
              <a:defRPr/>
            </a:pPr>
            <a:r>
              <a:rPr lang="de-DE" altLang="zh-CN" sz="1100" dirty="0" smtClean="0">
                <a:solidFill>
                  <a:srgbClr val="000000"/>
                </a:solidFill>
                <a:ea typeface="Arial Unicode MS" pitchFamily="34" charset="-122"/>
                <a:cs typeface="Arial Unicode MS" pitchFamily="34" charset="-122"/>
              </a:rPr>
              <a:t>Virtual Storage</a:t>
            </a:r>
            <a:endParaRPr lang="en-US" altLang="zh-CN" sz="1100" dirty="0">
              <a:solidFill>
                <a:srgbClr val="000000"/>
              </a:solidFill>
              <a:ea typeface="Arial Unicode MS" pitchFamily="34" charset="-122"/>
              <a:cs typeface="Arial Unicode MS" pitchFamily="34" charset="-122"/>
            </a:endParaRPr>
          </a:p>
        </p:txBody>
      </p:sp>
      <p:sp>
        <p:nvSpPr>
          <p:cNvPr id="24" name="椭圆 53"/>
          <p:cNvSpPr/>
          <p:nvPr/>
        </p:nvSpPr>
        <p:spPr bwMode="auto">
          <a:xfrm>
            <a:off x="5796154" y="4797165"/>
            <a:ext cx="1291665" cy="266143"/>
          </a:xfrm>
          <a:prstGeom prst="ellipse">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endParaRPr lang="zh-CN" altLang="en-US" sz="1400" b="1" kern="0" dirty="0">
              <a:solidFill>
                <a:srgbClr val="2D2015"/>
              </a:solidFill>
              <a:ea typeface="Arial Unicode MS" pitchFamily="34" charset="-122"/>
              <a:cs typeface="Arial Unicode MS" pitchFamily="34" charset="-122"/>
            </a:endParaRPr>
          </a:p>
        </p:txBody>
      </p:sp>
      <p:sp>
        <p:nvSpPr>
          <p:cNvPr id="25" name="矩形 57"/>
          <p:cNvSpPr/>
          <p:nvPr/>
        </p:nvSpPr>
        <p:spPr>
          <a:xfrm>
            <a:off x="5868144" y="4725146"/>
            <a:ext cx="1313954" cy="261610"/>
          </a:xfrm>
          <a:prstGeom prst="rect">
            <a:avLst/>
          </a:prstGeom>
        </p:spPr>
        <p:txBody>
          <a:bodyPr wrap="square">
            <a:spAutoFit/>
          </a:bodyPr>
          <a:lstStyle/>
          <a:p>
            <a:pPr algn="ctr" defTabSz="914263">
              <a:defRPr/>
            </a:pPr>
            <a:r>
              <a:rPr lang="de-DE" altLang="zh-CN" sz="1100" dirty="0" smtClean="0">
                <a:solidFill>
                  <a:srgbClr val="000000"/>
                </a:solidFill>
                <a:ea typeface="Arial Unicode MS" pitchFamily="34" charset="-122"/>
                <a:cs typeface="Arial Unicode MS" pitchFamily="34" charset="-122"/>
              </a:rPr>
              <a:t>Virtual Networking</a:t>
            </a:r>
            <a:endParaRPr lang="en-US" altLang="zh-CN" sz="1100" dirty="0">
              <a:solidFill>
                <a:srgbClr val="000000"/>
              </a:solidFill>
              <a:ea typeface="Arial Unicode MS" pitchFamily="34" charset="-122"/>
              <a:cs typeface="Arial Unicode MS" pitchFamily="34" charset="-122"/>
            </a:endParaRPr>
          </a:p>
        </p:txBody>
      </p:sp>
      <p:sp>
        <p:nvSpPr>
          <p:cNvPr id="26" name="Rounded Rectangle 47"/>
          <p:cNvSpPr/>
          <p:nvPr/>
        </p:nvSpPr>
        <p:spPr bwMode="auto">
          <a:xfrm>
            <a:off x="7596354" y="2276885"/>
            <a:ext cx="732325" cy="3971095"/>
          </a:xfrm>
          <a:prstGeom prst="roundRect">
            <a:avLst/>
          </a:prstGeom>
          <a:solidFill>
            <a:schemeClr val="accent5">
              <a:lumMod val="90000"/>
            </a:schemeClr>
          </a:solidFill>
          <a:ln>
            <a:solidFill>
              <a:schemeClr val="accent5">
                <a:lumMod val="75000"/>
              </a:schemeClr>
            </a:solidFill>
            <a:headEnd/>
            <a:tailEnd/>
          </a:ln>
          <a:extLst/>
        </p:spPr>
        <p:style>
          <a:lnRef idx="1">
            <a:schemeClr val="accent5"/>
          </a:lnRef>
          <a:fillRef idx="3">
            <a:schemeClr val="accent5"/>
          </a:fillRef>
          <a:effectRef idx="2">
            <a:schemeClr val="accent5"/>
          </a:effectRef>
          <a:fontRef idx="minor">
            <a:schemeClr val="lt1"/>
          </a:fontRef>
        </p:style>
        <p:txBody>
          <a:bodyPr vert="vert" wrap="none" lIns="108620" tIns="0" rIns="108620" bIns="54310" anchor="ctr" anchorCtr="0"/>
          <a:lstStyle/>
          <a:p>
            <a:pPr algn="ctr" defTabSz="913579"/>
            <a:r>
              <a:rPr lang="en-US" sz="1400" b="1" kern="0" dirty="0">
                <a:solidFill>
                  <a:srgbClr val="B2B2B2">
                    <a:lumMod val="75000"/>
                  </a:srgbClr>
                </a:solidFill>
                <a:ea typeface="Arial Unicode MS" pitchFamily="34" charset="-122"/>
                <a:cs typeface="Arial Unicode MS" pitchFamily="34" charset="-122"/>
              </a:rPr>
              <a:t>NFV Management and </a:t>
            </a:r>
            <a:endParaRPr lang="en-US" sz="1400" b="1" kern="0" dirty="0" smtClean="0">
              <a:solidFill>
                <a:srgbClr val="B2B2B2">
                  <a:lumMod val="75000"/>
                </a:srgbClr>
              </a:solidFill>
              <a:ea typeface="Arial Unicode MS" pitchFamily="34" charset="-122"/>
              <a:cs typeface="Arial Unicode MS" pitchFamily="34" charset="-122"/>
            </a:endParaRPr>
          </a:p>
          <a:p>
            <a:pPr algn="ctr" defTabSz="913579"/>
            <a:r>
              <a:rPr lang="en-US" sz="1400" b="1" kern="0" dirty="0">
                <a:solidFill>
                  <a:srgbClr val="B2B2B2">
                    <a:lumMod val="75000"/>
                  </a:srgbClr>
                </a:solidFill>
                <a:ea typeface="Arial Unicode MS" pitchFamily="34" charset="-122"/>
                <a:cs typeface="Arial Unicode MS" pitchFamily="34" charset="-122"/>
              </a:rPr>
              <a:t>Orchestration</a:t>
            </a:r>
            <a:r>
              <a:rPr lang="en-US" sz="1400" b="1" kern="0" dirty="0" smtClean="0">
                <a:solidFill>
                  <a:srgbClr val="B2B2B2">
                    <a:lumMod val="75000"/>
                  </a:srgbClr>
                </a:solidFill>
                <a:ea typeface="Arial Unicode MS" pitchFamily="34" charset="-122"/>
                <a:cs typeface="Arial Unicode MS" pitchFamily="34" charset="-122"/>
              </a:rPr>
              <a:t> </a:t>
            </a:r>
            <a:r>
              <a:rPr lang="en-US" sz="1400" b="1" kern="0" dirty="0">
                <a:solidFill>
                  <a:srgbClr val="B2B2B2">
                    <a:lumMod val="75000"/>
                  </a:srgbClr>
                </a:solidFill>
                <a:ea typeface="Arial Unicode MS" pitchFamily="34" charset="-122"/>
                <a:cs typeface="Arial Unicode MS" pitchFamily="34" charset="-122"/>
              </a:rPr>
              <a:t>(MANO)</a:t>
            </a:r>
          </a:p>
        </p:txBody>
      </p:sp>
      <p:sp>
        <p:nvSpPr>
          <p:cNvPr id="27" name="Rounded Rectangle 48"/>
          <p:cNvSpPr/>
          <p:nvPr/>
        </p:nvSpPr>
        <p:spPr bwMode="auto">
          <a:xfrm>
            <a:off x="2784286" y="2952137"/>
            <a:ext cx="823970" cy="927687"/>
          </a:xfrm>
          <a:prstGeom prst="roundRect">
            <a:avLst/>
          </a:prstGeom>
          <a:solidFill>
            <a:srgbClr val="4F81BD"/>
          </a:solidFill>
          <a:ln>
            <a:headEnd/>
            <a:tailEnd/>
          </a:ln>
          <a:extLst/>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r>
              <a:rPr lang="de-DE" sz="1400" b="1" kern="0" dirty="0">
                <a:solidFill>
                  <a:srgbClr val="FFFFFF"/>
                </a:solidFill>
                <a:ea typeface="Arial Unicode MS" pitchFamily="34" charset="-122"/>
                <a:cs typeface="Arial Unicode MS" pitchFamily="34" charset="-122"/>
              </a:rPr>
              <a:t>VNF</a:t>
            </a:r>
            <a:endParaRPr lang="en-US" sz="1400" b="1" kern="0" dirty="0">
              <a:solidFill>
                <a:srgbClr val="FFFFFF"/>
              </a:solidFill>
              <a:ea typeface="Arial Unicode MS" pitchFamily="34" charset="-122"/>
              <a:cs typeface="Arial Unicode MS" pitchFamily="34" charset="-122"/>
            </a:endParaRPr>
          </a:p>
        </p:txBody>
      </p:sp>
      <p:sp>
        <p:nvSpPr>
          <p:cNvPr id="28" name="Rounded Rectangle 49"/>
          <p:cNvSpPr/>
          <p:nvPr/>
        </p:nvSpPr>
        <p:spPr bwMode="auto">
          <a:xfrm>
            <a:off x="3989791" y="2952137"/>
            <a:ext cx="823970" cy="927687"/>
          </a:xfrm>
          <a:prstGeom prst="roundRect">
            <a:avLst/>
          </a:prstGeom>
          <a:solidFill>
            <a:srgbClr val="4F81BD"/>
          </a:solidFill>
          <a:ln>
            <a:headEnd/>
            <a:tailEnd/>
          </a:ln>
          <a:extLst/>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r>
              <a:rPr lang="de-DE" sz="1400" b="1" kern="0" dirty="0">
                <a:solidFill>
                  <a:srgbClr val="FFFFFF"/>
                </a:solidFill>
                <a:ea typeface="Arial Unicode MS" pitchFamily="34" charset="-122"/>
                <a:cs typeface="Arial Unicode MS" pitchFamily="34" charset="-122"/>
              </a:rPr>
              <a:t>VNF</a:t>
            </a:r>
            <a:endParaRPr lang="en-US" sz="1400" b="1" kern="0" dirty="0">
              <a:solidFill>
                <a:srgbClr val="FFFFFF"/>
              </a:solidFill>
              <a:ea typeface="Arial Unicode MS" pitchFamily="34" charset="-122"/>
              <a:cs typeface="Arial Unicode MS" pitchFamily="34" charset="-122"/>
            </a:endParaRPr>
          </a:p>
        </p:txBody>
      </p:sp>
      <p:sp>
        <p:nvSpPr>
          <p:cNvPr id="29" name="Rounded Rectangle 50"/>
          <p:cNvSpPr/>
          <p:nvPr/>
        </p:nvSpPr>
        <p:spPr bwMode="auto">
          <a:xfrm>
            <a:off x="5195296" y="2952137"/>
            <a:ext cx="823970" cy="927687"/>
          </a:xfrm>
          <a:prstGeom prst="roundRect">
            <a:avLst/>
          </a:prstGeom>
          <a:solidFill>
            <a:srgbClr val="4F81BD"/>
          </a:solidFill>
          <a:ln>
            <a:headEnd/>
            <a:tailEnd/>
          </a:ln>
          <a:extLst/>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r>
              <a:rPr lang="de-DE" sz="1400" b="1" kern="0" dirty="0">
                <a:solidFill>
                  <a:srgbClr val="FFFFFF"/>
                </a:solidFill>
                <a:ea typeface="Arial Unicode MS" pitchFamily="34" charset="-122"/>
                <a:cs typeface="Arial Unicode MS" pitchFamily="34" charset="-122"/>
              </a:rPr>
              <a:t>VNF</a:t>
            </a:r>
            <a:endParaRPr lang="en-US" sz="1400" b="1" kern="0" dirty="0">
              <a:solidFill>
                <a:srgbClr val="FFFFFF"/>
              </a:solidFill>
              <a:ea typeface="Arial Unicode MS" pitchFamily="34" charset="-122"/>
              <a:cs typeface="Arial Unicode MS" pitchFamily="34" charset="-122"/>
            </a:endParaRPr>
          </a:p>
        </p:txBody>
      </p:sp>
      <p:sp>
        <p:nvSpPr>
          <p:cNvPr id="30" name="Rounded Rectangle 51"/>
          <p:cNvSpPr/>
          <p:nvPr/>
        </p:nvSpPr>
        <p:spPr bwMode="auto">
          <a:xfrm>
            <a:off x="6400800" y="2952137"/>
            <a:ext cx="823970" cy="927687"/>
          </a:xfrm>
          <a:prstGeom prst="roundRect">
            <a:avLst/>
          </a:prstGeom>
          <a:solidFill>
            <a:srgbClr val="4F81BD"/>
          </a:solidFill>
          <a:ln>
            <a:headEnd/>
            <a:tailEnd/>
          </a:ln>
          <a:extLst/>
        </p:spPr>
        <p:style>
          <a:lnRef idx="1">
            <a:schemeClr val="accent5"/>
          </a:lnRef>
          <a:fillRef idx="3">
            <a:schemeClr val="accent5"/>
          </a:fillRef>
          <a:effectRef idx="2">
            <a:schemeClr val="accent5"/>
          </a:effectRef>
          <a:fontRef idx="minor">
            <a:schemeClr val="lt1"/>
          </a:fontRef>
        </p:style>
        <p:txBody>
          <a:bodyPr wrap="none" lIns="108620" tIns="0" rIns="108620" bIns="54310" anchor="ctr" anchorCtr="0"/>
          <a:lstStyle/>
          <a:p>
            <a:pPr algn="ctr" defTabSz="913579"/>
            <a:r>
              <a:rPr lang="de-DE" sz="1400" b="1" kern="0" dirty="0">
                <a:solidFill>
                  <a:srgbClr val="FFFFFF"/>
                </a:solidFill>
                <a:ea typeface="Arial Unicode MS" pitchFamily="34" charset="-122"/>
                <a:cs typeface="Arial Unicode MS" pitchFamily="34" charset="-122"/>
              </a:rPr>
              <a:t>VNF</a:t>
            </a:r>
            <a:endParaRPr lang="en-US" sz="1400" b="1" kern="0" dirty="0">
              <a:solidFill>
                <a:srgbClr val="FFFFFF"/>
              </a:solidFill>
              <a:ea typeface="Arial Unicode MS" pitchFamily="34" charset="-122"/>
              <a:cs typeface="Arial Unicode MS" pitchFamily="34" charset="-122"/>
            </a:endParaRPr>
          </a:p>
        </p:txBody>
      </p:sp>
      <p:sp>
        <p:nvSpPr>
          <p:cNvPr id="31" name="TextBox 55"/>
          <p:cNvSpPr txBox="1"/>
          <p:nvPr/>
        </p:nvSpPr>
        <p:spPr>
          <a:xfrm>
            <a:off x="4406470" y="2053813"/>
            <a:ext cx="1201208" cy="369332"/>
          </a:xfrm>
          <a:prstGeom prst="rect">
            <a:avLst/>
          </a:prstGeom>
          <a:noFill/>
        </p:spPr>
        <p:txBody>
          <a:bodyPr wrap="none" rtlCol="0">
            <a:spAutoFit/>
          </a:bodyPr>
          <a:lstStyle/>
          <a:p>
            <a:r>
              <a:rPr lang="de-DE" b="1" dirty="0" smtClean="0">
                <a:solidFill>
                  <a:srgbClr val="777777"/>
                </a:solidFill>
              </a:rPr>
              <a:t>NFV Scope</a:t>
            </a:r>
            <a:endParaRPr lang="en-US" b="1" dirty="0">
              <a:solidFill>
                <a:srgbClr val="777777"/>
              </a:solidFill>
            </a:endParaRPr>
          </a:p>
        </p:txBody>
      </p:sp>
      <p:sp>
        <p:nvSpPr>
          <p:cNvPr id="32" name="Rectangle 57"/>
          <p:cNvSpPr/>
          <p:nvPr/>
        </p:nvSpPr>
        <p:spPr bwMode="auto">
          <a:xfrm>
            <a:off x="1619672" y="1412776"/>
            <a:ext cx="1159768" cy="792088"/>
          </a:xfrm>
          <a:prstGeom prst="rect">
            <a:avLst/>
          </a:prstGeom>
          <a:solidFill>
            <a:srgbClr val="FFC000">
              <a:alpha val="30000"/>
            </a:srgbClr>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CC9900"/>
              </a:buClr>
            </a:pPr>
            <a:r>
              <a:rPr lang="en-US" altLang="zh-CN" sz="1400" b="1" dirty="0">
                <a:solidFill>
                  <a:srgbClr val="FFFFFF"/>
                </a:solidFill>
                <a:latin typeface="Arial" charset="0"/>
                <a:ea typeface="宋体" charset="-122"/>
              </a:rPr>
              <a:t>OSS / </a:t>
            </a:r>
            <a:r>
              <a:rPr lang="en-US" altLang="zh-CN" sz="1400" b="1" dirty="0" smtClean="0">
                <a:solidFill>
                  <a:srgbClr val="FFFFFF"/>
                </a:solidFill>
                <a:latin typeface="Arial" charset="0"/>
                <a:ea typeface="宋体" charset="-122"/>
              </a:rPr>
              <a:t>BSS: (operation/Business Support)</a:t>
            </a:r>
          </a:p>
          <a:p>
            <a:pPr algn="ctr">
              <a:buClr>
                <a:srgbClr val="CC9900"/>
              </a:buClr>
            </a:pPr>
            <a:r>
              <a:rPr lang="en-US" altLang="zh-CN" sz="1400" b="1" dirty="0" smtClean="0">
                <a:solidFill>
                  <a:srgbClr val="FFFFFF"/>
                </a:solidFill>
                <a:latin typeface="Arial" charset="0"/>
                <a:ea typeface="宋体" charset="-122"/>
              </a:rPr>
              <a:t> </a:t>
            </a:r>
            <a:endParaRPr lang="en-US" sz="1400" b="1" dirty="0">
              <a:solidFill>
                <a:srgbClr val="FFFFFF"/>
              </a:solidFill>
              <a:latin typeface="Arial" charset="0"/>
              <a:ea typeface="宋体" charset="-122"/>
            </a:endParaRPr>
          </a:p>
        </p:txBody>
      </p:sp>
      <p:sp>
        <p:nvSpPr>
          <p:cNvPr id="33" name="Rectangle 58"/>
          <p:cNvSpPr/>
          <p:nvPr/>
        </p:nvSpPr>
        <p:spPr bwMode="auto">
          <a:xfrm>
            <a:off x="251520" y="3088599"/>
            <a:ext cx="1375792" cy="1043648"/>
          </a:xfrm>
          <a:prstGeom prst="rect">
            <a:avLst/>
          </a:prstGeom>
          <a:solidFill>
            <a:srgbClr val="FFC000">
              <a:alpha val="30000"/>
            </a:srgbClr>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CC9900"/>
              </a:buClr>
            </a:pPr>
            <a:r>
              <a:rPr lang="de-DE" sz="1400" b="1" dirty="0">
                <a:solidFill>
                  <a:srgbClr val="FFFFFF"/>
                </a:solidFill>
                <a:latin typeface="Arial" charset="0"/>
                <a:ea typeface="宋体" charset="-122"/>
              </a:rPr>
              <a:t>Service </a:t>
            </a:r>
          </a:p>
          <a:p>
            <a:pPr algn="ctr">
              <a:buClr>
                <a:srgbClr val="CC9900"/>
              </a:buClr>
            </a:pPr>
            <a:r>
              <a:rPr lang="de-DE" sz="1400" b="1" dirty="0">
                <a:solidFill>
                  <a:srgbClr val="FFFFFF"/>
                </a:solidFill>
                <a:latin typeface="Arial" charset="0"/>
                <a:ea typeface="宋体" charset="-122"/>
              </a:rPr>
              <a:t>End-Points</a:t>
            </a:r>
            <a:br>
              <a:rPr lang="de-DE" sz="1400" b="1" dirty="0">
                <a:solidFill>
                  <a:srgbClr val="FFFFFF"/>
                </a:solidFill>
                <a:latin typeface="Arial" charset="0"/>
                <a:ea typeface="宋体" charset="-122"/>
              </a:rPr>
            </a:br>
            <a:r>
              <a:rPr lang="de-DE" sz="1050" b="1" dirty="0">
                <a:solidFill>
                  <a:srgbClr val="FFFFFF"/>
                </a:solidFill>
                <a:latin typeface="Arial" charset="0"/>
                <a:ea typeface="宋体" charset="-122"/>
              </a:rPr>
              <a:t>(End-users,</a:t>
            </a:r>
          </a:p>
          <a:p>
            <a:pPr algn="ctr">
              <a:buClr>
                <a:srgbClr val="CC9900"/>
              </a:buClr>
            </a:pPr>
            <a:r>
              <a:rPr lang="de-DE" sz="1050" b="1" dirty="0">
                <a:solidFill>
                  <a:srgbClr val="FFFFFF"/>
                </a:solidFill>
                <a:latin typeface="Arial" charset="0"/>
                <a:ea typeface="宋体" charset="-122"/>
              </a:rPr>
              <a:t>Other Services)</a:t>
            </a:r>
            <a:endParaRPr lang="en-US" sz="1050" b="1" dirty="0">
              <a:solidFill>
                <a:srgbClr val="FFFFFF"/>
              </a:solidFill>
              <a:latin typeface="Arial" charset="0"/>
              <a:ea typeface="宋体" charset="-122"/>
            </a:endParaRPr>
          </a:p>
        </p:txBody>
      </p:sp>
      <p:sp>
        <p:nvSpPr>
          <p:cNvPr id="34" name="Rectangle 60"/>
          <p:cNvSpPr/>
          <p:nvPr/>
        </p:nvSpPr>
        <p:spPr bwMode="auto">
          <a:xfrm>
            <a:off x="251520" y="5547320"/>
            <a:ext cx="1375792" cy="762000"/>
          </a:xfrm>
          <a:prstGeom prst="rect">
            <a:avLst/>
          </a:prstGeom>
          <a:solidFill>
            <a:srgbClr val="FFC000">
              <a:alpha val="30000"/>
            </a:srgbClr>
          </a:solidFill>
          <a:ln/>
          <a:effectLst>
            <a:innerShdw blurRad="63500" dist="50800" dir="2700000">
              <a:prstClr val="black">
                <a:alpha val="50000"/>
              </a:prstClr>
            </a:innerShdw>
          </a:effectLst>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Clr>
                <a:srgbClr val="CC9900"/>
              </a:buClr>
            </a:pPr>
            <a:r>
              <a:rPr lang="en-US" altLang="zh-CN" sz="1400" b="1" dirty="0" smtClean="0">
                <a:solidFill>
                  <a:srgbClr val="FFFFFF"/>
                </a:solidFill>
                <a:latin typeface="Arial" charset="0"/>
                <a:ea typeface="宋体" charset="-122"/>
              </a:rPr>
              <a:t>Other Networks</a:t>
            </a:r>
            <a:endParaRPr lang="en-US" sz="1400" b="1" dirty="0">
              <a:solidFill>
                <a:srgbClr val="FFFFFF"/>
              </a:solidFill>
              <a:latin typeface="Arial" charset="0"/>
              <a:ea typeface="宋体" charset="-122"/>
            </a:endParaRPr>
          </a:p>
        </p:txBody>
      </p:sp>
      <p:cxnSp>
        <p:nvCxnSpPr>
          <p:cNvPr id="35" name="Straight Arrow Connector 61"/>
          <p:cNvCxnSpPr>
            <a:stCxn id="33" idx="3"/>
          </p:cNvCxnSpPr>
          <p:nvPr/>
        </p:nvCxnSpPr>
        <p:spPr bwMode="auto">
          <a:xfrm>
            <a:off x="1627312" y="3610423"/>
            <a:ext cx="568424" cy="940"/>
          </a:xfrm>
          <a:prstGeom prst="straightConnector1">
            <a:avLst/>
          </a:prstGeom>
          <a:ln>
            <a:headEnd type="arrow"/>
            <a:tailEnd type="arrow"/>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36" name="Straight Arrow Connector 71"/>
          <p:cNvCxnSpPr>
            <a:stCxn id="34" idx="3"/>
          </p:cNvCxnSpPr>
          <p:nvPr/>
        </p:nvCxnSpPr>
        <p:spPr bwMode="auto">
          <a:xfrm>
            <a:off x="1627312" y="5928320"/>
            <a:ext cx="568424" cy="0"/>
          </a:xfrm>
          <a:prstGeom prst="straightConnector1">
            <a:avLst/>
          </a:prstGeom>
          <a:ln>
            <a:headEnd type="arrow"/>
            <a:tailEnd type="arrow"/>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cxnSp>
        <p:nvCxnSpPr>
          <p:cNvPr id="37" name="Straight Arrow Connector 72"/>
          <p:cNvCxnSpPr>
            <a:endCxn id="32" idx="2"/>
          </p:cNvCxnSpPr>
          <p:nvPr/>
        </p:nvCxnSpPr>
        <p:spPr bwMode="auto">
          <a:xfrm flipH="1" flipV="1">
            <a:off x="2199556" y="2204865"/>
            <a:ext cx="3820" cy="456051"/>
          </a:xfrm>
          <a:prstGeom prst="straightConnector1">
            <a:avLst/>
          </a:prstGeom>
          <a:ln>
            <a:headEnd type="arrow"/>
            <a:tailEnd type="arrow"/>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2946881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1056"/>
            <a:ext cx="8001000" cy="576345"/>
          </a:xfrm>
        </p:spPr>
        <p:txBody>
          <a:bodyPr>
            <a:noAutofit/>
          </a:bodyPr>
          <a:lstStyle/>
          <a:p>
            <a:r>
              <a:rPr lang="en-US" sz="4000" dirty="0" smtClean="0"/>
              <a:t>ETSI NFV Reference Architecture</a:t>
            </a:r>
            <a:endParaRPr lang="en-US" sz="4000" dirty="0">
              <a:latin typeface="Calibri" charset="0"/>
            </a:endParaRPr>
          </a:p>
        </p:txBody>
      </p:sp>
      <p:sp>
        <p:nvSpPr>
          <p:cNvPr id="90" name="正方形/長方形 26"/>
          <p:cNvSpPr/>
          <p:nvPr/>
        </p:nvSpPr>
        <p:spPr>
          <a:xfrm>
            <a:off x="5954464" y="2750020"/>
            <a:ext cx="824360" cy="1051697"/>
          </a:xfrm>
          <a:prstGeom prst="rect">
            <a:avLst/>
          </a:prstGeom>
          <a:solidFill>
            <a:schemeClr val="bg1"/>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dirty="0">
              <a:solidFill>
                <a:srgbClr val="000000"/>
              </a:solidFill>
              <a:latin typeface="Times New Roman" pitchFamily="18" charset="0"/>
              <a:cs typeface="Times New Roman" pitchFamily="18" charset="0"/>
            </a:endParaRPr>
          </a:p>
        </p:txBody>
      </p:sp>
      <p:sp>
        <p:nvSpPr>
          <p:cNvPr id="91" name="正方形/長方形 26"/>
          <p:cNvSpPr/>
          <p:nvPr/>
        </p:nvSpPr>
        <p:spPr>
          <a:xfrm>
            <a:off x="5897217" y="2829458"/>
            <a:ext cx="824360" cy="1049969"/>
          </a:xfrm>
          <a:prstGeom prst="rect">
            <a:avLst/>
          </a:prstGeom>
          <a:solidFill>
            <a:schemeClr val="bg1"/>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dirty="0">
              <a:solidFill>
                <a:srgbClr val="000000"/>
              </a:solidFill>
              <a:latin typeface="Times New Roman" pitchFamily="18" charset="0"/>
              <a:cs typeface="Times New Roman" pitchFamily="18" charset="0"/>
            </a:endParaRPr>
          </a:p>
        </p:txBody>
      </p:sp>
      <p:sp>
        <p:nvSpPr>
          <p:cNvPr id="92" name="正方形/長方形 4"/>
          <p:cNvSpPr/>
          <p:nvPr/>
        </p:nvSpPr>
        <p:spPr>
          <a:xfrm>
            <a:off x="2008221" y="5968533"/>
            <a:ext cx="809094" cy="445547"/>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C</a:t>
            </a:r>
            <a:r>
              <a:rPr kumimoji="1" lang="en-US" altLang="ja-JP" sz="1000" dirty="0">
                <a:solidFill>
                  <a:srgbClr val="000000"/>
                </a:solidFill>
                <a:latin typeface="Times New Roman" pitchFamily="18" charset="0"/>
                <a:cs typeface="Times New Roman" pitchFamily="18" charset="0"/>
              </a:rPr>
              <a:t>omputing</a:t>
            </a:r>
          </a:p>
          <a:p>
            <a:pPr algn="ctr">
              <a:defRPr/>
            </a:pPr>
            <a:r>
              <a:rPr lang="en-US" altLang="ja-JP" sz="1000" dirty="0">
                <a:solidFill>
                  <a:srgbClr val="000000"/>
                </a:solidFill>
                <a:latin typeface="Times New Roman" pitchFamily="18" charset="0"/>
                <a:cs typeface="Times New Roman" pitchFamily="18" charset="0"/>
              </a:rPr>
              <a:t>Hardware</a:t>
            </a:r>
            <a:endParaRPr kumimoji="1" lang="ja-JP" altLang="en-US" sz="1000" dirty="0">
              <a:solidFill>
                <a:srgbClr val="000000"/>
              </a:solidFill>
              <a:latin typeface="Times New Roman" pitchFamily="18" charset="0"/>
              <a:cs typeface="Times New Roman" pitchFamily="18" charset="0"/>
            </a:endParaRPr>
          </a:p>
        </p:txBody>
      </p:sp>
      <p:sp>
        <p:nvSpPr>
          <p:cNvPr id="93" name="正方形/長方形 6"/>
          <p:cNvSpPr/>
          <p:nvPr/>
        </p:nvSpPr>
        <p:spPr>
          <a:xfrm>
            <a:off x="2990330" y="5956457"/>
            <a:ext cx="807822" cy="447273"/>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Storage</a:t>
            </a:r>
            <a:endParaRPr kumimoji="1" lang="en-US" altLang="ja-JP" sz="1000" dirty="0">
              <a:solidFill>
                <a:srgbClr val="000000"/>
              </a:solidFill>
              <a:latin typeface="Times New Roman" pitchFamily="18" charset="0"/>
              <a:cs typeface="Times New Roman" pitchFamily="18" charset="0"/>
            </a:endParaRPr>
          </a:p>
          <a:p>
            <a:pPr algn="ctr">
              <a:defRPr/>
            </a:pPr>
            <a:r>
              <a:rPr lang="en-US" altLang="ja-JP" sz="1000" dirty="0">
                <a:solidFill>
                  <a:srgbClr val="000000"/>
                </a:solidFill>
                <a:latin typeface="Times New Roman" pitchFamily="18" charset="0"/>
                <a:cs typeface="Times New Roman" pitchFamily="18" charset="0"/>
              </a:rPr>
              <a:t>Hardware</a:t>
            </a:r>
            <a:endParaRPr kumimoji="1" lang="ja-JP" altLang="en-US" sz="1000" dirty="0">
              <a:solidFill>
                <a:srgbClr val="000000"/>
              </a:solidFill>
              <a:latin typeface="Times New Roman" pitchFamily="18" charset="0"/>
              <a:cs typeface="Times New Roman" pitchFamily="18" charset="0"/>
            </a:endParaRPr>
          </a:p>
        </p:txBody>
      </p:sp>
      <p:sp>
        <p:nvSpPr>
          <p:cNvPr id="94" name="正方形/長方形 8"/>
          <p:cNvSpPr/>
          <p:nvPr/>
        </p:nvSpPr>
        <p:spPr>
          <a:xfrm>
            <a:off x="3971165" y="5956457"/>
            <a:ext cx="807822" cy="447273"/>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Network</a:t>
            </a:r>
            <a:endParaRPr kumimoji="1" lang="en-US" altLang="ja-JP" sz="1000" dirty="0">
              <a:solidFill>
                <a:srgbClr val="000000"/>
              </a:solidFill>
              <a:latin typeface="Times New Roman" pitchFamily="18" charset="0"/>
              <a:cs typeface="Times New Roman" pitchFamily="18" charset="0"/>
            </a:endParaRPr>
          </a:p>
          <a:p>
            <a:pPr algn="ctr">
              <a:defRPr/>
            </a:pPr>
            <a:r>
              <a:rPr lang="en-US" altLang="ja-JP" sz="1000" dirty="0">
                <a:solidFill>
                  <a:srgbClr val="000000"/>
                </a:solidFill>
                <a:latin typeface="Times New Roman" pitchFamily="18" charset="0"/>
                <a:cs typeface="Times New Roman" pitchFamily="18" charset="0"/>
              </a:rPr>
              <a:t>Hardware</a:t>
            </a:r>
            <a:endParaRPr kumimoji="1" lang="ja-JP" altLang="en-US" sz="1000" dirty="0">
              <a:solidFill>
                <a:srgbClr val="000000"/>
              </a:solidFill>
              <a:latin typeface="Times New Roman" pitchFamily="18" charset="0"/>
              <a:cs typeface="Times New Roman" pitchFamily="18" charset="0"/>
            </a:endParaRPr>
          </a:p>
        </p:txBody>
      </p:sp>
      <p:sp>
        <p:nvSpPr>
          <p:cNvPr id="95" name="正方形/長方形 10"/>
          <p:cNvSpPr/>
          <p:nvPr/>
        </p:nvSpPr>
        <p:spPr>
          <a:xfrm>
            <a:off x="1893736" y="5756133"/>
            <a:ext cx="2999755" cy="728761"/>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96" name="テキスト ボックス 11"/>
          <p:cNvSpPr txBox="1">
            <a:spLocks noChangeArrowheads="1"/>
          </p:cNvSpPr>
          <p:nvPr/>
        </p:nvSpPr>
        <p:spPr bwMode="auto">
          <a:xfrm>
            <a:off x="3675819" y="5704327"/>
            <a:ext cx="120645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r>
              <a:rPr lang="en-US" altLang="ja-JP" sz="1000">
                <a:solidFill>
                  <a:srgbClr val="000000"/>
                </a:solidFill>
                <a:latin typeface="Times New Roman" charset="0"/>
                <a:cs typeface="Times New Roman" charset="0"/>
              </a:rPr>
              <a:t>Hardware resources</a:t>
            </a:r>
            <a:endParaRPr kumimoji="1" lang="en-US" altLang="ja-JP" sz="1000">
              <a:solidFill>
                <a:srgbClr val="000000"/>
              </a:solidFill>
              <a:latin typeface="Times New Roman" charset="0"/>
              <a:cs typeface="Times New Roman" charset="0"/>
            </a:endParaRPr>
          </a:p>
        </p:txBody>
      </p:sp>
      <p:sp>
        <p:nvSpPr>
          <p:cNvPr id="97" name="正方形/長方形 12"/>
          <p:cNvSpPr/>
          <p:nvPr/>
        </p:nvSpPr>
        <p:spPr>
          <a:xfrm>
            <a:off x="1893736" y="5239771"/>
            <a:ext cx="2999755" cy="312572"/>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GB" altLang="ja-JP" sz="1000" dirty="0">
                <a:solidFill>
                  <a:srgbClr val="000000"/>
                </a:solidFill>
                <a:latin typeface="Times New Roman" pitchFamily="18" charset="0"/>
                <a:cs typeface="Times New Roman" pitchFamily="18" charset="0"/>
              </a:rPr>
              <a:t>Virtualisation</a:t>
            </a:r>
            <a:r>
              <a:rPr lang="en-US" altLang="ja-JP" sz="1000" dirty="0">
                <a:solidFill>
                  <a:srgbClr val="000000"/>
                </a:solidFill>
                <a:latin typeface="Times New Roman" pitchFamily="18" charset="0"/>
                <a:cs typeface="Times New Roman" pitchFamily="18" charset="0"/>
              </a:rPr>
              <a:t> Layer</a:t>
            </a:r>
            <a:endParaRPr kumimoji="1" lang="en-US" altLang="ja-JP" sz="1000" dirty="0">
              <a:solidFill>
                <a:srgbClr val="000000"/>
              </a:solidFill>
              <a:latin typeface="Times New Roman" pitchFamily="18" charset="0"/>
              <a:cs typeface="Times New Roman" pitchFamily="18" charset="0"/>
            </a:endParaRPr>
          </a:p>
        </p:txBody>
      </p:sp>
      <p:sp>
        <p:nvSpPr>
          <p:cNvPr id="98" name="正方形/長方形 14"/>
          <p:cNvSpPr/>
          <p:nvPr/>
        </p:nvSpPr>
        <p:spPr>
          <a:xfrm>
            <a:off x="5791628" y="4720427"/>
            <a:ext cx="867614" cy="1488608"/>
          </a:xfrm>
          <a:prstGeom prst="rect">
            <a:avLst/>
          </a:prstGeom>
          <a:solidFill>
            <a:schemeClr val="bg1"/>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GB" altLang="ja-JP" sz="1000" dirty="0" smtClean="0">
                <a:solidFill>
                  <a:srgbClr val="000000"/>
                </a:solidFill>
                <a:latin typeface="Times New Roman" pitchFamily="18" charset="0"/>
                <a:cs typeface="Times New Roman" pitchFamily="18" charset="0"/>
              </a:rPr>
              <a:t>Virtualised</a:t>
            </a:r>
            <a:endParaRPr lang="en-GB" altLang="ja-JP" sz="1000" dirty="0">
              <a:solidFill>
                <a:srgbClr val="000000"/>
              </a:solidFill>
              <a:latin typeface="Times New Roman" pitchFamily="18" charset="0"/>
              <a:cs typeface="Times New Roman" pitchFamily="18" charset="0"/>
            </a:endParaRPr>
          </a:p>
          <a:p>
            <a:pPr algn="ctr">
              <a:defRPr/>
            </a:pPr>
            <a:r>
              <a:rPr lang="en-US" altLang="ja-JP" sz="1000" dirty="0">
                <a:solidFill>
                  <a:srgbClr val="000000"/>
                </a:solidFill>
                <a:latin typeface="Times New Roman" pitchFamily="18" charset="0"/>
                <a:cs typeface="Times New Roman" pitchFamily="18" charset="0"/>
              </a:rPr>
              <a:t>Infrastructure</a:t>
            </a:r>
          </a:p>
          <a:p>
            <a:pPr algn="ctr">
              <a:defRPr/>
            </a:pPr>
            <a:r>
              <a:rPr lang="en-US" altLang="ja-JP" sz="1000" dirty="0" smtClean="0">
                <a:solidFill>
                  <a:srgbClr val="000000"/>
                </a:solidFill>
                <a:latin typeface="Times New Roman" pitchFamily="18" charset="0"/>
                <a:cs typeface="Times New Roman" pitchFamily="18" charset="0"/>
              </a:rPr>
              <a:t>Manager(s)</a:t>
            </a:r>
            <a:endParaRPr lang="en-US" altLang="ja-JP"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99" name="正方形/長方形 26"/>
          <p:cNvSpPr/>
          <p:nvPr/>
        </p:nvSpPr>
        <p:spPr>
          <a:xfrm>
            <a:off x="5817071" y="2895081"/>
            <a:ext cx="825632" cy="1051697"/>
          </a:xfrm>
          <a:prstGeom prst="rect">
            <a:avLst/>
          </a:prstGeom>
          <a:solidFill>
            <a:schemeClr val="bg1"/>
          </a:solid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VNF</a:t>
            </a:r>
          </a:p>
          <a:p>
            <a:pPr algn="ctr">
              <a:defRPr/>
            </a:pPr>
            <a:r>
              <a:rPr lang="en-US" altLang="ja-JP" sz="1000" dirty="0" smtClean="0">
                <a:solidFill>
                  <a:srgbClr val="000000"/>
                </a:solidFill>
                <a:latin typeface="Times New Roman" pitchFamily="18" charset="0"/>
                <a:cs typeface="Times New Roman" pitchFamily="18" charset="0"/>
              </a:rPr>
              <a:t>Manager(s)</a:t>
            </a:r>
            <a:endParaRPr kumimoji="1" lang="ja-JP" altLang="en-US" sz="1000" dirty="0">
              <a:solidFill>
                <a:srgbClr val="000000"/>
              </a:solidFill>
              <a:latin typeface="Times New Roman" pitchFamily="18" charset="0"/>
              <a:cs typeface="Times New Roman" pitchFamily="18" charset="0"/>
            </a:endParaRPr>
          </a:p>
        </p:txBody>
      </p:sp>
      <p:sp>
        <p:nvSpPr>
          <p:cNvPr id="100" name="正方形/長方形 30"/>
          <p:cNvSpPr/>
          <p:nvPr/>
        </p:nvSpPr>
        <p:spPr>
          <a:xfrm>
            <a:off x="2953456" y="3664577"/>
            <a:ext cx="840899"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VNF 2</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01" name="正方形/長方形 36"/>
          <p:cNvSpPr/>
          <p:nvPr/>
        </p:nvSpPr>
        <p:spPr>
          <a:xfrm>
            <a:off x="5808179" y="1157676"/>
            <a:ext cx="829449" cy="1051696"/>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kumimoji="1" lang="en-US" altLang="ja-JP" sz="1000" dirty="0">
                <a:solidFill>
                  <a:srgbClr val="000000"/>
                </a:solidFill>
                <a:latin typeface="Times New Roman" pitchFamily="18" charset="0"/>
                <a:cs typeface="Times New Roman" pitchFamily="18" charset="0"/>
              </a:rPr>
              <a:t>Orchestrator</a:t>
            </a:r>
          </a:p>
        </p:txBody>
      </p:sp>
      <p:sp>
        <p:nvSpPr>
          <p:cNvPr id="102" name="正方形/長方形 38"/>
          <p:cNvSpPr/>
          <p:nvPr/>
        </p:nvSpPr>
        <p:spPr>
          <a:xfrm>
            <a:off x="1752610" y="1447812"/>
            <a:ext cx="3190579" cy="471449"/>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a:solidFill>
                  <a:srgbClr val="000000"/>
                </a:solidFill>
                <a:latin typeface="Times New Roman" pitchFamily="18" charset="0"/>
                <a:cs typeface="Times New Roman" pitchFamily="18" charset="0"/>
              </a:rPr>
              <a:t>OSS/BSS</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03" name="フリーフォーム 42"/>
          <p:cNvSpPr/>
          <p:nvPr/>
        </p:nvSpPr>
        <p:spPr>
          <a:xfrm flipV="1">
            <a:off x="4978729" y="5374928"/>
            <a:ext cx="829449" cy="119024"/>
          </a:xfrm>
          <a:custGeom>
            <a:avLst/>
            <a:gdLst>
              <a:gd name="connsiteX0" fmla="*/ 0 w 1137684"/>
              <a:gd name="connsiteY0" fmla="*/ 0 h 0"/>
              <a:gd name="connsiteX1" fmla="*/ 1137684 w 1137684"/>
              <a:gd name="connsiteY1" fmla="*/ 0 h 0"/>
            </a:gdLst>
            <a:ahLst/>
            <a:cxnLst>
              <a:cxn ang="0">
                <a:pos x="connsiteX0" y="connsiteY0"/>
              </a:cxn>
              <a:cxn ang="0">
                <a:pos x="connsiteX1" y="connsiteY1"/>
              </a:cxn>
            </a:cxnLst>
            <a:rect l="l" t="t" r="r" b="b"/>
            <a:pathLst>
              <a:path w="1137684">
                <a:moveTo>
                  <a:pt x="0" y="0"/>
                </a:moveTo>
                <a:lnTo>
                  <a:pt x="1137684"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kumimoji="1" lang="ja-JP" altLang="en-US" sz="1000">
              <a:solidFill>
                <a:srgbClr val="000000"/>
              </a:solidFill>
              <a:latin typeface="Times New Roman" pitchFamily="18" charset="0"/>
              <a:cs typeface="Times New Roman" pitchFamily="18" charset="0"/>
            </a:endParaRPr>
          </a:p>
        </p:txBody>
      </p:sp>
      <p:sp>
        <p:nvSpPr>
          <p:cNvPr id="104" name="フリーフォーム 49"/>
          <p:cNvSpPr/>
          <p:nvPr/>
        </p:nvSpPr>
        <p:spPr>
          <a:xfrm>
            <a:off x="6180928" y="4318053"/>
            <a:ext cx="1195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05" name="フリーフォーム 51"/>
          <p:cNvSpPr/>
          <p:nvPr/>
        </p:nvSpPr>
        <p:spPr>
          <a:xfrm>
            <a:off x="5340010" y="5369859"/>
            <a:ext cx="0" cy="174420"/>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06" name="フリーフォーム 53"/>
          <p:cNvSpPr/>
          <p:nvPr/>
        </p:nvSpPr>
        <p:spPr>
          <a:xfrm>
            <a:off x="5279624" y="1597179"/>
            <a:ext cx="0" cy="172692"/>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1" name="正方形/長方形 57"/>
          <p:cNvSpPr/>
          <p:nvPr/>
        </p:nvSpPr>
        <p:spPr>
          <a:xfrm>
            <a:off x="1777963" y="4379777"/>
            <a:ext cx="3190579" cy="2182831"/>
          </a:xfrm>
          <a:prstGeom prst="rect">
            <a:avLst/>
          </a:pr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2" name="テキスト ボックス 58"/>
          <p:cNvSpPr txBox="1">
            <a:spLocks noChangeArrowheads="1"/>
          </p:cNvSpPr>
          <p:nvPr/>
        </p:nvSpPr>
        <p:spPr bwMode="auto">
          <a:xfrm>
            <a:off x="1701969" y="4300335"/>
            <a:ext cx="49673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r>
              <a:rPr lang="en-US" altLang="ja-JP" sz="1000">
                <a:solidFill>
                  <a:srgbClr val="000000"/>
                </a:solidFill>
                <a:latin typeface="Times New Roman" charset="0"/>
                <a:cs typeface="Times New Roman" charset="0"/>
              </a:rPr>
              <a:t>NFVI</a:t>
            </a:r>
            <a:endParaRPr kumimoji="1" lang="en-US" altLang="ja-JP" sz="1000">
              <a:solidFill>
                <a:srgbClr val="000000"/>
              </a:solidFill>
              <a:latin typeface="Times New Roman" charset="0"/>
              <a:cs typeface="Times New Roman" charset="0"/>
            </a:endParaRPr>
          </a:p>
        </p:txBody>
      </p:sp>
      <p:cxnSp>
        <p:nvCxnSpPr>
          <p:cNvPr id="113" name="Straight Connector 112"/>
          <p:cNvCxnSpPr>
            <a:stCxn id="101" idx="2"/>
            <a:endCxn id="99" idx="0"/>
          </p:cNvCxnSpPr>
          <p:nvPr/>
        </p:nvCxnSpPr>
        <p:spPr>
          <a:xfrm>
            <a:off x="6222895" y="2209385"/>
            <a:ext cx="6997" cy="68569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01" idx="3"/>
            <a:endCxn id="98" idx="3"/>
          </p:cNvCxnSpPr>
          <p:nvPr/>
        </p:nvCxnSpPr>
        <p:spPr>
          <a:xfrm>
            <a:off x="6637619" y="1683532"/>
            <a:ext cx="21627" cy="3781207"/>
          </a:xfrm>
          <a:prstGeom prst="bentConnector3">
            <a:avLst>
              <a:gd name="adj1" fmla="val 188820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フリーフォーム 49"/>
          <p:cNvSpPr/>
          <p:nvPr/>
        </p:nvSpPr>
        <p:spPr>
          <a:xfrm>
            <a:off x="6163112" y="2567655"/>
            <a:ext cx="1195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6" name="フリーフォーム 49"/>
          <p:cNvSpPr/>
          <p:nvPr/>
        </p:nvSpPr>
        <p:spPr>
          <a:xfrm>
            <a:off x="6967123" y="3938131"/>
            <a:ext cx="1195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7" name="フリーフォーム 53"/>
          <p:cNvSpPr/>
          <p:nvPr/>
        </p:nvSpPr>
        <p:spPr>
          <a:xfrm>
            <a:off x="5297969" y="3272647"/>
            <a:ext cx="0" cy="172692"/>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18" name="正方形/長方形 30"/>
          <p:cNvSpPr/>
          <p:nvPr/>
        </p:nvSpPr>
        <p:spPr>
          <a:xfrm>
            <a:off x="3934273" y="3654213"/>
            <a:ext cx="840898"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VNF 3</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19" name="正方形/長方形 30"/>
          <p:cNvSpPr/>
          <p:nvPr/>
        </p:nvSpPr>
        <p:spPr>
          <a:xfrm>
            <a:off x="1972601" y="3664577"/>
            <a:ext cx="840898"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VNF 1</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cxnSp>
        <p:nvCxnSpPr>
          <p:cNvPr id="120" name="Straight Connector 119"/>
          <p:cNvCxnSpPr>
            <a:stCxn id="119" idx="2"/>
          </p:cNvCxnSpPr>
          <p:nvPr/>
        </p:nvCxnSpPr>
        <p:spPr>
          <a:xfrm flipH="1">
            <a:off x="2392432" y="4134310"/>
            <a:ext cx="637" cy="245465"/>
          </a:xfrm>
          <a:prstGeom prst="line">
            <a:avLst/>
          </a:prstGeom>
          <a:ln w="28575" cmpd="sng">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0" idx="2"/>
            <a:endCxn id="111" idx="0"/>
          </p:cNvCxnSpPr>
          <p:nvPr/>
        </p:nvCxnSpPr>
        <p:spPr>
          <a:xfrm flipH="1">
            <a:off x="3373250" y="4134310"/>
            <a:ext cx="636" cy="245465"/>
          </a:xfrm>
          <a:prstGeom prst="line">
            <a:avLst/>
          </a:prstGeom>
          <a:ln w="28575" cmpd="sng">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8" idx="2"/>
          </p:cNvCxnSpPr>
          <p:nvPr/>
        </p:nvCxnSpPr>
        <p:spPr>
          <a:xfrm flipH="1">
            <a:off x="4354086" y="4123937"/>
            <a:ext cx="636" cy="255827"/>
          </a:xfrm>
          <a:prstGeom prst="line">
            <a:avLst/>
          </a:prstGeom>
          <a:ln w="28575" cmpd="sng">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99" idx="2"/>
            <a:endCxn id="98" idx="0"/>
          </p:cNvCxnSpPr>
          <p:nvPr/>
        </p:nvCxnSpPr>
        <p:spPr>
          <a:xfrm flipH="1">
            <a:off x="6226707" y="3946768"/>
            <a:ext cx="3816" cy="7736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a:grpSpLocks/>
          </p:cNvGrpSpPr>
          <p:nvPr/>
        </p:nvGrpSpPr>
        <p:grpSpPr bwMode="auto">
          <a:xfrm>
            <a:off x="7451167" y="2655830"/>
            <a:ext cx="1338954" cy="400111"/>
            <a:chOff x="1116013" y="6032500"/>
            <a:chExt cx="2305050" cy="273968"/>
          </a:xfrm>
        </p:grpSpPr>
        <p:cxnSp>
          <p:nvCxnSpPr>
            <p:cNvPr id="177" name="Straight Connector 176"/>
            <p:cNvCxnSpPr/>
            <p:nvPr/>
          </p:nvCxnSpPr>
          <p:spPr>
            <a:xfrm>
              <a:off x="1116013" y="6165850"/>
              <a:ext cx="288925" cy="0"/>
            </a:xfrm>
            <a:prstGeom prst="line">
              <a:avLst/>
            </a:prstGeom>
            <a:ln w="19050">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8" name="TextBox 177"/>
            <p:cNvSpPr txBox="1">
              <a:spLocks noChangeArrowheads="1"/>
            </p:cNvSpPr>
            <p:nvPr/>
          </p:nvSpPr>
          <p:spPr bwMode="auto">
            <a:xfrm>
              <a:off x="1458913" y="6032500"/>
              <a:ext cx="1962150" cy="273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a:solidFill>
                    <a:srgbClr val="000000"/>
                  </a:solidFill>
                  <a:latin typeface="Times New Roman" charset="0"/>
                  <a:cs typeface="Times New Roman" charset="0"/>
                </a:rPr>
                <a:t>Execution reference points</a:t>
              </a:r>
              <a:endParaRPr lang="en-GB" sz="1000" dirty="0">
                <a:solidFill>
                  <a:srgbClr val="000000"/>
                </a:solidFill>
                <a:latin typeface="Times New Roman" charset="0"/>
                <a:cs typeface="Times New Roman" charset="0"/>
              </a:endParaRPr>
            </a:p>
          </p:txBody>
        </p:sp>
      </p:grpSp>
      <p:grpSp>
        <p:nvGrpSpPr>
          <p:cNvPr id="125" name="Group 124"/>
          <p:cNvGrpSpPr>
            <a:grpSpLocks/>
          </p:cNvGrpSpPr>
          <p:nvPr/>
        </p:nvGrpSpPr>
        <p:grpSpPr bwMode="auto">
          <a:xfrm>
            <a:off x="7498219" y="979304"/>
            <a:ext cx="1266775" cy="474009"/>
            <a:chOff x="1106488" y="6321425"/>
            <a:chExt cx="2485404" cy="222988"/>
          </a:xfrm>
        </p:grpSpPr>
        <p:cxnSp>
          <p:nvCxnSpPr>
            <p:cNvPr id="174" name="Straight Connector 173"/>
            <p:cNvCxnSpPr/>
            <p:nvPr/>
          </p:nvCxnSpPr>
          <p:spPr>
            <a:xfrm flipV="1">
              <a:off x="1106488" y="6482921"/>
              <a:ext cx="281501" cy="360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フリーフォーム 53"/>
            <p:cNvSpPr/>
            <p:nvPr/>
          </p:nvSpPr>
          <p:spPr>
            <a:xfrm>
              <a:off x="1269194" y="6425507"/>
              <a:ext cx="89700" cy="118906"/>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76" name="TextBox 175"/>
            <p:cNvSpPr txBox="1">
              <a:spLocks noChangeArrowheads="1"/>
            </p:cNvSpPr>
            <p:nvPr/>
          </p:nvSpPr>
          <p:spPr bwMode="auto">
            <a:xfrm>
              <a:off x="1466849" y="6321425"/>
              <a:ext cx="2125043" cy="188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a:solidFill>
                    <a:srgbClr val="000000"/>
                  </a:solidFill>
                  <a:latin typeface="Times New Roman" charset="0"/>
                  <a:cs typeface="Times New Roman" charset="0"/>
                </a:rPr>
                <a:t>Main </a:t>
              </a:r>
              <a:r>
                <a:rPr lang="en-US" sz="1000" dirty="0" smtClean="0">
                  <a:solidFill>
                    <a:srgbClr val="000000"/>
                  </a:solidFill>
                  <a:latin typeface="Times New Roman" charset="0"/>
                  <a:cs typeface="Times New Roman" charset="0"/>
                </a:rPr>
                <a:t>NFV reference </a:t>
              </a:r>
              <a:r>
                <a:rPr lang="en-US" sz="1000" dirty="0">
                  <a:solidFill>
                    <a:srgbClr val="000000"/>
                  </a:solidFill>
                  <a:latin typeface="Times New Roman" charset="0"/>
                  <a:cs typeface="Times New Roman" charset="0"/>
                </a:rPr>
                <a:t>points</a:t>
              </a:r>
              <a:endParaRPr lang="en-GB" sz="1000" dirty="0">
                <a:solidFill>
                  <a:srgbClr val="000000"/>
                </a:solidFill>
                <a:latin typeface="Times New Roman" charset="0"/>
                <a:cs typeface="Times New Roman" charset="0"/>
              </a:endParaRPr>
            </a:p>
          </p:txBody>
        </p:sp>
      </p:grpSp>
      <p:grpSp>
        <p:nvGrpSpPr>
          <p:cNvPr id="126" name="Group 125"/>
          <p:cNvGrpSpPr>
            <a:grpSpLocks/>
          </p:cNvGrpSpPr>
          <p:nvPr/>
        </p:nvGrpSpPr>
        <p:grpSpPr bwMode="auto">
          <a:xfrm>
            <a:off x="7453583" y="1863748"/>
            <a:ext cx="1336557" cy="400111"/>
            <a:chOff x="4762500" y="6013450"/>
            <a:chExt cx="1970088" cy="367808"/>
          </a:xfrm>
        </p:grpSpPr>
        <p:cxnSp>
          <p:nvCxnSpPr>
            <p:cNvPr id="171" name="Straight Connector 170"/>
            <p:cNvCxnSpPr/>
            <p:nvPr/>
          </p:nvCxnSpPr>
          <p:spPr>
            <a:xfrm>
              <a:off x="4762500" y="6186488"/>
              <a:ext cx="341312" cy="0"/>
            </a:xfrm>
            <a:prstGeom prst="line">
              <a:avLst/>
            </a:prstGeom>
            <a:ln w="1270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72" name="TextBox 171"/>
            <p:cNvSpPr txBox="1">
              <a:spLocks noChangeArrowheads="1"/>
            </p:cNvSpPr>
            <p:nvPr/>
          </p:nvSpPr>
          <p:spPr bwMode="auto">
            <a:xfrm>
              <a:off x="5111750" y="6013450"/>
              <a:ext cx="1620838" cy="367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a:solidFill>
                    <a:srgbClr val="000000"/>
                  </a:solidFill>
                  <a:latin typeface="Times New Roman" charset="0"/>
                  <a:cs typeface="Times New Roman" charset="0"/>
                </a:rPr>
                <a:t>Other reference points</a:t>
              </a:r>
              <a:endParaRPr lang="en-GB" sz="1000" dirty="0">
                <a:solidFill>
                  <a:srgbClr val="000000"/>
                </a:solidFill>
                <a:latin typeface="Times New Roman" charset="0"/>
                <a:cs typeface="Times New Roman" charset="0"/>
              </a:endParaRPr>
            </a:p>
          </p:txBody>
        </p:sp>
        <p:sp>
          <p:nvSpPr>
            <p:cNvPr id="173" name="フリーフォーム 53"/>
            <p:cNvSpPr/>
            <p:nvPr/>
          </p:nvSpPr>
          <p:spPr>
            <a:xfrm>
              <a:off x="4914900" y="6097588"/>
              <a:ext cx="0" cy="158750"/>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grpSp>
      <p:cxnSp>
        <p:nvCxnSpPr>
          <p:cNvPr id="127" name="Straight Connector 126"/>
          <p:cNvCxnSpPr>
            <a:stCxn id="95" idx="0"/>
            <a:endCxn id="97" idx="2"/>
          </p:cNvCxnSpPr>
          <p:nvPr/>
        </p:nvCxnSpPr>
        <p:spPr>
          <a:xfrm flipV="1">
            <a:off x="3393604" y="5552357"/>
            <a:ext cx="0" cy="203777"/>
          </a:xfrm>
          <a:prstGeom prst="line">
            <a:avLst/>
          </a:prstGeom>
          <a:ln w="28575" cmpd="sng">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8" name="正方形/長方形 4"/>
          <p:cNvSpPr/>
          <p:nvPr/>
        </p:nvSpPr>
        <p:spPr>
          <a:xfrm>
            <a:off x="2008221" y="4664705"/>
            <a:ext cx="809094" cy="445547"/>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Virtual Computing</a:t>
            </a:r>
            <a:endParaRPr kumimoji="1" lang="ja-JP" altLang="en-US" sz="1000" dirty="0">
              <a:solidFill>
                <a:srgbClr val="000000"/>
              </a:solidFill>
              <a:latin typeface="Times New Roman" pitchFamily="18" charset="0"/>
              <a:cs typeface="Times New Roman" pitchFamily="18" charset="0"/>
            </a:endParaRPr>
          </a:p>
        </p:txBody>
      </p:sp>
      <p:sp>
        <p:nvSpPr>
          <p:cNvPr id="129" name="正方形/長方形 6"/>
          <p:cNvSpPr/>
          <p:nvPr/>
        </p:nvSpPr>
        <p:spPr>
          <a:xfrm>
            <a:off x="2990330" y="4652617"/>
            <a:ext cx="807822" cy="447272"/>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Virtual Storage</a:t>
            </a:r>
            <a:endParaRPr kumimoji="1" lang="ja-JP" altLang="en-US" sz="1000" dirty="0">
              <a:solidFill>
                <a:srgbClr val="000000"/>
              </a:solidFill>
              <a:latin typeface="Times New Roman" pitchFamily="18" charset="0"/>
              <a:cs typeface="Times New Roman" pitchFamily="18" charset="0"/>
            </a:endParaRPr>
          </a:p>
        </p:txBody>
      </p:sp>
      <p:sp>
        <p:nvSpPr>
          <p:cNvPr id="130" name="正方形/長方形 8"/>
          <p:cNvSpPr/>
          <p:nvPr/>
        </p:nvSpPr>
        <p:spPr>
          <a:xfrm>
            <a:off x="3971165" y="4652617"/>
            <a:ext cx="807822" cy="447272"/>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altLang="ja-JP" sz="1000" dirty="0">
                <a:solidFill>
                  <a:srgbClr val="000000"/>
                </a:solidFill>
                <a:latin typeface="Times New Roman" pitchFamily="18" charset="0"/>
                <a:cs typeface="Times New Roman" pitchFamily="18" charset="0"/>
              </a:rPr>
              <a:t>Virtual Network</a:t>
            </a:r>
            <a:endParaRPr kumimoji="1" lang="ja-JP" altLang="en-US" sz="1000" dirty="0">
              <a:solidFill>
                <a:srgbClr val="000000"/>
              </a:solidFill>
              <a:latin typeface="Times New Roman" pitchFamily="18" charset="0"/>
              <a:cs typeface="Times New Roman" pitchFamily="18" charset="0"/>
            </a:endParaRPr>
          </a:p>
        </p:txBody>
      </p:sp>
      <p:sp>
        <p:nvSpPr>
          <p:cNvPr id="131" name="正方形/長方形 10"/>
          <p:cNvSpPr/>
          <p:nvPr/>
        </p:nvSpPr>
        <p:spPr>
          <a:xfrm>
            <a:off x="1884828" y="4590449"/>
            <a:ext cx="2999755" cy="571611"/>
          </a:xfrm>
          <a:prstGeom prst="rect">
            <a:avLst/>
          </a:prstGeom>
          <a:noFill/>
          <a:ln w="12700">
            <a:solidFill>
              <a:schemeClr val="tx1"/>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32" name="Rectangle 131"/>
          <p:cNvSpPr>
            <a:spLocks noChangeArrowheads="1"/>
          </p:cNvSpPr>
          <p:nvPr/>
        </p:nvSpPr>
        <p:spPr bwMode="auto">
          <a:xfrm>
            <a:off x="5644057" y="1066365"/>
            <a:ext cx="1615644" cy="5299819"/>
          </a:xfrm>
          <a:prstGeom prst="rect">
            <a:avLst/>
          </a:prstGeom>
          <a:noFill/>
          <a:ln w="12700">
            <a:solidFill>
              <a:schemeClr val="tx1"/>
            </a:solidFill>
            <a:prstDash val="sysDash"/>
            <a:round/>
            <a:headEnd/>
            <a:tailEnd/>
          </a:ln>
          <a:extLst>
            <a:ext uri="{909E8E84-426E-40dd-AFC4-6F175D3DCCD1}">
              <a14:hiddenFill xmlns="" xmlns:a14="http://schemas.microsoft.com/office/drawing/2010/main">
                <a:solidFill>
                  <a:srgbClr val="FFFFFF"/>
                </a:solidFill>
              </a14:hiddenFill>
            </a:ext>
          </a:ex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endParaRPr lang="en-US" sz="1000">
              <a:solidFill>
                <a:srgbClr val="000000"/>
              </a:solidFill>
            </a:endParaRPr>
          </a:p>
        </p:txBody>
      </p:sp>
      <p:sp>
        <p:nvSpPr>
          <p:cNvPr id="133" name="テキスト ボックス 58"/>
          <p:cNvSpPr txBox="1">
            <a:spLocks noChangeArrowheads="1"/>
          </p:cNvSpPr>
          <p:nvPr/>
        </p:nvSpPr>
        <p:spPr bwMode="auto">
          <a:xfrm>
            <a:off x="5638800" y="685800"/>
            <a:ext cx="15736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r>
              <a:rPr lang="en-US" altLang="ja-JP" sz="1000" dirty="0">
                <a:solidFill>
                  <a:srgbClr val="000000"/>
                </a:solidFill>
                <a:latin typeface="Times New Roman" charset="0"/>
                <a:cs typeface="Times New Roman" charset="0"/>
              </a:rPr>
              <a:t>NFV Management and Orchestration</a:t>
            </a:r>
            <a:endParaRPr kumimoji="1" lang="en-US" altLang="ja-JP" sz="1000" dirty="0">
              <a:solidFill>
                <a:srgbClr val="000000"/>
              </a:solidFill>
              <a:latin typeface="Times New Roman" charset="0"/>
              <a:cs typeface="Times New Roman" charset="0"/>
            </a:endParaRPr>
          </a:p>
        </p:txBody>
      </p:sp>
      <p:sp>
        <p:nvSpPr>
          <p:cNvPr id="134" name="正方形/長方形 30"/>
          <p:cNvSpPr/>
          <p:nvPr/>
        </p:nvSpPr>
        <p:spPr>
          <a:xfrm>
            <a:off x="2952803" y="2880985"/>
            <a:ext cx="840899"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EMS 2</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35" name="Rectangle 134"/>
          <p:cNvSpPr/>
          <p:nvPr/>
        </p:nvSpPr>
        <p:spPr>
          <a:xfrm>
            <a:off x="1752610" y="2750007"/>
            <a:ext cx="3190579" cy="1507024"/>
          </a:xfrm>
          <a:prstGeom prst="rect">
            <a:avLst/>
          </a:prstGeom>
          <a:noFill/>
          <a:ln w="12700">
            <a:solidFill>
              <a:schemeClr val="tx1">
                <a:lumMod val="95000"/>
                <a:lumOff val="5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en-GB" sz="1000">
              <a:solidFill>
                <a:prstClr val="white"/>
              </a:solidFill>
              <a:latin typeface="Times New Roman" pitchFamily="18" charset="0"/>
              <a:cs typeface="Times New Roman" pitchFamily="18" charset="0"/>
            </a:endParaRPr>
          </a:p>
        </p:txBody>
      </p:sp>
      <p:sp>
        <p:nvSpPr>
          <p:cNvPr id="136" name="正方形/長方形 30"/>
          <p:cNvSpPr/>
          <p:nvPr/>
        </p:nvSpPr>
        <p:spPr>
          <a:xfrm>
            <a:off x="3920841" y="2882089"/>
            <a:ext cx="840898"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EMS 3</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sp>
        <p:nvSpPr>
          <p:cNvPr id="137" name="正方形/長方形 30"/>
          <p:cNvSpPr/>
          <p:nvPr/>
        </p:nvSpPr>
        <p:spPr>
          <a:xfrm>
            <a:off x="1976418" y="2880985"/>
            <a:ext cx="840898" cy="469723"/>
          </a:xfrm>
          <a:prstGeom prst="rect">
            <a:avLst/>
          </a:prstGeom>
          <a:noFill/>
          <a:ln w="12700">
            <a:solidFill>
              <a:schemeClr val="tx1">
                <a:lumMod val="95000"/>
                <a:lumOff val="5000"/>
              </a:schemeClr>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tLang="ja-JP" sz="1000" dirty="0">
              <a:solidFill>
                <a:srgbClr val="000000"/>
              </a:solidFill>
              <a:latin typeface="Times New Roman" pitchFamily="18" charset="0"/>
              <a:cs typeface="Times New Roman" pitchFamily="18" charset="0"/>
            </a:endParaRPr>
          </a:p>
          <a:p>
            <a:pPr algn="ctr">
              <a:defRPr/>
            </a:pPr>
            <a:r>
              <a:rPr lang="en-US" altLang="ja-JP" sz="1000" dirty="0" smtClean="0">
                <a:solidFill>
                  <a:srgbClr val="000000"/>
                </a:solidFill>
                <a:latin typeface="Times New Roman" pitchFamily="18" charset="0"/>
                <a:cs typeface="Times New Roman" pitchFamily="18" charset="0"/>
              </a:rPr>
              <a:t>EMS 1</a:t>
            </a:r>
            <a:endParaRPr lang="ja-JP" altLang="en-US" sz="1000" dirty="0">
              <a:solidFill>
                <a:srgbClr val="000000"/>
              </a:solidFill>
              <a:latin typeface="Times New Roman" pitchFamily="18" charset="0"/>
              <a:cs typeface="Times New Roman" pitchFamily="18" charset="0"/>
            </a:endParaRPr>
          </a:p>
          <a:p>
            <a:pPr algn="ctr">
              <a:defRPr/>
            </a:pPr>
            <a:endParaRPr kumimoji="1" lang="ja-JP" altLang="en-US" sz="1000" dirty="0">
              <a:solidFill>
                <a:prstClr val="white"/>
              </a:solidFill>
              <a:latin typeface="Times New Roman" pitchFamily="18" charset="0"/>
              <a:cs typeface="Times New Roman" pitchFamily="18" charset="0"/>
            </a:endParaRPr>
          </a:p>
        </p:txBody>
      </p:sp>
      <p:cxnSp>
        <p:nvCxnSpPr>
          <p:cNvPr id="138" name="Straight Connector 137"/>
          <p:cNvCxnSpPr>
            <a:stCxn id="134" idx="2"/>
            <a:endCxn id="100" idx="0"/>
          </p:cNvCxnSpPr>
          <p:nvPr/>
        </p:nvCxnSpPr>
        <p:spPr>
          <a:xfrm>
            <a:off x="3373250" y="3350707"/>
            <a:ext cx="636" cy="313868"/>
          </a:xfrm>
          <a:prstGeom prst="line">
            <a:avLst/>
          </a:prstGeom>
          <a:ln w="1905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4943179" y="3378608"/>
            <a:ext cx="873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02" idx="3"/>
          </p:cNvCxnSpPr>
          <p:nvPr/>
        </p:nvCxnSpPr>
        <p:spPr>
          <a:xfrm>
            <a:off x="4943189" y="1683524"/>
            <a:ext cx="6932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2640487" y="1919261"/>
            <a:ext cx="6278" cy="83075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559876" y="2334627"/>
            <a:ext cx="16124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3278318" y="3512403"/>
            <a:ext cx="16124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endCxn id="151" idx="3"/>
          </p:cNvCxnSpPr>
          <p:nvPr/>
        </p:nvCxnSpPr>
        <p:spPr>
          <a:xfrm flipH="1">
            <a:off x="4943184" y="2274697"/>
            <a:ext cx="700877" cy="0"/>
          </a:xfrm>
          <a:prstGeom prst="line">
            <a:avLst/>
          </a:prstGeom>
          <a:ln w="190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4343272" y="3342723"/>
            <a:ext cx="636" cy="313868"/>
          </a:xfrm>
          <a:prstGeom prst="line">
            <a:avLst/>
          </a:prstGeom>
          <a:ln w="1905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248357" y="3504416"/>
            <a:ext cx="16124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2392413" y="3364323"/>
            <a:ext cx="636" cy="313868"/>
          </a:xfrm>
          <a:prstGeom prst="line">
            <a:avLst/>
          </a:prstGeom>
          <a:ln w="19050" cmpd="sng">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297497" y="3526016"/>
            <a:ext cx="16124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1" name="Flowchart: Card 9240"/>
          <p:cNvSpPr/>
          <p:nvPr/>
        </p:nvSpPr>
        <p:spPr bwMode="auto">
          <a:xfrm>
            <a:off x="3162926" y="2019342"/>
            <a:ext cx="1780273" cy="510735"/>
          </a:xfrm>
          <a:prstGeom prst="flowChartPunchedCard">
            <a:avLst/>
          </a:prstGeom>
          <a:solidFill>
            <a:schemeClr val="bg1"/>
          </a:solidFill>
          <a:ln w="9525">
            <a:solidFill>
              <a:schemeClr val="tx1"/>
            </a:solidFill>
            <a:prstDash val="solid"/>
            <a:round/>
            <a:headEnd/>
            <a:tailEnd/>
          </a:ln>
          <a:extLst/>
        </p:spPr>
        <p:txBody>
          <a:bodyPr rtlCol="0" anchor="ct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a:defRPr/>
            </a:pPr>
            <a:r>
              <a:rPr lang="en-US" altLang="ja-JP" sz="1000" dirty="0" smtClean="0">
                <a:solidFill>
                  <a:srgbClr val="000000"/>
                </a:solidFill>
                <a:latin typeface="Times New Roman" pitchFamily="18" charset="0"/>
                <a:cs typeface="Times New Roman" pitchFamily="18" charset="0"/>
              </a:rPr>
              <a:t>Service and Infrastructure Requirements</a:t>
            </a:r>
            <a:endParaRPr lang="ja-JP" altLang="en-US" sz="1000" dirty="0">
              <a:solidFill>
                <a:srgbClr val="000000"/>
              </a:solidFill>
              <a:latin typeface="Times New Roman" pitchFamily="18" charset="0"/>
              <a:cs typeface="Times New Roman" pitchFamily="18" charset="0"/>
            </a:endParaRPr>
          </a:p>
        </p:txBody>
      </p:sp>
      <p:sp>
        <p:nvSpPr>
          <p:cNvPr id="153" name="フリーフォーム 53"/>
          <p:cNvSpPr/>
          <p:nvPr/>
        </p:nvSpPr>
        <p:spPr>
          <a:xfrm>
            <a:off x="5240265" y="2175995"/>
            <a:ext cx="0" cy="172692"/>
          </a:xfrm>
          <a:custGeom>
            <a:avLst/>
            <a:gdLst>
              <a:gd name="connsiteX0" fmla="*/ 0 w 0"/>
              <a:gd name="connsiteY0" fmla="*/ 0 h 159489"/>
              <a:gd name="connsiteX1" fmla="*/ 0 w 0"/>
              <a:gd name="connsiteY1" fmla="*/ 159489 h 159489"/>
            </a:gdLst>
            <a:ahLst/>
            <a:cxnLst>
              <a:cxn ang="0">
                <a:pos x="connsiteX0" y="connsiteY0"/>
              </a:cxn>
              <a:cxn ang="0">
                <a:pos x="connsiteX1" y="connsiteY1"/>
              </a:cxn>
            </a:cxnLst>
            <a:rect l="l" t="t" r="r" b="b"/>
            <a:pathLst>
              <a:path h="159489">
                <a:moveTo>
                  <a:pt x="0" y="0"/>
                </a:moveTo>
                <a:lnTo>
                  <a:pt x="0" y="159489"/>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cxnSp>
        <p:nvCxnSpPr>
          <p:cNvPr id="154" name="Elbow Connector 153"/>
          <p:cNvCxnSpPr>
            <a:stCxn id="102" idx="1"/>
            <a:endCxn id="95" idx="1"/>
          </p:cNvCxnSpPr>
          <p:nvPr/>
        </p:nvCxnSpPr>
        <p:spPr>
          <a:xfrm rot="10800000" flipH="1" flipV="1">
            <a:off x="1752614" y="1683537"/>
            <a:ext cx="141127" cy="4436977"/>
          </a:xfrm>
          <a:prstGeom prst="bentConnector3">
            <a:avLst>
              <a:gd name="adj1" fmla="val -129806"/>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5" name="フリーフォーム 49"/>
          <p:cNvSpPr/>
          <p:nvPr/>
        </p:nvSpPr>
        <p:spPr>
          <a:xfrm>
            <a:off x="1489486" y="3716275"/>
            <a:ext cx="119583" cy="0"/>
          </a:xfrm>
          <a:custGeom>
            <a:avLst/>
            <a:gdLst>
              <a:gd name="connsiteX0" fmla="*/ 0 w 148856"/>
              <a:gd name="connsiteY0" fmla="*/ 0 h 0"/>
              <a:gd name="connsiteX1" fmla="*/ 148856 w 148856"/>
              <a:gd name="connsiteY1" fmla="*/ 0 h 0"/>
            </a:gdLst>
            <a:ahLst/>
            <a:cxnLst>
              <a:cxn ang="0">
                <a:pos x="connsiteX0" y="connsiteY0"/>
              </a:cxn>
              <a:cxn ang="0">
                <a:pos x="connsiteX1" y="connsiteY1"/>
              </a:cxn>
            </a:cxnLst>
            <a:rect l="l" t="t" r="r" b="b"/>
            <a:pathLst>
              <a:path w="148856">
                <a:moveTo>
                  <a:pt x="0" y="0"/>
                </a:moveTo>
                <a:lnTo>
                  <a:pt x="148856" y="0"/>
                </a:lnTo>
              </a:path>
            </a:pathLst>
          </a:custGeom>
          <a:noFill/>
          <a:ln w="12700">
            <a:solidFill>
              <a:schemeClr val="tx1">
                <a:lumMod val="95000"/>
                <a:lumOff val="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sz="1000">
              <a:solidFill>
                <a:prstClr val="white"/>
              </a:solidFill>
              <a:latin typeface="Times New Roman" pitchFamily="18" charset="0"/>
              <a:cs typeface="Times New Roman" pitchFamily="18" charset="0"/>
            </a:endParaRPr>
          </a:p>
        </p:txBody>
      </p:sp>
      <p:sp>
        <p:nvSpPr>
          <p:cNvPr id="162" name="TextBox 161"/>
          <p:cNvSpPr txBox="1"/>
          <p:nvPr/>
        </p:nvSpPr>
        <p:spPr bwMode="auto">
          <a:xfrm>
            <a:off x="7086705" y="3738415"/>
            <a:ext cx="481535"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smtClean="0">
                <a:solidFill>
                  <a:srgbClr val="000000"/>
                </a:solidFill>
              </a:rPr>
              <a:t>Or-Vi</a:t>
            </a:r>
            <a:endParaRPr lang="en-US" sz="1000" dirty="0">
              <a:solidFill>
                <a:srgbClr val="000000"/>
              </a:solidFill>
            </a:endParaRPr>
          </a:p>
        </p:txBody>
      </p:sp>
      <p:sp>
        <p:nvSpPr>
          <p:cNvPr id="163" name="TextBox 162"/>
          <p:cNvSpPr txBox="1"/>
          <p:nvPr/>
        </p:nvSpPr>
        <p:spPr bwMode="auto">
          <a:xfrm>
            <a:off x="6278944" y="2379411"/>
            <a:ext cx="669136"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smtClean="0">
                <a:solidFill>
                  <a:srgbClr val="000000"/>
                </a:solidFill>
              </a:rPr>
              <a:t>Or-</a:t>
            </a:r>
            <a:r>
              <a:rPr lang="en-US" sz="1000" dirty="0" err="1" smtClean="0">
                <a:solidFill>
                  <a:srgbClr val="000000"/>
                </a:solidFill>
              </a:rPr>
              <a:t>Vnfm</a:t>
            </a:r>
            <a:endParaRPr lang="en-US" sz="1000" dirty="0">
              <a:solidFill>
                <a:srgbClr val="000000"/>
              </a:solidFill>
            </a:endParaRPr>
          </a:p>
        </p:txBody>
      </p:sp>
      <p:sp>
        <p:nvSpPr>
          <p:cNvPr id="164" name="TextBox 163"/>
          <p:cNvSpPr txBox="1"/>
          <p:nvPr/>
        </p:nvSpPr>
        <p:spPr bwMode="auto">
          <a:xfrm>
            <a:off x="6265996" y="4144985"/>
            <a:ext cx="638391"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Vnfm</a:t>
            </a:r>
            <a:r>
              <a:rPr lang="en-US" sz="1000" dirty="0" smtClean="0">
                <a:solidFill>
                  <a:srgbClr val="000000"/>
                </a:solidFill>
              </a:rPr>
              <a:t>-Vi</a:t>
            </a:r>
            <a:endParaRPr lang="en-US" sz="1000" dirty="0">
              <a:solidFill>
                <a:srgbClr val="000000"/>
              </a:solidFill>
            </a:endParaRPr>
          </a:p>
        </p:txBody>
      </p:sp>
      <p:sp>
        <p:nvSpPr>
          <p:cNvPr id="165" name="TextBox 164"/>
          <p:cNvSpPr txBox="1"/>
          <p:nvPr/>
        </p:nvSpPr>
        <p:spPr bwMode="auto">
          <a:xfrm>
            <a:off x="5044259" y="1273926"/>
            <a:ext cx="569387"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Os</a:t>
            </a:r>
            <a:r>
              <a:rPr lang="en-US" sz="1000" dirty="0" smtClean="0">
                <a:solidFill>
                  <a:srgbClr val="000000"/>
                </a:solidFill>
              </a:rPr>
              <a:t>-Ma</a:t>
            </a:r>
            <a:endParaRPr lang="en-US" sz="1000" dirty="0">
              <a:solidFill>
                <a:srgbClr val="000000"/>
              </a:solidFill>
            </a:endParaRPr>
          </a:p>
        </p:txBody>
      </p:sp>
      <p:sp>
        <p:nvSpPr>
          <p:cNvPr id="166" name="TextBox 165"/>
          <p:cNvSpPr txBox="1"/>
          <p:nvPr/>
        </p:nvSpPr>
        <p:spPr bwMode="auto">
          <a:xfrm>
            <a:off x="5009447" y="1862672"/>
            <a:ext cx="526682"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smtClean="0">
                <a:solidFill>
                  <a:srgbClr val="000000"/>
                </a:solidFill>
              </a:rPr>
              <a:t>Se-Or</a:t>
            </a:r>
            <a:endParaRPr lang="en-US" sz="1000" dirty="0">
              <a:solidFill>
                <a:srgbClr val="000000"/>
              </a:solidFill>
            </a:endParaRPr>
          </a:p>
        </p:txBody>
      </p:sp>
      <p:sp>
        <p:nvSpPr>
          <p:cNvPr id="167" name="TextBox 166"/>
          <p:cNvSpPr txBox="1"/>
          <p:nvPr/>
        </p:nvSpPr>
        <p:spPr bwMode="auto">
          <a:xfrm>
            <a:off x="4966139" y="2965194"/>
            <a:ext cx="676462"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Ve-Vnfm</a:t>
            </a:r>
            <a:endParaRPr lang="en-US" sz="1000" dirty="0">
              <a:solidFill>
                <a:srgbClr val="000000"/>
              </a:solidFill>
            </a:endParaRPr>
          </a:p>
        </p:txBody>
      </p:sp>
      <p:sp>
        <p:nvSpPr>
          <p:cNvPr id="168" name="TextBox 167"/>
          <p:cNvSpPr txBox="1"/>
          <p:nvPr/>
        </p:nvSpPr>
        <p:spPr bwMode="auto">
          <a:xfrm>
            <a:off x="5137450" y="5068542"/>
            <a:ext cx="467320"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Nf</a:t>
            </a:r>
            <a:r>
              <a:rPr lang="en-US" sz="1000" dirty="0" smtClean="0">
                <a:solidFill>
                  <a:srgbClr val="000000"/>
                </a:solidFill>
              </a:rPr>
              <a:t>-Vi</a:t>
            </a:r>
            <a:endParaRPr lang="en-US" sz="1000" dirty="0">
              <a:solidFill>
                <a:srgbClr val="000000"/>
              </a:solidFill>
            </a:endParaRPr>
          </a:p>
        </p:txBody>
      </p:sp>
      <p:sp>
        <p:nvSpPr>
          <p:cNvPr id="169" name="TextBox 168"/>
          <p:cNvSpPr txBox="1"/>
          <p:nvPr/>
        </p:nvSpPr>
        <p:spPr bwMode="auto">
          <a:xfrm>
            <a:off x="3484645" y="4134310"/>
            <a:ext cx="530915"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err="1" smtClean="0">
                <a:solidFill>
                  <a:srgbClr val="000000"/>
                </a:solidFill>
              </a:rPr>
              <a:t>Vn-Nf</a:t>
            </a:r>
            <a:endParaRPr lang="en-US" sz="1000" dirty="0">
              <a:solidFill>
                <a:srgbClr val="000000"/>
              </a:solidFill>
            </a:endParaRPr>
          </a:p>
        </p:txBody>
      </p:sp>
      <p:sp>
        <p:nvSpPr>
          <p:cNvPr id="170" name="TextBox 169"/>
          <p:cNvSpPr txBox="1"/>
          <p:nvPr/>
        </p:nvSpPr>
        <p:spPr bwMode="auto">
          <a:xfrm>
            <a:off x="2856003" y="5464743"/>
            <a:ext cx="503012" cy="246221"/>
          </a:xfrm>
          <a:prstGeom prst="rect">
            <a:avLst/>
          </a:prstGeom>
          <a:solidFill>
            <a:schemeClr val="bg1"/>
          </a:solidFill>
          <a:ln>
            <a:noFill/>
          </a:ln>
          <a:extLst/>
        </p:spPr>
        <p:txBody>
          <a:bodyPr wrap="none" rtlCol="0">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r>
              <a:rPr lang="en-US" sz="1000" dirty="0" smtClean="0">
                <a:solidFill>
                  <a:srgbClr val="000000"/>
                </a:solidFill>
              </a:rPr>
              <a:t>Vi-Ha</a:t>
            </a:r>
            <a:endParaRPr lang="en-US" sz="1000" dirty="0">
              <a:solidFill>
                <a:srgbClr val="000000"/>
              </a:solidFill>
            </a:endParaRPr>
          </a:p>
        </p:txBody>
      </p:sp>
    </p:spTree>
    <p:extLst>
      <p:ext uri="{BB962C8B-B14F-4D97-AF65-F5344CB8AC3E}">
        <p14:creationId xmlns:p14="http://schemas.microsoft.com/office/powerpoint/2010/main" xmlns="" val="210516526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2800" b="0">
                <a:solidFill>
                  <a:srgbClr val="000000"/>
                </a:solidFill>
              </a:rPr>
              <a:t>The Idealized Network</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1463" y="1947863"/>
            <a:ext cx="944562" cy="5207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97413" y="1885950"/>
            <a:ext cx="650875" cy="4778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04" name="Line 4"/>
          <p:cNvSpPr>
            <a:spLocks noChangeShapeType="1"/>
          </p:cNvSpPr>
          <p:nvPr/>
        </p:nvSpPr>
        <p:spPr bwMode="auto">
          <a:xfrm>
            <a:off x="1984375" y="2159000"/>
            <a:ext cx="827088" cy="1588"/>
          </a:xfrm>
          <a:prstGeom prst="line">
            <a:avLst/>
          </a:prstGeom>
          <a:noFill/>
          <a:ln w="25560" cap="flat">
            <a:solidFill>
              <a:srgbClr val="FFD200"/>
            </a:solidFill>
            <a:miter lim="800000"/>
            <a:headEnd/>
            <a:tailEnd/>
          </a:ln>
          <a:effectLst>
            <a:outerShdw blurRad="63500" dist="74769" dir="938535" algn="ctr" rotWithShape="0">
              <a:srgbClr val="808080">
                <a:alpha val="38034"/>
              </a:srgbClr>
            </a:outerShdw>
          </a:effectLst>
          <a:extLst>
            <a:ext uri="{909E8E84-426E-40dd-AFC4-6F175D3DCCD1}">
              <a14:hiddenFill xmlns="" xmlns:a14="http://schemas.microsoft.com/office/drawing/2010/main">
                <a:noFill/>
              </a14:hiddenFill>
            </a:ext>
          </a:extLst>
        </p:spPr>
        <p:txBody>
          <a:bodyPr/>
          <a:lstStyle/>
          <a:p>
            <a:endParaRPr lang="en-US"/>
          </a:p>
        </p:txBody>
      </p:sp>
      <p:sp>
        <p:nvSpPr>
          <p:cNvPr id="51205" name="Line 5"/>
          <p:cNvSpPr>
            <a:spLocks noChangeShapeType="1"/>
          </p:cNvSpPr>
          <p:nvPr/>
        </p:nvSpPr>
        <p:spPr bwMode="auto">
          <a:xfrm>
            <a:off x="3644900" y="2159000"/>
            <a:ext cx="941388" cy="1588"/>
          </a:xfrm>
          <a:prstGeom prst="line">
            <a:avLst/>
          </a:prstGeom>
          <a:noFill/>
          <a:ln w="25560" cap="flat">
            <a:solidFill>
              <a:srgbClr val="FFD200"/>
            </a:solidFill>
            <a:miter lim="800000"/>
            <a:headEnd/>
            <a:tailEnd/>
          </a:ln>
          <a:effectLst>
            <a:outerShdw blurRad="63500" dist="74769" dir="938535" algn="ctr" rotWithShape="0">
              <a:srgbClr val="808080">
                <a:alpha val="38034"/>
              </a:srgbClr>
            </a:outerShdw>
          </a:effectLst>
          <a:extLst>
            <a:ext uri="{909E8E84-426E-40dd-AFC4-6F175D3DCCD1}">
              <a14:hiddenFill xmlns="" xmlns:a14="http://schemas.microsoft.com/office/drawing/2010/main">
                <a:noFill/>
              </a14:hiddenFill>
            </a:ext>
          </a:extLst>
        </p:spPr>
        <p:txBody>
          <a:bodyPr/>
          <a:lstStyle/>
          <a:p>
            <a:endParaRPr lang="en-US"/>
          </a:p>
        </p:txBody>
      </p:sp>
      <p:sp>
        <p:nvSpPr>
          <p:cNvPr id="51206" name="Line 6"/>
          <p:cNvSpPr>
            <a:spLocks noChangeShapeType="1"/>
          </p:cNvSpPr>
          <p:nvPr/>
        </p:nvSpPr>
        <p:spPr bwMode="auto">
          <a:xfrm>
            <a:off x="5483225" y="2159000"/>
            <a:ext cx="1470025" cy="1588"/>
          </a:xfrm>
          <a:prstGeom prst="line">
            <a:avLst/>
          </a:prstGeom>
          <a:noFill/>
          <a:ln w="25560" cap="flat">
            <a:solidFill>
              <a:srgbClr val="FFD200"/>
            </a:solidFill>
            <a:miter lim="800000"/>
            <a:headEnd/>
            <a:tailEnd/>
          </a:ln>
          <a:effectLst>
            <a:outerShdw blurRad="63500" dist="74769" dir="938535" algn="ctr" rotWithShape="0">
              <a:srgbClr val="808080">
                <a:alpha val="38034"/>
              </a:srgbClr>
            </a:outerShdw>
          </a:effectLst>
          <a:extLst>
            <a:ext uri="{909E8E84-426E-40dd-AFC4-6F175D3DCCD1}">
              <a14:hiddenFill xmlns="" xmlns:a14="http://schemas.microsoft.com/office/drawing/2010/main">
                <a:noFill/>
              </a14:hiddenFill>
            </a:ext>
          </a:extLst>
        </p:spPr>
        <p:txBody>
          <a:bodyPr/>
          <a:lstStyle/>
          <a:p>
            <a:endParaRPr lang="en-US"/>
          </a:p>
        </p:txBody>
      </p:sp>
      <p:grpSp>
        <p:nvGrpSpPr>
          <p:cNvPr id="51207" name="Group 7"/>
          <p:cNvGrpSpPr>
            <a:grpSpLocks/>
          </p:cNvGrpSpPr>
          <p:nvPr/>
        </p:nvGrpSpPr>
        <p:grpSpPr bwMode="auto">
          <a:xfrm>
            <a:off x="1035050" y="3108325"/>
            <a:ext cx="1417638" cy="2284413"/>
            <a:chOff x="652" y="1958"/>
            <a:chExt cx="893" cy="1439"/>
          </a:xfrm>
        </p:grpSpPr>
        <p:grpSp>
          <p:nvGrpSpPr>
            <p:cNvPr id="51208" name="Group 8"/>
            <p:cNvGrpSpPr>
              <a:grpSpLocks/>
            </p:cNvGrpSpPr>
            <p:nvPr/>
          </p:nvGrpSpPr>
          <p:grpSpPr bwMode="auto">
            <a:xfrm>
              <a:off x="652" y="3132"/>
              <a:ext cx="874" cy="265"/>
              <a:chOff x="652" y="3132"/>
              <a:chExt cx="874" cy="265"/>
            </a:xfrm>
          </p:grpSpPr>
          <p:sp>
            <p:nvSpPr>
              <p:cNvPr id="51209" name="AutoShape 9"/>
              <p:cNvSpPr>
                <a:spLocks noChangeArrowheads="1"/>
              </p:cNvSpPr>
              <p:nvPr/>
            </p:nvSpPr>
            <p:spPr bwMode="auto">
              <a:xfrm>
                <a:off x="652" y="3132"/>
                <a:ext cx="873" cy="265"/>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10" name="Rectangle 10"/>
              <p:cNvSpPr>
                <a:spLocks noChangeArrowheads="1"/>
              </p:cNvSpPr>
              <p:nvPr/>
            </p:nvSpPr>
            <p:spPr bwMode="auto">
              <a:xfrm>
                <a:off x="652" y="3174"/>
                <a:ext cx="874"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Physical</a:t>
                </a:r>
              </a:p>
            </p:txBody>
          </p:sp>
        </p:grpSp>
        <p:sp>
          <p:nvSpPr>
            <p:cNvPr id="51211" name="Line 11"/>
            <p:cNvSpPr>
              <a:spLocks noChangeShapeType="1"/>
            </p:cNvSpPr>
            <p:nvPr/>
          </p:nvSpPr>
          <p:spPr bwMode="auto">
            <a:xfrm flipV="1">
              <a:off x="652" y="2634"/>
              <a:ext cx="0" cy="374"/>
            </a:xfrm>
            <a:prstGeom prst="line">
              <a:avLst/>
            </a:prstGeom>
            <a:noFill/>
            <a:ln w="12600" cap="flat">
              <a:solidFill>
                <a:srgbClr val="000000"/>
              </a:solidFill>
              <a:prstDash val="sysDot"/>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212" name="Line 12"/>
            <p:cNvSpPr>
              <a:spLocks noChangeShapeType="1"/>
            </p:cNvSpPr>
            <p:nvPr/>
          </p:nvSpPr>
          <p:spPr bwMode="auto">
            <a:xfrm flipV="1">
              <a:off x="1546" y="2634"/>
              <a:ext cx="0" cy="374"/>
            </a:xfrm>
            <a:prstGeom prst="line">
              <a:avLst/>
            </a:prstGeom>
            <a:noFill/>
            <a:ln w="12600" cap="flat">
              <a:solidFill>
                <a:srgbClr val="000000"/>
              </a:solidFill>
              <a:prstDash val="sysDot"/>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nvGrpSpPr>
            <p:cNvPr id="51213" name="Group 13"/>
            <p:cNvGrpSpPr>
              <a:grpSpLocks/>
            </p:cNvGrpSpPr>
            <p:nvPr/>
          </p:nvGrpSpPr>
          <p:grpSpPr bwMode="auto">
            <a:xfrm>
              <a:off x="652" y="2836"/>
              <a:ext cx="874" cy="263"/>
              <a:chOff x="652" y="2836"/>
              <a:chExt cx="874" cy="263"/>
            </a:xfrm>
          </p:grpSpPr>
          <p:sp>
            <p:nvSpPr>
              <p:cNvPr id="51214" name="AutoShape 14"/>
              <p:cNvSpPr>
                <a:spLocks noChangeArrowheads="1"/>
              </p:cNvSpPr>
              <p:nvPr/>
            </p:nvSpPr>
            <p:spPr bwMode="auto">
              <a:xfrm>
                <a:off x="652" y="2836"/>
                <a:ext cx="873" cy="263"/>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15" name="Rectangle 15"/>
              <p:cNvSpPr>
                <a:spLocks noChangeArrowheads="1"/>
              </p:cNvSpPr>
              <p:nvPr/>
            </p:nvSpPr>
            <p:spPr bwMode="auto">
              <a:xfrm>
                <a:off x="652" y="2878"/>
                <a:ext cx="874" cy="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Datalink</a:t>
                </a:r>
              </a:p>
            </p:txBody>
          </p:sp>
        </p:grpSp>
        <p:grpSp>
          <p:nvGrpSpPr>
            <p:cNvPr id="51216" name="Group 16"/>
            <p:cNvGrpSpPr>
              <a:grpSpLocks/>
            </p:cNvGrpSpPr>
            <p:nvPr/>
          </p:nvGrpSpPr>
          <p:grpSpPr bwMode="auto">
            <a:xfrm>
              <a:off x="652" y="2539"/>
              <a:ext cx="874" cy="265"/>
              <a:chOff x="652" y="2539"/>
              <a:chExt cx="874" cy="265"/>
            </a:xfrm>
          </p:grpSpPr>
          <p:sp>
            <p:nvSpPr>
              <p:cNvPr id="51217" name="AutoShape 17"/>
              <p:cNvSpPr>
                <a:spLocks noChangeArrowheads="1"/>
              </p:cNvSpPr>
              <p:nvPr/>
            </p:nvSpPr>
            <p:spPr bwMode="auto">
              <a:xfrm>
                <a:off x="652" y="2539"/>
                <a:ext cx="873" cy="265"/>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18" name="Rectangle 18"/>
              <p:cNvSpPr>
                <a:spLocks noChangeArrowheads="1"/>
              </p:cNvSpPr>
              <p:nvPr/>
            </p:nvSpPr>
            <p:spPr bwMode="auto">
              <a:xfrm>
                <a:off x="652" y="2581"/>
                <a:ext cx="874"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Network</a:t>
                </a:r>
              </a:p>
            </p:txBody>
          </p:sp>
        </p:grpSp>
        <p:grpSp>
          <p:nvGrpSpPr>
            <p:cNvPr id="51219" name="Group 19"/>
            <p:cNvGrpSpPr>
              <a:grpSpLocks/>
            </p:cNvGrpSpPr>
            <p:nvPr/>
          </p:nvGrpSpPr>
          <p:grpSpPr bwMode="auto">
            <a:xfrm>
              <a:off x="652" y="2242"/>
              <a:ext cx="874" cy="264"/>
              <a:chOff x="652" y="2242"/>
              <a:chExt cx="874" cy="264"/>
            </a:xfrm>
          </p:grpSpPr>
          <p:sp>
            <p:nvSpPr>
              <p:cNvPr id="51220" name="AutoShape 20"/>
              <p:cNvSpPr>
                <a:spLocks noChangeArrowheads="1"/>
              </p:cNvSpPr>
              <p:nvPr/>
            </p:nvSpPr>
            <p:spPr bwMode="auto">
              <a:xfrm>
                <a:off x="652" y="2242"/>
                <a:ext cx="873" cy="264"/>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21" name="Rectangle 21"/>
              <p:cNvSpPr>
                <a:spLocks noChangeArrowheads="1"/>
              </p:cNvSpPr>
              <p:nvPr/>
            </p:nvSpPr>
            <p:spPr bwMode="auto">
              <a:xfrm>
                <a:off x="652" y="2284"/>
                <a:ext cx="874" cy="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Transport</a:t>
                </a:r>
              </a:p>
            </p:txBody>
          </p:sp>
        </p:grpSp>
        <p:grpSp>
          <p:nvGrpSpPr>
            <p:cNvPr id="51222" name="Group 22"/>
            <p:cNvGrpSpPr>
              <a:grpSpLocks/>
            </p:cNvGrpSpPr>
            <p:nvPr/>
          </p:nvGrpSpPr>
          <p:grpSpPr bwMode="auto">
            <a:xfrm>
              <a:off x="652" y="1958"/>
              <a:ext cx="874" cy="263"/>
              <a:chOff x="652" y="1958"/>
              <a:chExt cx="874" cy="263"/>
            </a:xfrm>
          </p:grpSpPr>
          <p:sp>
            <p:nvSpPr>
              <p:cNvPr id="51223" name="AutoShape 23"/>
              <p:cNvSpPr>
                <a:spLocks noChangeArrowheads="1"/>
              </p:cNvSpPr>
              <p:nvPr/>
            </p:nvSpPr>
            <p:spPr bwMode="auto">
              <a:xfrm>
                <a:off x="652" y="1958"/>
                <a:ext cx="873" cy="263"/>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24" name="Rectangle 24"/>
              <p:cNvSpPr>
                <a:spLocks noChangeArrowheads="1"/>
              </p:cNvSpPr>
              <p:nvPr/>
            </p:nvSpPr>
            <p:spPr bwMode="auto">
              <a:xfrm>
                <a:off x="652" y="2000"/>
                <a:ext cx="874" cy="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Application</a:t>
                </a:r>
              </a:p>
            </p:txBody>
          </p:sp>
        </p:grpSp>
      </p:grpSp>
      <p:grpSp>
        <p:nvGrpSpPr>
          <p:cNvPr id="51225" name="Group 25"/>
          <p:cNvGrpSpPr>
            <a:grpSpLocks/>
          </p:cNvGrpSpPr>
          <p:nvPr/>
        </p:nvGrpSpPr>
        <p:grpSpPr bwMode="auto">
          <a:xfrm>
            <a:off x="6600825" y="3108325"/>
            <a:ext cx="1430338" cy="2284413"/>
            <a:chOff x="4158" y="1958"/>
            <a:chExt cx="901" cy="1439"/>
          </a:xfrm>
        </p:grpSpPr>
        <p:grpSp>
          <p:nvGrpSpPr>
            <p:cNvPr id="51226" name="Group 26"/>
            <p:cNvGrpSpPr>
              <a:grpSpLocks/>
            </p:cNvGrpSpPr>
            <p:nvPr/>
          </p:nvGrpSpPr>
          <p:grpSpPr bwMode="auto">
            <a:xfrm>
              <a:off x="4158" y="3132"/>
              <a:ext cx="881" cy="265"/>
              <a:chOff x="4158" y="3132"/>
              <a:chExt cx="881" cy="265"/>
            </a:xfrm>
          </p:grpSpPr>
          <p:sp>
            <p:nvSpPr>
              <p:cNvPr id="51227" name="AutoShape 27"/>
              <p:cNvSpPr>
                <a:spLocks noChangeArrowheads="1"/>
              </p:cNvSpPr>
              <p:nvPr/>
            </p:nvSpPr>
            <p:spPr bwMode="auto">
              <a:xfrm>
                <a:off x="4158" y="3132"/>
                <a:ext cx="880" cy="265"/>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28" name="Rectangle 28"/>
              <p:cNvSpPr>
                <a:spLocks noChangeArrowheads="1"/>
              </p:cNvSpPr>
              <p:nvPr/>
            </p:nvSpPr>
            <p:spPr bwMode="auto">
              <a:xfrm>
                <a:off x="4158" y="3174"/>
                <a:ext cx="881"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Physical</a:t>
                </a:r>
              </a:p>
            </p:txBody>
          </p:sp>
        </p:grpSp>
        <p:sp>
          <p:nvSpPr>
            <p:cNvPr id="51229" name="Line 29"/>
            <p:cNvSpPr>
              <a:spLocks noChangeShapeType="1"/>
            </p:cNvSpPr>
            <p:nvPr/>
          </p:nvSpPr>
          <p:spPr bwMode="auto">
            <a:xfrm flipV="1">
              <a:off x="4158" y="2634"/>
              <a:ext cx="0" cy="374"/>
            </a:xfrm>
            <a:prstGeom prst="line">
              <a:avLst/>
            </a:prstGeom>
            <a:noFill/>
            <a:ln w="12600" cap="flat">
              <a:solidFill>
                <a:srgbClr val="000000"/>
              </a:solidFill>
              <a:prstDash val="sysDot"/>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230" name="Line 30"/>
            <p:cNvSpPr>
              <a:spLocks noChangeShapeType="1"/>
            </p:cNvSpPr>
            <p:nvPr/>
          </p:nvSpPr>
          <p:spPr bwMode="auto">
            <a:xfrm flipV="1">
              <a:off x="5060" y="2634"/>
              <a:ext cx="0" cy="374"/>
            </a:xfrm>
            <a:prstGeom prst="line">
              <a:avLst/>
            </a:prstGeom>
            <a:noFill/>
            <a:ln w="12600" cap="flat">
              <a:solidFill>
                <a:srgbClr val="000000"/>
              </a:solidFill>
              <a:prstDash val="sysDot"/>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nvGrpSpPr>
            <p:cNvPr id="51231" name="Group 31"/>
            <p:cNvGrpSpPr>
              <a:grpSpLocks/>
            </p:cNvGrpSpPr>
            <p:nvPr/>
          </p:nvGrpSpPr>
          <p:grpSpPr bwMode="auto">
            <a:xfrm>
              <a:off x="4158" y="2836"/>
              <a:ext cx="881" cy="263"/>
              <a:chOff x="4158" y="2836"/>
              <a:chExt cx="881" cy="263"/>
            </a:xfrm>
          </p:grpSpPr>
          <p:sp>
            <p:nvSpPr>
              <p:cNvPr id="51232" name="AutoShape 32"/>
              <p:cNvSpPr>
                <a:spLocks noChangeArrowheads="1"/>
              </p:cNvSpPr>
              <p:nvPr/>
            </p:nvSpPr>
            <p:spPr bwMode="auto">
              <a:xfrm>
                <a:off x="4158" y="2836"/>
                <a:ext cx="880" cy="263"/>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33" name="Rectangle 33"/>
              <p:cNvSpPr>
                <a:spLocks noChangeArrowheads="1"/>
              </p:cNvSpPr>
              <p:nvPr/>
            </p:nvSpPr>
            <p:spPr bwMode="auto">
              <a:xfrm>
                <a:off x="4158" y="2878"/>
                <a:ext cx="881" cy="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Datalink</a:t>
                </a:r>
              </a:p>
            </p:txBody>
          </p:sp>
        </p:grpSp>
        <p:grpSp>
          <p:nvGrpSpPr>
            <p:cNvPr id="51234" name="Group 34"/>
            <p:cNvGrpSpPr>
              <a:grpSpLocks/>
            </p:cNvGrpSpPr>
            <p:nvPr/>
          </p:nvGrpSpPr>
          <p:grpSpPr bwMode="auto">
            <a:xfrm>
              <a:off x="4158" y="2539"/>
              <a:ext cx="881" cy="265"/>
              <a:chOff x="4158" y="2539"/>
              <a:chExt cx="881" cy="265"/>
            </a:xfrm>
          </p:grpSpPr>
          <p:sp>
            <p:nvSpPr>
              <p:cNvPr id="51235" name="AutoShape 35"/>
              <p:cNvSpPr>
                <a:spLocks noChangeArrowheads="1"/>
              </p:cNvSpPr>
              <p:nvPr/>
            </p:nvSpPr>
            <p:spPr bwMode="auto">
              <a:xfrm>
                <a:off x="4158" y="2539"/>
                <a:ext cx="880" cy="265"/>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36" name="Rectangle 36"/>
              <p:cNvSpPr>
                <a:spLocks noChangeArrowheads="1"/>
              </p:cNvSpPr>
              <p:nvPr/>
            </p:nvSpPr>
            <p:spPr bwMode="auto">
              <a:xfrm>
                <a:off x="4158" y="2581"/>
                <a:ext cx="881" cy="1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Network</a:t>
                </a:r>
              </a:p>
            </p:txBody>
          </p:sp>
        </p:grpSp>
        <p:grpSp>
          <p:nvGrpSpPr>
            <p:cNvPr id="51237" name="Group 37"/>
            <p:cNvGrpSpPr>
              <a:grpSpLocks/>
            </p:cNvGrpSpPr>
            <p:nvPr/>
          </p:nvGrpSpPr>
          <p:grpSpPr bwMode="auto">
            <a:xfrm>
              <a:off x="4158" y="2242"/>
              <a:ext cx="881" cy="264"/>
              <a:chOff x="4158" y="2242"/>
              <a:chExt cx="881" cy="264"/>
            </a:xfrm>
          </p:grpSpPr>
          <p:sp>
            <p:nvSpPr>
              <p:cNvPr id="51238" name="AutoShape 38"/>
              <p:cNvSpPr>
                <a:spLocks noChangeArrowheads="1"/>
              </p:cNvSpPr>
              <p:nvPr/>
            </p:nvSpPr>
            <p:spPr bwMode="auto">
              <a:xfrm>
                <a:off x="4158" y="2242"/>
                <a:ext cx="880" cy="264"/>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39" name="Rectangle 39"/>
              <p:cNvSpPr>
                <a:spLocks noChangeArrowheads="1"/>
              </p:cNvSpPr>
              <p:nvPr/>
            </p:nvSpPr>
            <p:spPr bwMode="auto">
              <a:xfrm>
                <a:off x="4158" y="2284"/>
                <a:ext cx="881" cy="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Transport</a:t>
                </a:r>
              </a:p>
            </p:txBody>
          </p:sp>
        </p:grpSp>
        <p:grpSp>
          <p:nvGrpSpPr>
            <p:cNvPr id="51240" name="Group 40"/>
            <p:cNvGrpSpPr>
              <a:grpSpLocks/>
            </p:cNvGrpSpPr>
            <p:nvPr/>
          </p:nvGrpSpPr>
          <p:grpSpPr bwMode="auto">
            <a:xfrm>
              <a:off x="4158" y="1958"/>
              <a:ext cx="881" cy="263"/>
              <a:chOff x="4158" y="1958"/>
              <a:chExt cx="881" cy="263"/>
            </a:xfrm>
          </p:grpSpPr>
          <p:sp>
            <p:nvSpPr>
              <p:cNvPr id="51241" name="AutoShape 41"/>
              <p:cNvSpPr>
                <a:spLocks noChangeArrowheads="1"/>
              </p:cNvSpPr>
              <p:nvPr/>
            </p:nvSpPr>
            <p:spPr bwMode="auto">
              <a:xfrm>
                <a:off x="4158" y="1958"/>
                <a:ext cx="880" cy="263"/>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42" name="Rectangle 42"/>
              <p:cNvSpPr>
                <a:spLocks noChangeArrowheads="1"/>
              </p:cNvSpPr>
              <p:nvPr/>
            </p:nvSpPr>
            <p:spPr bwMode="auto">
              <a:xfrm>
                <a:off x="4158" y="2000"/>
                <a:ext cx="881" cy="1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Application</a:t>
                </a:r>
              </a:p>
            </p:txBody>
          </p:sp>
        </p:grpSp>
      </p:grpSp>
      <p:grpSp>
        <p:nvGrpSpPr>
          <p:cNvPr id="51243" name="Group 43"/>
          <p:cNvGrpSpPr>
            <a:grpSpLocks/>
          </p:cNvGrpSpPr>
          <p:nvPr/>
        </p:nvGrpSpPr>
        <p:grpSpPr bwMode="auto">
          <a:xfrm>
            <a:off x="4598988" y="4089400"/>
            <a:ext cx="1381125" cy="1303338"/>
            <a:chOff x="2897" y="2576"/>
            <a:chExt cx="870" cy="821"/>
          </a:xfrm>
        </p:grpSpPr>
        <p:grpSp>
          <p:nvGrpSpPr>
            <p:cNvPr id="51244" name="Group 44"/>
            <p:cNvGrpSpPr>
              <a:grpSpLocks/>
            </p:cNvGrpSpPr>
            <p:nvPr/>
          </p:nvGrpSpPr>
          <p:grpSpPr bwMode="auto">
            <a:xfrm>
              <a:off x="2897" y="3144"/>
              <a:ext cx="870" cy="253"/>
              <a:chOff x="2897" y="3144"/>
              <a:chExt cx="870" cy="253"/>
            </a:xfrm>
          </p:grpSpPr>
          <p:sp>
            <p:nvSpPr>
              <p:cNvPr id="51245" name="AutoShape 45"/>
              <p:cNvSpPr>
                <a:spLocks noChangeArrowheads="1"/>
              </p:cNvSpPr>
              <p:nvPr/>
            </p:nvSpPr>
            <p:spPr bwMode="auto">
              <a:xfrm>
                <a:off x="2897" y="3144"/>
                <a:ext cx="869" cy="253"/>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46" name="Rectangle 46"/>
              <p:cNvSpPr>
                <a:spLocks noChangeArrowheads="1"/>
              </p:cNvSpPr>
              <p:nvPr/>
            </p:nvSpPr>
            <p:spPr bwMode="auto">
              <a:xfrm>
                <a:off x="2897" y="3184"/>
                <a:ext cx="870" cy="1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Physical</a:t>
                </a:r>
              </a:p>
            </p:txBody>
          </p:sp>
        </p:grpSp>
        <p:grpSp>
          <p:nvGrpSpPr>
            <p:cNvPr id="51247" name="Group 47"/>
            <p:cNvGrpSpPr>
              <a:grpSpLocks/>
            </p:cNvGrpSpPr>
            <p:nvPr/>
          </p:nvGrpSpPr>
          <p:grpSpPr bwMode="auto">
            <a:xfrm>
              <a:off x="2897" y="2860"/>
              <a:ext cx="870" cy="252"/>
              <a:chOff x="2897" y="2860"/>
              <a:chExt cx="870" cy="252"/>
            </a:xfrm>
          </p:grpSpPr>
          <p:sp>
            <p:nvSpPr>
              <p:cNvPr id="51248" name="AutoShape 48"/>
              <p:cNvSpPr>
                <a:spLocks noChangeArrowheads="1"/>
              </p:cNvSpPr>
              <p:nvPr/>
            </p:nvSpPr>
            <p:spPr bwMode="auto">
              <a:xfrm>
                <a:off x="2897" y="2860"/>
                <a:ext cx="869" cy="252"/>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49" name="Rectangle 49"/>
              <p:cNvSpPr>
                <a:spLocks noChangeArrowheads="1"/>
              </p:cNvSpPr>
              <p:nvPr/>
            </p:nvSpPr>
            <p:spPr bwMode="auto">
              <a:xfrm>
                <a:off x="2897" y="2900"/>
                <a:ext cx="870" cy="1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Datalink</a:t>
                </a:r>
              </a:p>
            </p:txBody>
          </p:sp>
        </p:grpSp>
        <p:grpSp>
          <p:nvGrpSpPr>
            <p:cNvPr id="51250" name="Group 50"/>
            <p:cNvGrpSpPr>
              <a:grpSpLocks/>
            </p:cNvGrpSpPr>
            <p:nvPr/>
          </p:nvGrpSpPr>
          <p:grpSpPr bwMode="auto">
            <a:xfrm>
              <a:off x="2897" y="2576"/>
              <a:ext cx="870" cy="253"/>
              <a:chOff x="2897" y="2576"/>
              <a:chExt cx="870" cy="253"/>
            </a:xfrm>
          </p:grpSpPr>
          <p:sp>
            <p:nvSpPr>
              <p:cNvPr id="51251" name="AutoShape 51"/>
              <p:cNvSpPr>
                <a:spLocks noChangeArrowheads="1"/>
              </p:cNvSpPr>
              <p:nvPr/>
            </p:nvSpPr>
            <p:spPr bwMode="auto">
              <a:xfrm>
                <a:off x="2897" y="2576"/>
                <a:ext cx="869" cy="253"/>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52" name="Rectangle 52"/>
              <p:cNvSpPr>
                <a:spLocks noChangeArrowheads="1"/>
              </p:cNvSpPr>
              <p:nvPr/>
            </p:nvSpPr>
            <p:spPr bwMode="auto">
              <a:xfrm>
                <a:off x="2897" y="2616"/>
                <a:ext cx="870" cy="1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Network</a:t>
                </a:r>
              </a:p>
            </p:txBody>
          </p:sp>
        </p:grpSp>
      </p:grpSp>
      <p:grpSp>
        <p:nvGrpSpPr>
          <p:cNvPr id="51253" name="Group 53"/>
          <p:cNvGrpSpPr>
            <a:grpSpLocks/>
          </p:cNvGrpSpPr>
          <p:nvPr/>
        </p:nvGrpSpPr>
        <p:grpSpPr bwMode="auto">
          <a:xfrm>
            <a:off x="2867025" y="4525963"/>
            <a:ext cx="1381125" cy="852487"/>
            <a:chOff x="1806" y="2851"/>
            <a:chExt cx="870" cy="537"/>
          </a:xfrm>
        </p:grpSpPr>
        <p:grpSp>
          <p:nvGrpSpPr>
            <p:cNvPr id="51254" name="Group 54"/>
            <p:cNvGrpSpPr>
              <a:grpSpLocks/>
            </p:cNvGrpSpPr>
            <p:nvPr/>
          </p:nvGrpSpPr>
          <p:grpSpPr bwMode="auto">
            <a:xfrm>
              <a:off x="1806" y="3135"/>
              <a:ext cx="870" cy="253"/>
              <a:chOff x="1806" y="3135"/>
              <a:chExt cx="870" cy="253"/>
            </a:xfrm>
          </p:grpSpPr>
          <p:sp>
            <p:nvSpPr>
              <p:cNvPr id="51255" name="AutoShape 55"/>
              <p:cNvSpPr>
                <a:spLocks noChangeArrowheads="1"/>
              </p:cNvSpPr>
              <p:nvPr/>
            </p:nvSpPr>
            <p:spPr bwMode="auto">
              <a:xfrm>
                <a:off x="1806" y="3135"/>
                <a:ext cx="869" cy="253"/>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56" name="Rectangle 56"/>
              <p:cNvSpPr>
                <a:spLocks noChangeArrowheads="1"/>
              </p:cNvSpPr>
              <p:nvPr/>
            </p:nvSpPr>
            <p:spPr bwMode="auto">
              <a:xfrm>
                <a:off x="1806" y="3175"/>
                <a:ext cx="870" cy="1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Physical</a:t>
                </a:r>
              </a:p>
            </p:txBody>
          </p:sp>
        </p:grpSp>
        <p:grpSp>
          <p:nvGrpSpPr>
            <p:cNvPr id="51257" name="Group 57"/>
            <p:cNvGrpSpPr>
              <a:grpSpLocks/>
            </p:cNvGrpSpPr>
            <p:nvPr/>
          </p:nvGrpSpPr>
          <p:grpSpPr bwMode="auto">
            <a:xfrm>
              <a:off x="1806" y="2851"/>
              <a:ext cx="870" cy="252"/>
              <a:chOff x="1806" y="2851"/>
              <a:chExt cx="870" cy="252"/>
            </a:xfrm>
          </p:grpSpPr>
          <p:sp>
            <p:nvSpPr>
              <p:cNvPr id="51258" name="AutoShape 58"/>
              <p:cNvSpPr>
                <a:spLocks noChangeArrowheads="1"/>
              </p:cNvSpPr>
              <p:nvPr/>
            </p:nvSpPr>
            <p:spPr bwMode="auto">
              <a:xfrm>
                <a:off x="1806" y="2851"/>
                <a:ext cx="869" cy="252"/>
              </a:xfrm>
              <a:prstGeom prst="roundRect">
                <a:avLst>
                  <a:gd name="adj" fmla="val 361"/>
                </a:avLst>
              </a:prstGeom>
              <a:noFill/>
              <a:ln w="12600" cap="flat">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259" name="Rectangle 59"/>
              <p:cNvSpPr>
                <a:spLocks noChangeArrowheads="1"/>
              </p:cNvSpPr>
              <p:nvPr/>
            </p:nvSpPr>
            <p:spPr bwMode="auto">
              <a:xfrm>
                <a:off x="1806" y="2891"/>
                <a:ext cx="870" cy="1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84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0">
                    <a:solidFill>
                      <a:srgbClr val="000000"/>
                    </a:solidFill>
                  </a:rPr>
                  <a:t>Datalink</a:t>
                </a:r>
              </a:p>
            </p:txBody>
          </p:sp>
        </p:grpSp>
      </p:grpSp>
      <p:pic>
        <p:nvPicPr>
          <p:cNvPr id="51261" name="Picture 6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60475" y="1782763"/>
            <a:ext cx="723900" cy="723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1262" name="Picture 6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53250" y="1828800"/>
            <a:ext cx="723900" cy="723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xmlns="" val="1008816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Middlebox</a:t>
            </a:r>
            <a:r>
              <a:rPr lang="en-US" dirty="0" smtClean="0"/>
              <a:t>, SDN and NFV</a:t>
            </a:r>
            <a:endParaRPr lang="en-US" dirty="0"/>
          </a:p>
        </p:txBody>
      </p:sp>
      <p:sp>
        <p:nvSpPr>
          <p:cNvPr id="3" name="Content Placeholder 2"/>
          <p:cNvSpPr>
            <a:spLocks noGrp="1"/>
          </p:cNvSpPr>
          <p:nvPr>
            <p:ph idx="1"/>
          </p:nvPr>
        </p:nvSpPr>
        <p:spPr>
          <a:xfrm>
            <a:off x="457204" y="1600201"/>
            <a:ext cx="8229600" cy="4724398"/>
          </a:xfrm>
        </p:spPr>
        <p:txBody>
          <a:bodyPr>
            <a:normAutofit/>
          </a:bodyPr>
          <a:lstStyle/>
          <a:p>
            <a:pPr lvl="1"/>
            <a:r>
              <a:rPr lang="en-US" dirty="0" err="1" smtClean="0">
                <a:solidFill>
                  <a:srgbClr val="000000"/>
                </a:solidFill>
              </a:rPr>
              <a:t>Middlebox</a:t>
            </a:r>
            <a:r>
              <a:rPr lang="en-US" dirty="0" smtClean="0">
                <a:solidFill>
                  <a:srgbClr val="000000"/>
                </a:solidFill>
              </a:rPr>
              <a:t>   </a:t>
            </a:r>
            <a:endParaRPr lang="en-US" dirty="0">
              <a:solidFill>
                <a:srgbClr val="000000"/>
              </a:solidFill>
            </a:endParaRPr>
          </a:p>
          <a:p>
            <a:pPr lvl="1"/>
            <a:r>
              <a:rPr lang="en-US" dirty="0" smtClean="0"/>
              <a:t>NFV (</a:t>
            </a:r>
            <a:r>
              <a:rPr lang="en-US" dirty="0" err="1" smtClean="0"/>
              <a:t>Middlebox</a:t>
            </a:r>
            <a:r>
              <a:rPr lang="en-US" dirty="0" smtClean="0"/>
              <a:t> Virtualization) and SDN</a:t>
            </a:r>
          </a:p>
          <a:p>
            <a:pPr lvl="1"/>
            <a:r>
              <a:rPr lang="en-US" dirty="0" err="1">
                <a:solidFill>
                  <a:srgbClr val="FF0000"/>
                </a:solidFill>
              </a:rPr>
              <a:t>ClickOS</a:t>
            </a:r>
            <a:r>
              <a:rPr lang="en-US" dirty="0">
                <a:solidFill>
                  <a:srgbClr val="FF0000"/>
                </a:solidFill>
              </a:rPr>
              <a:t> – a software-based virtual </a:t>
            </a:r>
            <a:r>
              <a:rPr lang="en-US" dirty="0" err="1">
                <a:solidFill>
                  <a:srgbClr val="FF0000"/>
                </a:solidFill>
              </a:rPr>
              <a:t>middlebox</a:t>
            </a:r>
            <a:r>
              <a:rPr lang="en-US" dirty="0">
                <a:solidFill>
                  <a:srgbClr val="FF0000"/>
                </a:solidFill>
              </a:rPr>
              <a:t> platform.</a:t>
            </a:r>
          </a:p>
          <a:p>
            <a:pPr lvl="1"/>
            <a:endParaRPr lang="en-US" dirty="0" smtClean="0">
              <a:solidFill>
                <a:srgbClr val="000000"/>
              </a:solidFill>
            </a:endParaRPr>
          </a:p>
        </p:txBody>
      </p:sp>
    </p:spTree>
    <p:extLst>
      <p:ext uri="{BB962C8B-B14F-4D97-AF65-F5344CB8AC3E}">
        <p14:creationId xmlns:p14="http://schemas.microsoft.com/office/powerpoint/2010/main" xmlns="" val="15335864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Shifting Middlebox Processing to Software</a:t>
            </a:r>
          </a:p>
        </p:txBody>
      </p:sp>
      <p:sp>
        <p:nvSpPr>
          <p:cNvPr id="54275" name="Text Box 3"/>
          <p:cNvSpPr txBox="1">
            <a:spLocks noChangeArrowheads="1"/>
          </p:cNvSpPr>
          <p:nvPr/>
        </p:nvSpPr>
        <p:spPr bwMode="auto">
          <a:xfrm>
            <a:off x="152400" y="793750"/>
            <a:ext cx="8839200" cy="5559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3213" indent="-303213">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1pPr>
            <a:lvl2pPr marL="712788" indent="-246063">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2pPr>
            <a:lvl3pPr>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3pPr>
            <a:lvl4pPr>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4pPr>
            <a:lvl5pPr>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3213" algn="l"/>
                <a:tab pos="760413" algn="l"/>
                <a:tab pos="1217613" algn="l"/>
                <a:tab pos="1674813" algn="l"/>
                <a:tab pos="2132013" algn="l"/>
                <a:tab pos="2589213" algn="l"/>
                <a:tab pos="3046413" algn="l"/>
                <a:tab pos="3503613" algn="l"/>
                <a:tab pos="3960813" algn="l"/>
                <a:tab pos="4418013" algn="l"/>
                <a:tab pos="4875213" algn="l"/>
                <a:tab pos="5332413" algn="l"/>
                <a:tab pos="5789613" algn="l"/>
                <a:tab pos="6246813" algn="l"/>
                <a:tab pos="6704013" algn="l"/>
                <a:tab pos="7161213" algn="l"/>
                <a:tab pos="7618413" algn="l"/>
                <a:tab pos="8075613" algn="l"/>
                <a:tab pos="8532813" algn="l"/>
                <a:tab pos="8990013" algn="l"/>
                <a:tab pos="944721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Clr>
                <a:srgbClr val="00B4A0"/>
              </a:buClr>
              <a:buSzPct val="100000"/>
              <a:buFont typeface="Arial" charset="0"/>
              <a:buNone/>
            </a:pPr>
            <a:endParaRPr lang="en-US" sz="2200" dirty="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2200" dirty="0" smtClean="0">
                <a:solidFill>
                  <a:srgbClr val="000000"/>
                </a:solidFill>
                <a:latin typeface="Helvetica Neue" charset="0"/>
              </a:rPr>
              <a:t>Can share the same hardware across multiple users/tenants</a:t>
            </a:r>
          </a:p>
          <a:p>
            <a:pPr defTabSz="457200" fontAlgn="base">
              <a:spcBef>
                <a:spcPts val="550"/>
              </a:spcBef>
              <a:spcAft>
                <a:spcPct val="0"/>
              </a:spcAft>
              <a:buClr>
                <a:srgbClr val="00B4A0"/>
              </a:buClr>
              <a:buSzPct val="100000"/>
              <a:buFont typeface="Arial" charset="0"/>
              <a:buNone/>
            </a:pPr>
            <a:endParaRPr lang="en-US" sz="2200" dirty="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2200" dirty="0" smtClean="0">
                <a:solidFill>
                  <a:srgbClr val="000000"/>
                </a:solidFill>
                <a:latin typeface="Helvetica Neue" charset="0"/>
              </a:rPr>
              <a:t>Reduced equipment/power costs through consolidation</a:t>
            </a:r>
          </a:p>
          <a:p>
            <a:pPr defTabSz="457200" fontAlgn="base">
              <a:spcBef>
                <a:spcPts val="550"/>
              </a:spcBef>
              <a:spcAft>
                <a:spcPct val="0"/>
              </a:spcAft>
              <a:buClr>
                <a:srgbClr val="00B4A0"/>
              </a:buClr>
              <a:buSzPct val="100000"/>
              <a:buFont typeface="Arial" charset="0"/>
              <a:buNone/>
            </a:pPr>
            <a:endParaRPr lang="en-US" sz="2200" dirty="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2200" dirty="0" smtClean="0">
                <a:solidFill>
                  <a:srgbClr val="000000"/>
                </a:solidFill>
                <a:latin typeface="Helvetica Neue" charset="0"/>
              </a:rPr>
              <a:t>Safe to try new features on a operational network/platform</a:t>
            </a:r>
          </a:p>
          <a:p>
            <a:pPr marL="306388" defTabSz="457200" fontAlgn="base">
              <a:spcBef>
                <a:spcPts val="550"/>
              </a:spcBef>
              <a:spcAft>
                <a:spcPct val="0"/>
              </a:spcAft>
              <a:buSzPct val="100000"/>
            </a:pPr>
            <a:endParaRPr lang="en-US" sz="2200" dirty="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b="0" dirty="0" smtClean="0">
                <a:solidFill>
                  <a:srgbClr val="000000"/>
                </a:solidFill>
                <a:latin typeface="Helvetica Neue" charset="0"/>
              </a:rPr>
              <a:t>But can it be built using commodity hardware while still achieving high performance?</a:t>
            </a:r>
          </a:p>
          <a:p>
            <a:pPr lvl="1" defTabSz="457200" fontAlgn="base">
              <a:spcBef>
                <a:spcPts val="500"/>
              </a:spcBef>
              <a:spcAft>
                <a:spcPct val="0"/>
              </a:spcAft>
              <a:buSzPct val="100000"/>
            </a:pPr>
            <a:endParaRPr lang="en-US" b="0" dirty="0" smtClean="0">
              <a:solidFill>
                <a:srgbClr val="000000"/>
              </a:solidFill>
              <a:latin typeface="Helvetica Neue" charset="0"/>
            </a:endParaRPr>
          </a:p>
          <a:p>
            <a:pPr lvl="1" defTabSz="457200" fontAlgn="base">
              <a:spcBef>
                <a:spcPts val="500"/>
              </a:spcBef>
              <a:spcAft>
                <a:spcPct val="0"/>
              </a:spcAft>
              <a:buSzPct val="100000"/>
            </a:pPr>
            <a:endParaRPr lang="en-US" sz="2200" b="0" dirty="0" smtClean="0">
              <a:solidFill>
                <a:srgbClr val="000000"/>
              </a:solidFill>
              <a:latin typeface="Helvetica Neue" charset="0"/>
            </a:endParaRPr>
          </a:p>
        </p:txBody>
      </p:sp>
    </p:spTree>
    <p:extLst>
      <p:ext uri="{BB962C8B-B14F-4D97-AF65-F5344CB8AC3E}">
        <p14:creationId xmlns:p14="http://schemas.microsoft.com/office/powerpoint/2010/main" xmlns="" val="21855857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r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latin typeface="Helvetica Neue" charset="0"/>
              </a:rPr>
              <a:t>From Thought to Reality - Requirements</a:t>
            </a:r>
          </a:p>
        </p:txBody>
      </p:sp>
      <p:sp>
        <p:nvSpPr>
          <p:cNvPr id="55298" name="Text Box 2"/>
          <p:cNvSpPr txBox="1">
            <a:spLocks noChangeArrowheads="1"/>
          </p:cNvSpPr>
          <p:nvPr/>
        </p:nvSpPr>
        <p:spPr bwMode="auto">
          <a:xfrm>
            <a:off x="152400" y="1006475"/>
            <a:ext cx="5086350" cy="52308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5300" name="Group 4"/>
          <p:cNvGrpSpPr>
            <a:grpSpLocks/>
          </p:cNvGrpSpPr>
          <p:nvPr/>
        </p:nvGrpSpPr>
        <p:grpSpPr bwMode="auto">
          <a:xfrm>
            <a:off x="5518150" y="1663700"/>
            <a:ext cx="3671888" cy="676275"/>
            <a:chOff x="3476" y="1048"/>
            <a:chExt cx="2313" cy="426"/>
          </a:xfrm>
        </p:grpSpPr>
        <p:pic>
          <p:nvPicPr>
            <p:cNvPr id="5530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76" y="1048"/>
              <a:ext cx="427" cy="42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5302" name="Text Box 6"/>
            <p:cNvSpPr txBox="1">
              <a:spLocks noChangeArrowheads="1"/>
            </p:cNvSpPr>
            <p:nvPr/>
          </p:nvSpPr>
          <p:spPr bwMode="auto">
            <a:xfrm>
              <a:off x="3893" y="1173"/>
              <a:ext cx="1895" cy="2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30 msec boot times</a:t>
              </a:r>
            </a:p>
          </p:txBody>
        </p:sp>
      </p:grpSp>
      <p:sp>
        <p:nvSpPr>
          <p:cNvPr id="55303" name="Rectangle 7"/>
          <p:cNvSpPr>
            <a:spLocks noChangeArrowheads="1"/>
          </p:cNvSpPr>
          <p:nvPr/>
        </p:nvSpPr>
        <p:spPr bwMode="auto">
          <a:xfrm>
            <a:off x="6494463" y="1042988"/>
            <a:ext cx="1803400" cy="444500"/>
          </a:xfrm>
          <a:prstGeom prst="rect">
            <a:avLst/>
          </a:prstGeom>
          <a:gradFill rotWithShape="0">
            <a:gsLst>
              <a:gs pos="0">
                <a:srgbClr val="F8F8F8"/>
              </a:gs>
              <a:gs pos="100000">
                <a:srgbClr val="BDBDBD"/>
              </a:gs>
            </a:gsLst>
            <a:lin ang="5400000" scaled="1"/>
          </a:gradFill>
          <a:ln w="9360" cap="sq">
            <a:solidFill>
              <a:srgbClr val="F9F9F9"/>
            </a:solidFill>
            <a:miter lim="800000"/>
            <a:headEnd/>
            <a:tailEnd/>
          </a:ln>
          <a:effectLst>
            <a:outerShdw blurRad="63500" dist="23040" dir="5400000" algn="ctr" rotWithShape="0">
              <a:srgbClr val="000000">
                <a:alpha val="35036"/>
              </a:srgbClr>
            </a:outerShdw>
          </a:effectLst>
        </p:spPr>
        <p:txBody>
          <a:bodyPr wrap="none" lIns="90000" tIns="126000" rIns="90000" bIns="1260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000000"/>
                </a:solidFill>
                <a:latin typeface="Arial" charset="0"/>
                <a:ea typeface="ＭＳ Ｐゴシック" charset="0"/>
                <a:cs typeface="ＭＳ Ｐゴシック" charset="0"/>
              </a:rPr>
              <a:t>ClickOS</a:t>
            </a:r>
          </a:p>
        </p:txBody>
      </p:sp>
      <p:grpSp>
        <p:nvGrpSpPr>
          <p:cNvPr id="55304" name="Group 8"/>
          <p:cNvGrpSpPr>
            <a:grpSpLocks/>
          </p:cNvGrpSpPr>
          <p:nvPr/>
        </p:nvGrpSpPr>
        <p:grpSpPr bwMode="auto">
          <a:xfrm>
            <a:off x="5524500" y="2479675"/>
            <a:ext cx="3567113" cy="677863"/>
            <a:chOff x="3480" y="1562"/>
            <a:chExt cx="2247" cy="427"/>
          </a:xfrm>
        </p:grpSpPr>
        <p:pic>
          <p:nvPicPr>
            <p:cNvPr id="55305"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80" y="1562"/>
              <a:ext cx="427" cy="42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5306" name="Text Box 10"/>
            <p:cNvSpPr txBox="1">
              <a:spLocks noChangeArrowheads="1"/>
            </p:cNvSpPr>
            <p:nvPr/>
          </p:nvSpPr>
          <p:spPr bwMode="auto">
            <a:xfrm>
              <a:off x="3897" y="1687"/>
              <a:ext cx="1830" cy="2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5MB when running</a:t>
              </a:r>
            </a:p>
          </p:txBody>
        </p:sp>
      </p:grpSp>
      <p:grpSp>
        <p:nvGrpSpPr>
          <p:cNvPr id="55307" name="Group 11"/>
          <p:cNvGrpSpPr>
            <a:grpSpLocks/>
          </p:cNvGrpSpPr>
          <p:nvPr/>
        </p:nvGrpSpPr>
        <p:grpSpPr bwMode="auto">
          <a:xfrm>
            <a:off x="5518150" y="3292475"/>
            <a:ext cx="3211513" cy="676275"/>
            <a:chOff x="3476" y="2074"/>
            <a:chExt cx="2023" cy="426"/>
          </a:xfrm>
        </p:grpSpPr>
        <p:pic>
          <p:nvPicPr>
            <p:cNvPr id="55308"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76" y="2074"/>
              <a:ext cx="427" cy="42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5309" name="Text Box 13"/>
            <p:cNvSpPr txBox="1">
              <a:spLocks noChangeArrowheads="1"/>
            </p:cNvSpPr>
            <p:nvPr/>
          </p:nvSpPr>
          <p:spPr bwMode="auto">
            <a:xfrm>
              <a:off x="3893" y="2199"/>
              <a:ext cx="1607" cy="2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provided by Xen</a:t>
              </a:r>
            </a:p>
          </p:txBody>
        </p:sp>
      </p:grpSp>
      <p:grpSp>
        <p:nvGrpSpPr>
          <p:cNvPr id="55310" name="Group 14"/>
          <p:cNvGrpSpPr>
            <a:grpSpLocks/>
          </p:cNvGrpSpPr>
          <p:nvPr/>
        </p:nvGrpSpPr>
        <p:grpSpPr bwMode="auto">
          <a:xfrm>
            <a:off x="5518150" y="4189413"/>
            <a:ext cx="3559175" cy="2039937"/>
            <a:chOff x="3476" y="2639"/>
            <a:chExt cx="2242" cy="1285"/>
          </a:xfrm>
        </p:grpSpPr>
        <p:pic>
          <p:nvPicPr>
            <p:cNvPr id="55311"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76" y="2639"/>
              <a:ext cx="427" cy="42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5312" name="Text Box 16"/>
            <p:cNvSpPr txBox="1">
              <a:spLocks noChangeArrowheads="1"/>
            </p:cNvSpPr>
            <p:nvPr/>
          </p:nvSpPr>
          <p:spPr bwMode="auto">
            <a:xfrm>
              <a:off x="3893" y="2683"/>
              <a:ext cx="1618" cy="5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10Gb/s line rate*</a:t>
              </a:r>
            </a:p>
            <a:p>
              <a:pPr defTabSz="457200" fontAlgn="base">
                <a:spcBef>
                  <a:spcPct val="0"/>
                </a:spcBef>
                <a:spcAft>
                  <a:spcPct val="0"/>
                </a:spcAft>
                <a:buSzPct val="100000"/>
              </a:pPr>
              <a:r>
                <a:rPr lang="en-US" b="0" smtClean="0">
                  <a:solidFill>
                    <a:srgbClr val="000000"/>
                  </a:solidFill>
                </a:rPr>
                <a:t>45 </a:t>
              </a:r>
              <a:r>
                <a:rPr lang="el-GR" b="0" smtClean="0">
                  <a:solidFill>
                    <a:srgbClr val="000000"/>
                  </a:solidFill>
                </a:rPr>
                <a:t>μ</a:t>
              </a:r>
              <a:r>
                <a:rPr lang="en-US" b="0" smtClean="0">
                  <a:solidFill>
                    <a:srgbClr val="000000"/>
                  </a:solidFill>
                </a:rPr>
                <a:t>sec delay</a:t>
              </a:r>
            </a:p>
          </p:txBody>
        </p:sp>
        <p:sp>
          <p:nvSpPr>
            <p:cNvPr id="55313" name="Text Box 17"/>
            <p:cNvSpPr txBox="1">
              <a:spLocks noChangeArrowheads="1"/>
            </p:cNvSpPr>
            <p:nvPr/>
          </p:nvSpPr>
          <p:spPr bwMode="auto">
            <a:xfrm>
              <a:off x="4565" y="3751"/>
              <a:ext cx="1153"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200" b="0" smtClean="0"/>
                <a:t>* for most packet sizes</a:t>
              </a:r>
            </a:p>
          </p:txBody>
        </p:sp>
      </p:grpSp>
      <p:grpSp>
        <p:nvGrpSpPr>
          <p:cNvPr id="55314" name="Group 18"/>
          <p:cNvGrpSpPr>
            <a:grpSpLocks/>
          </p:cNvGrpSpPr>
          <p:nvPr/>
        </p:nvGrpSpPr>
        <p:grpSpPr bwMode="auto">
          <a:xfrm>
            <a:off x="5518150" y="5002213"/>
            <a:ext cx="3382963" cy="676275"/>
            <a:chOff x="3476" y="3151"/>
            <a:chExt cx="2131" cy="426"/>
          </a:xfrm>
        </p:grpSpPr>
        <p:pic>
          <p:nvPicPr>
            <p:cNvPr id="55315" name="Picture 1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76" y="3151"/>
              <a:ext cx="427" cy="42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5316" name="Text Box 20"/>
            <p:cNvSpPr txBox="1">
              <a:spLocks noChangeArrowheads="1"/>
            </p:cNvSpPr>
            <p:nvPr/>
          </p:nvSpPr>
          <p:spPr bwMode="auto">
            <a:xfrm>
              <a:off x="3893" y="3276"/>
              <a:ext cx="1714" cy="2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b="0" smtClean="0">
                  <a:solidFill>
                    <a:srgbClr val="000000"/>
                  </a:solidFill>
                </a:rPr>
                <a:t>provided by Click</a:t>
              </a:r>
            </a:p>
          </p:txBody>
        </p:sp>
      </p:grpSp>
      <p:sp>
        <p:nvSpPr>
          <p:cNvPr id="55317" name="Text Box 21"/>
          <p:cNvSpPr txBox="1">
            <a:spLocks noChangeArrowheads="1"/>
          </p:cNvSpPr>
          <p:nvPr/>
        </p:nvSpPr>
        <p:spPr bwMode="auto">
          <a:xfrm>
            <a:off x="115888" y="950913"/>
            <a:ext cx="5426075" cy="543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6388" indent="-30321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1pPr>
            <a:lvl2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2pPr>
            <a:lvl3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3pPr>
            <a:lvl4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4pPr>
            <a:lvl5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SzPct val="100000"/>
            </a:pPr>
            <a:endParaRPr lang="en-US" sz="2200" b="0" smtClean="0">
              <a:solidFill>
                <a:srgbClr val="000000"/>
              </a:solidFill>
              <a:latin typeface="Helvetica Neue" charset="0"/>
            </a:endParaRPr>
          </a:p>
          <a:p>
            <a:pPr defTabSz="457200" fontAlgn="base">
              <a:spcBef>
                <a:spcPts val="550"/>
              </a:spcBef>
              <a:spcAft>
                <a:spcPct val="0"/>
              </a:spcAft>
              <a:buSzPct val="100000"/>
            </a:pPr>
            <a:endParaRPr lang="en-US" sz="2200" b="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Fast Instantiation</a:t>
            </a:r>
          </a:p>
          <a:p>
            <a:pPr defTabSz="457200" fontAlgn="base">
              <a:spcBef>
                <a:spcPts val="550"/>
              </a:spcBef>
              <a:spcAft>
                <a:spcPct val="0"/>
              </a:spcAft>
              <a:buSzPct val="100000"/>
            </a:pPr>
            <a:endParaRPr lang="en-US" sz="220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Small footprint</a:t>
            </a:r>
          </a:p>
          <a:p>
            <a:pPr defTabSz="457200" fontAlgn="base">
              <a:spcBef>
                <a:spcPts val="550"/>
              </a:spcBef>
              <a:spcAft>
                <a:spcPct val="0"/>
              </a:spcAft>
              <a:buSzPct val="100000"/>
            </a:pPr>
            <a:endParaRPr lang="en-US" sz="220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Isolation</a:t>
            </a:r>
          </a:p>
          <a:p>
            <a:pPr defTabSz="457200" fontAlgn="base">
              <a:spcBef>
                <a:spcPts val="550"/>
              </a:spcBef>
              <a:spcAft>
                <a:spcPct val="0"/>
              </a:spcAft>
              <a:buSzPct val="100000"/>
            </a:pPr>
            <a:endParaRPr lang="en-US" sz="220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Performance</a:t>
            </a:r>
          </a:p>
          <a:p>
            <a:pPr defTabSz="457200" fontAlgn="base">
              <a:spcBef>
                <a:spcPts val="550"/>
              </a:spcBef>
              <a:spcAft>
                <a:spcPct val="0"/>
              </a:spcAft>
              <a:buSzPct val="100000"/>
            </a:pPr>
            <a:endParaRPr lang="en-US" sz="2000" smtClean="0">
              <a:solidFill>
                <a:srgbClr val="000000"/>
              </a:solidFill>
              <a:latin typeface="Helvetica Neue" charset="0"/>
            </a:endParaRPr>
          </a:p>
          <a:p>
            <a:pPr marL="303213" indent="-300038" defTabSz="457200" fontAlgn="base">
              <a:spcBef>
                <a:spcPts val="550"/>
              </a:spcBef>
              <a:spcAft>
                <a:spcPct val="0"/>
              </a:spcAft>
              <a:buClr>
                <a:srgbClr val="00B4A0"/>
              </a:buClr>
              <a:buSzPct val="100000"/>
              <a:buFont typeface="Arial" charset="0"/>
              <a:buChar char="▐"/>
            </a:pPr>
            <a:r>
              <a:rPr lang="en-US" sz="2200" smtClean="0">
                <a:solidFill>
                  <a:srgbClr val="000000"/>
                </a:solidFill>
                <a:latin typeface="Helvetica Neue" charset="0"/>
              </a:rPr>
              <a:t>Flexibility</a:t>
            </a:r>
          </a:p>
          <a:p>
            <a:pPr defTabSz="457200" fontAlgn="base">
              <a:spcBef>
                <a:spcPts val="500"/>
              </a:spcBef>
              <a:spcAft>
                <a:spcPct val="0"/>
              </a:spcAft>
              <a:buSzPct val="100000"/>
            </a:pPr>
            <a:endParaRPr lang="en-US" sz="2200" smtClean="0">
              <a:solidFill>
                <a:srgbClr val="000000"/>
              </a:solidFill>
              <a:latin typeface="Helvetica Neue" charset="0"/>
            </a:endParaRPr>
          </a:p>
        </p:txBody>
      </p:sp>
    </p:spTree>
    <p:extLst>
      <p:ext uri="{BB962C8B-B14F-4D97-AF65-F5344CB8AC3E}">
        <p14:creationId xmlns:p14="http://schemas.microsoft.com/office/powerpoint/2010/main" xmlns="" val="7708597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531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531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531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531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55317">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553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553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5530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5530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553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55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15388" cy="865187"/>
          </a:xfrm>
        </p:spPr>
        <p:txBody>
          <a:bodyPr/>
          <a:lstStyle/>
          <a:p>
            <a:pPr algn="ctr"/>
            <a:r>
              <a:rPr lang="en-US" sz="4800" dirty="0" err="1" smtClean="0"/>
              <a:t>ClickOS</a:t>
            </a:r>
            <a:endParaRPr lang="en-US" sz="4800" dirty="0"/>
          </a:p>
        </p:txBody>
      </p:sp>
      <p:sp>
        <p:nvSpPr>
          <p:cNvPr id="3" name="Content Placeholder 2"/>
          <p:cNvSpPr>
            <a:spLocks noGrp="1"/>
          </p:cNvSpPr>
          <p:nvPr>
            <p:ph idx="1"/>
          </p:nvPr>
        </p:nvSpPr>
        <p:spPr>
          <a:xfrm>
            <a:off x="152400" y="1981200"/>
            <a:ext cx="8815388" cy="3967163"/>
          </a:xfrm>
        </p:spPr>
        <p:txBody>
          <a:bodyPr/>
          <a:lstStyle/>
          <a:p>
            <a:pPr>
              <a:buFont typeface="Arial" charset="0"/>
              <a:buChar char="•"/>
            </a:pPr>
            <a:r>
              <a:rPr lang="en-US" sz="2800" dirty="0" smtClean="0"/>
              <a:t>Developing a software </a:t>
            </a:r>
            <a:r>
              <a:rPr lang="en-US" sz="2800" dirty="0" err="1" smtClean="0"/>
              <a:t>middlebox</a:t>
            </a:r>
            <a:r>
              <a:rPr lang="en-US" sz="2800" dirty="0" smtClean="0"/>
              <a:t> over commodity OS like Linux is hard.</a:t>
            </a:r>
          </a:p>
          <a:p>
            <a:pPr marL="914400" lvl="1" indent="-457200">
              <a:buFont typeface="Wingdings" charset="2"/>
              <a:buChar char="v"/>
            </a:pPr>
            <a:r>
              <a:rPr lang="en-US" sz="2600" dirty="0" smtClean="0"/>
              <a:t>Nothing to use except for network connectivity</a:t>
            </a:r>
          </a:p>
          <a:p>
            <a:pPr marL="514350" indent="-457200">
              <a:buFont typeface="Arial" charset="0"/>
              <a:buChar char="•"/>
            </a:pPr>
            <a:r>
              <a:rPr lang="en-US" sz="2800" dirty="0" smtClean="0"/>
              <a:t>Want to use some OS that is good for building software routers</a:t>
            </a:r>
          </a:p>
          <a:p>
            <a:pPr marL="914400" lvl="1" indent="-457200">
              <a:buFont typeface="Wingdings" charset="2"/>
              <a:buChar char="v"/>
            </a:pPr>
            <a:r>
              <a:rPr lang="en-US" sz="2600" dirty="0" smtClean="0"/>
              <a:t>Click is such a system</a:t>
            </a:r>
          </a:p>
          <a:p>
            <a:pPr marL="514350" indent="-457200">
              <a:buFont typeface="Arial" charset="0"/>
              <a:buChar char="•"/>
            </a:pPr>
            <a:r>
              <a:rPr lang="en-US" sz="2800" dirty="0" err="1">
                <a:latin typeface="Helvetica Neue" charset="0"/>
              </a:rPr>
              <a:t>ClickOS</a:t>
            </a:r>
            <a:r>
              <a:rPr lang="en-US" sz="2800" dirty="0">
                <a:latin typeface="Helvetica Neue" charset="0"/>
              </a:rPr>
              <a:t>: tiny </a:t>
            </a:r>
            <a:r>
              <a:rPr lang="en-US" sz="2800" dirty="0" err="1">
                <a:latin typeface="Helvetica Neue" charset="0"/>
              </a:rPr>
              <a:t>Xen</a:t>
            </a:r>
            <a:r>
              <a:rPr lang="en-US" sz="2800" dirty="0">
                <a:latin typeface="Helvetica Neue" charset="0"/>
              </a:rPr>
              <a:t>-based virtual machine that runs Click</a:t>
            </a:r>
          </a:p>
          <a:p>
            <a:pPr marL="514350" indent="-457200">
              <a:buFont typeface="Arial" charset="0"/>
              <a:buChar char="•"/>
            </a:pPr>
            <a:endParaRPr lang="en-US" sz="2800" dirty="0"/>
          </a:p>
        </p:txBody>
      </p:sp>
    </p:spTree>
    <p:extLst>
      <p:ext uri="{BB962C8B-B14F-4D97-AF65-F5344CB8AC3E}">
        <p14:creationId xmlns:p14="http://schemas.microsoft.com/office/powerpoint/2010/main" xmlns="" val="67150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15388" cy="865187"/>
          </a:xfrm>
        </p:spPr>
        <p:txBody>
          <a:bodyPr/>
          <a:lstStyle/>
          <a:p>
            <a:pPr algn="ctr"/>
            <a:r>
              <a:rPr lang="en-US" sz="4800" dirty="0" err="1" smtClean="0"/>
              <a:t>Middlebox</a:t>
            </a:r>
            <a:r>
              <a:rPr lang="en-US" sz="4800" dirty="0" smtClean="0"/>
              <a:t> and Click Elements</a:t>
            </a:r>
            <a:endParaRPr lang="en-US" sz="4800" dirty="0"/>
          </a:p>
        </p:txBody>
      </p:sp>
      <p:pic>
        <p:nvPicPr>
          <p:cNvPr id="5" name="Picture 4"/>
          <p:cNvPicPr>
            <a:picLocks noChangeAspect="1"/>
          </p:cNvPicPr>
          <p:nvPr/>
        </p:nvPicPr>
        <p:blipFill>
          <a:blip r:embed="rId2"/>
          <a:stretch>
            <a:fillRect/>
          </a:stretch>
        </p:blipFill>
        <p:spPr>
          <a:xfrm>
            <a:off x="794544" y="1474787"/>
            <a:ext cx="7531100" cy="5002955"/>
          </a:xfrm>
          <a:prstGeom prst="rect">
            <a:avLst/>
          </a:prstGeom>
        </p:spPr>
      </p:pic>
    </p:spTree>
    <p:extLst>
      <p:ext uri="{BB962C8B-B14F-4D97-AF65-F5344CB8AC3E}">
        <p14:creationId xmlns:p14="http://schemas.microsoft.com/office/powerpoint/2010/main" xmlns="" val="853231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What's ClickOS ?</a:t>
            </a:r>
          </a:p>
        </p:txBody>
      </p:sp>
      <p:grpSp>
        <p:nvGrpSpPr>
          <p:cNvPr id="56322" name="Group 2"/>
          <p:cNvGrpSpPr>
            <a:grpSpLocks/>
          </p:cNvGrpSpPr>
          <p:nvPr/>
        </p:nvGrpSpPr>
        <p:grpSpPr bwMode="auto">
          <a:xfrm>
            <a:off x="4101306" y="900114"/>
            <a:ext cx="871538" cy="2451100"/>
            <a:chOff x="1200" y="578"/>
            <a:chExt cx="549" cy="1544"/>
          </a:xfrm>
        </p:grpSpPr>
        <p:sp>
          <p:nvSpPr>
            <p:cNvPr id="56323" name="Rectangle 3"/>
            <p:cNvSpPr>
              <a:spLocks noChangeArrowheads="1"/>
            </p:cNvSpPr>
            <p:nvPr/>
          </p:nvSpPr>
          <p:spPr bwMode="auto">
            <a:xfrm>
              <a:off x="1200" y="739"/>
              <a:ext cx="549" cy="1383"/>
            </a:xfrm>
            <a:prstGeom prst="rect">
              <a:avLst/>
            </a:prstGeom>
            <a:solidFill>
              <a:srgbClr val="BFBFBF"/>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6324" name="Text Box 4"/>
            <p:cNvSpPr txBox="1">
              <a:spLocks noChangeArrowheads="1"/>
            </p:cNvSpPr>
            <p:nvPr/>
          </p:nvSpPr>
          <p:spPr bwMode="auto">
            <a:xfrm>
              <a:off x="1281" y="578"/>
              <a:ext cx="385"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200" b="0" smtClean="0">
                  <a:solidFill>
                    <a:srgbClr val="000000"/>
                  </a:solidFill>
                </a:rPr>
                <a:t>domU</a:t>
              </a:r>
            </a:p>
          </p:txBody>
        </p:sp>
        <p:sp>
          <p:nvSpPr>
            <p:cNvPr id="56325" name="Rectangle 5"/>
            <p:cNvSpPr>
              <a:spLocks noChangeArrowheads="1"/>
            </p:cNvSpPr>
            <p:nvPr/>
          </p:nvSpPr>
          <p:spPr bwMode="auto">
            <a:xfrm>
              <a:off x="1200" y="2005"/>
              <a:ext cx="549" cy="117"/>
            </a:xfrm>
            <a:prstGeom prst="rect">
              <a:avLst/>
            </a:prstGeom>
            <a:solidFill>
              <a:srgbClr val="7F7F7F"/>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charset="0"/>
                  <a:ea typeface="ＭＳ Ｐゴシック" charset="0"/>
                  <a:cs typeface="ＭＳ Ｐゴシック" charset="0"/>
                </a:rPr>
                <a:t>paravirt</a:t>
              </a:r>
            </a:p>
          </p:txBody>
        </p:sp>
        <p:sp>
          <p:nvSpPr>
            <p:cNvPr id="56326" name="Rectangle 6"/>
            <p:cNvSpPr>
              <a:spLocks noChangeArrowheads="1"/>
            </p:cNvSpPr>
            <p:nvPr/>
          </p:nvSpPr>
          <p:spPr bwMode="auto">
            <a:xfrm>
              <a:off x="1200" y="739"/>
              <a:ext cx="549" cy="267"/>
            </a:xfrm>
            <a:prstGeom prst="rect">
              <a:avLst/>
            </a:prstGeom>
            <a:solidFill>
              <a:srgbClr val="F2F2F2"/>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charset="0"/>
                  <a:ea typeface="ＭＳ Ｐゴシック" charset="0"/>
                  <a:cs typeface="ＭＳ Ｐゴシック" charset="0"/>
                </a:rPr>
                <a:t>apps</a:t>
              </a:r>
            </a:p>
          </p:txBody>
        </p:sp>
        <p:sp>
          <p:nvSpPr>
            <p:cNvPr id="56327" name="Text Box 7"/>
            <p:cNvSpPr txBox="1">
              <a:spLocks noChangeArrowheads="1"/>
            </p:cNvSpPr>
            <p:nvPr/>
          </p:nvSpPr>
          <p:spPr bwMode="auto">
            <a:xfrm>
              <a:off x="1255" y="1312"/>
              <a:ext cx="411" cy="32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400" b="0" smtClean="0">
                  <a:solidFill>
                    <a:srgbClr val="000000"/>
                  </a:solidFill>
                </a:rPr>
                <a:t>guest</a:t>
              </a:r>
            </a:p>
            <a:p>
              <a:pPr algn="ctr" defTabSz="457200" fontAlgn="base">
                <a:spcBef>
                  <a:spcPct val="0"/>
                </a:spcBef>
                <a:spcAft>
                  <a:spcPct val="0"/>
                </a:spcAft>
                <a:buSzPct val="100000"/>
              </a:pPr>
              <a:r>
                <a:rPr lang="en-US" sz="1400" b="0" smtClean="0">
                  <a:solidFill>
                    <a:srgbClr val="000000"/>
                  </a:solidFill>
                </a:rPr>
                <a:t>OS</a:t>
              </a:r>
            </a:p>
          </p:txBody>
        </p:sp>
      </p:grpSp>
      <p:grpSp>
        <p:nvGrpSpPr>
          <p:cNvPr id="56328" name="Group 8"/>
          <p:cNvGrpSpPr>
            <a:grpSpLocks/>
          </p:cNvGrpSpPr>
          <p:nvPr/>
        </p:nvGrpSpPr>
        <p:grpSpPr bwMode="auto">
          <a:xfrm>
            <a:off x="5334000" y="900113"/>
            <a:ext cx="2887663" cy="2451100"/>
            <a:chOff x="2460" y="578"/>
            <a:chExt cx="1819" cy="1544"/>
          </a:xfrm>
        </p:grpSpPr>
        <p:sp>
          <p:nvSpPr>
            <p:cNvPr id="56329" name="AutoShape 9"/>
            <p:cNvSpPr>
              <a:spLocks noChangeArrowheads="1"/>
            </p:cNvSpPr>
            <p:nvPr/>
          </p:nvSpPr>
          <p:spPr bwMode="auto">
            <a:xfrm>
              <a:off x="2460" y="1280"/>
              <a:ext cx="627" cy="300"/>
            </a:xfrm>
            <a:prstGeom prst="rightArrow">
              <a:avLst>
                <a:gd name="adj1" fmla="val 50000"/>
                <a:gd name="adj2" fmla="val 51766"/>
              </a:avLst>
            </a:prstGeom>
            <a:gradFill rotWithShape="0">
              <a:gsLst>
                <a:gs pos="0">
                  <a:srgbClr val="EDEDED"/>
                </a:gs>
                <a:gs pos="100000">
                  <a:srgbClr val="BCBCBC"/>
                </a:gs>
              </a:gsLst>
              <a:lin ang="5400000" scaled="1"/>
            </a:gradFill>
            <a:ln w="9360" cap="flat">
              <a:solidFill>
                <a:srgbClr val="000000"/>
              </a:solidFill>
              <a:miter lim="800000"/>
              <a:headEnd/>
              <a:tailEnd/>
            </a:ln>
            <a:effectLst>
              <a:outerShdw blurRad="63500" dist="74769" dir="938535" algn="ctr" rotWithShape="0">
                <a:srgbClr val="808080">
                  <a:alpha val="38034"/>
                </a:srgbClr>
              </a:outerShdw>
            </a:effec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6330" name="Group 10"/>
            <p:cNvGrpSpPr>
              <a:grpSpLocks/>
            </p:cNvGrpSpPr>
            <p:nvPr/>
          </p:nvGrpSpPr>
          <p:grpSpPr bwMode="auto">
            <a:xfrm>
              <a:off x="3730" y="578"/>
              <a:ext cx="549" cy="1544"/>
              <a:chOff x="3730" y="578"/>
              <a:chExt cx="549" cy="1544"/>
            </a:xfrm>
          </p:grpSpPr>
          <p:sp>
            <p:nvSpPr>
              <p:cNvPr id="56331" name="Rectangle 11"/>
              <p:cNvSpPr>
                <a:spLocks noChangeArrowheads="1"/>
              </p:cNvSpPr>
              <p:nvPr/>
            </p:nvSpPr>
            <p:spPr bwMode="auto">
              <a:xfrm>
                <a:off x="3730" y="739"/>
                <a:ext cx="549" cy="1383"/>
              </a:xfrm>
              <a:prstGeom prst="rect">
                <a:avLst/>
              </a:prstGeom>
              <a:solidFill>
                <a:srgbClr val="BFBFBF"/>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6332" name="Text Box 12"/>
              <p:cNvSpPr txBox="1">
                <a:spLocks noChangeArrowheads="1"/>
              </p:cNvSpPr>
              <p:nvPr/>
            </p:nvSpPr>
            <p:spPr bwMode="auto">
              <a:xfrm>
                <a:off x="3761" y="578"/>
                <a:ext cx="480"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200" b="0" smtClean="0">
                    <a:solidFill>
                      <a:srgbClr val="000000"/>
                    </a:solidFill>
                  </a:rPr>
                  <a:t>ClickOS</a:t>
                </a:r>
              </a:p>
            </p:txBody>
          </p:sp>
          <p:sp>
            <p:nvSpPr>
              <p:cNvPr id="56333" name="Rectangle 13"/>
              <p:cNvSpPr>
                <a:spLocks noChangeArrowheads="1"/>
              </p:cNvSpPr>
              <p:nvPr/>
            </p:nvSpPr>
            <p:spPr bwMode="auto">
              <a:xfrm>
                <a:off x="3730" y="2005"/>
                <a:ext cx="549" cy="117"/>
              </a:xfrm>
              <a:prstGeom prst="rect">
                <a:avLst/>
              </a:prstGeom>
              <a:solidFill>
                <a:srgbClr val="7F7F7F"/>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charset="0"/>
                    <a:ea typeface="ＭＳ Ｐゴシック" charset="0"/>
                    <a:cs typeface="ＭＳ Ｐゴシック" charset="0"/>
                  </a:rPr>
                  <a:t>paravirt</a:t>
                </a:r>
              </a:p>
            </p:txBody>
          </p:sp>
          <p:sp>
            <p:nvSpPr>
              <p:cNvPr id="56334" name="Rectangle 14"/>
              <p:cNvSpPr>
                <a:spLocks noChangeArrowheads="1"/>
              </p:cNvSpPr>
              <p:nvPr/>
            </p:nvSpPr>
            <p:spPr bwMode="auto">
              <a:xfrm>
                <a:off x="3730" y="739"/>
                <a:ext cx="549" cy="267"/>
              </a:xfrm>
              <a:prstGeom prst="rect">
                <a:avLst/>
              </a:prstGeom>
              <a:solidFill>
                <a:srgbClr val="F2F2F2"/>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solidFill>
                      <a:srgbClr val="000000"/>
                    </a:solidFill>
                    <a:latin typeface="Arial" charset="0"/>
                    <a:ea typeface="ＭＳ Ｐゴシック" charset="0"/>
                    <a:cs typeface="ＭＳ Ｐゴシック" charset="0"/>
                  </a:rPr>
                  <a:t>Click</a:t>
                </a:r>
              </a:p>
            </p:txBody>
          </p:sp>
          <p:sp>
            <p:nvSpPr>
              <p:cNvPr id="56335" name="Text Box 15"/>
              <p:cNvSpPr txBox="1">
                <a:spLocks noChangeArrowheads="1"/>
              </p:cNvSpPr>
              <p:nvPr/>
            </p:nvSpPr>
            <p:spPr bwMode="auto">
              <a:xfrm>
                <a:off x="3825" y="1312"/>
                <a:ext cx="343" cy="32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400" b="0" smtClean="0">
                    <a:solidFill>
                      <a:srgbClr val="000000"/>
                    </a:solidFill>
                  </a:rPr>
                  <a:t>mini</a:t>
                </a:r>
              </a:p>
              <a:p>
                <a:pPr algn="ctr" defTabSz="457200" fontAlgn="base">
                  <a:spcBef>
                    <a:spcPct val="0"/>
                  </a:spcBef>
                  <a:spcAft>
                    <a:spcPct val="0"/>
                  </a:spcAft>
                  <a:buSzPct val="100000"/>
                </a:pPr>
                <a:r>
                  <a:rPr lang="en-US" sz="1400" b="0" smtClean="0">
                    <a:solidFill>
                      <a:srgbClr val="000000"/>
                    </a:solidFill>
                  </a:rPr>
                  <a:t>OS</a:t>
                </a:r>
              </a:p>
            </p:txBody>
          </p:sp>
        </p:grpSp>
      </p:grpSp>
      <p:sp>
        <p:nvSpPr>
          <p:cNvPr id="56337" name="Text Box 17"/>
          <p:cNvSpPr txBox="1">
            <a:spLocks noChangeArrowheads="1"/>
          </p:cNvSpPr>
          <p:nvPr/>
        </p:nvSpPr>
        <p:spPr bwMode="auto">
          <a:xfrm>
            <a:off x="117475" y="3754438"/>
            <a:ext cx="8839200" cy="26304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1pPr>
            <a:lvl2pPr marL="709613" indent="-25241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Clr>
                <a:srgbClr val="00B4A0"/>
              </a:buClr>
              <a:buSzPct val="100000"/>
              <a:buFont typeface="Arial" charset="0"/>
              <a:buChar char="▐"/>
            </a:pPr>
            <a:r>
              <a:rPr lang="en-US" sz="2200" b="0" smtClean="0">
                <a:solidFill>
                  <a:srgbClr val="000000"/>
                </a:solidFill>
                <a:latin typeface="Helvetica Neue" charset="0"/>
              </a:rPr>
              <a:t>Work consisted of:</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Build system to create ClickOS images (5 MB in size)</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Emulating a Click control plane over MiniOS/Xen</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Reducing boot times (roughly 30 milliseconds)</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Optimizations to the data plane (10 Gb/s for almost all pkt sizes)</a:t>
            </a:r>
          </a:p>
          <a:p>
            <a:pPr lvl="1" defTabSz="457200" fontAlgn="base">
              <a:spcBef>
                <a:spcPts val="500"/>
              </a:spcBef>
              <a:spcAft>
                <a:spcPct val="0"/>
              </a:spcAft>
              <a:buClr>
                <a:srgbClr val="00B4A0"/>
              </a:buClr>
              <a:buSzPct val="100000"/>
              <a:buFont typeface="Wingdings" charset="0"/>
              <a:buChar char=""/>
            </a:pPr>
            <a:r>
              <a:rPr lang="en-US" sz="2000" smtClean="0">
                <a:solidFill>
                  <a:srgbClr val="000000"/>
                </a:solidFill>
                <a:latin typeface="Helvetica Neue" charset="0"/>
              </a:rPr>
              <a:t>Implementation of a wide range of middleboxes</a:t>
            </a:r>
          </a:p>
        </p:txBody>
      </p:sp>
      <p:sp>
        <p:nvSpPr>
          <p:cNvPr id="56338" name="Rectangle 18"/>
          <p:cNvSpPr>
            <a:spLocks noChangeArrowheads="1"/>
          </p:cNvSpPr>
          <p:nvPr/>
        </p:nvSpPr>
        <p:spPr bwMode="auto">
          <a:xfrm>
            <a:off x="457200" y="5322888"/>
            <a:ext cx="8321675" cy="803275"/>
          </a:xfrm>
          <a:prstGeom prst="rect">
            <a:avLst/>
          </a:prstGeom>
          <a:noFill/>
          <a:ln w="38160" cap="flat">
            <a:solidFill>
              <a:srgbClr val="FF000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2" name="TextBox 1"/>
          <p:cNvSpPr txBox="1"/>
          <p:nvPr/>
        </p:nvSpPr>
        <p:spPr>
          <a:xfrm>
            <a:off x="990600" y="1272957"/>
            <a:ext cx="2980431" cy="646331"/>
          </a:xfrm>
          <a:prstGeom prst="rect">
            <a:avLst/>
          </a:prstGeom>
          <a:noFill/>
        </p:spPr>
        <p:txBody>
          <a:bodyPr wrap="none" rtlCol="0">
            <a:spAutoFit/>
          </a:bodyPr>
          <a:lstStyle/>
          <a:p>
            <a:r>
              <a:rPr lang="en-US" dirty="0" smtClean="0"/>
              <a:t>Click runs on Linux as</a:t>
            </a:r>
          </a:p>
          <a:p>
            <a:r>
              <a:rPr lang="en-US" dirty="0" smtClean="0"/>
              <a:t>A process or kernel module</a:t>
            </a:r>
            <a:endParaRPr lang="en-US" dirty="0"/>
          </a:p>
        </p:txBody>
      </p:sp>
    </p:spTree>
    <p:extLst>
      <p:ext uri="{BB962C8B-B14F-4D97-AF65-F5344CB8AC3E}">
        <p14:creationId xmlns:p14="http://schemas.microsoft.com/office/powerpoint/2010/main" xmlns="" val="17772064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6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6337">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5633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5633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56337">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56337">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56337">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grpId="0" nodeType="clickEffect">
                                  <p:stCondLst>
                                    <p:cond delay="0"/>
                                  </p:stCondLst>
                                  <p:childTnLst>
                                    <p:set>
                                      <p:cBhvr additive="repl">
                                        <p:cTn id="32" dur="1" fill="hold">
                                          <p:stCondLst>
                                            <p:cond delay="0"/>
                                          </p:stCondLst>
                                        </p:cTn>
                                        <p:tgtEl>
                                          <p:spTgt spid="5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15388" cy="865187"/>
          </a:xfrm>
        </p:spPr>
        <p:txBody>
          <a:bodyPr/>
          <a:lstStyle/>
          <a:p>
            <a:pPr algn="ctr"/>
            <a:r>
              <a:rPr lang="en-US" sz="4800" dirty="0" smtClean="0"/>
              <a:t>What support does Click need from the OS?</a:t>
            </a:r>
            <a:endParaRPr lang="en-US" sz="4800" dirty="0"/>
          </a:p>
        </p:txBody>
      </p:sp>
      <p:sp>
        <p:nvSpPr>
          <p:cNvPr id="3" name="Content Placeholder 2"/>
          <p:cNvSpPr>
            <a:spLocks noGrp="1"/>
          </p:cNvSpPr>
          <p:nvPr>
            <p:ph idx="1"/>
          </p:nvPr>
        </p:nvSpPr>
        <p:spPr>
          <a:xfrm>
            <a:off x="152400" y="1981200"/>
            <a:ext cx="8815388" cy="3967163"/>
          </a:xfrm>
        </p:spPr>
        <p:txBody>
          <a:bodyPr/>
          <a:lstStyle/>
          <a:p>
            <a:pPr marL="514350" indent="-457200">
              <a:buFont typeface="Arial" charset="0"/>
              <a:buChar char="•"/>
            </a:pPr>
            <a:r>
              <a:rPr lang="en-US" sz="2800" dirty="0" smtClean="0"/>
              <a:t>We want to minimize the OS too!</a:t>
            </a:r>
          </a:p>
          <a:p>
            <a:pPr marL="514350" indent="-457200">
              <a:buFont typeface="Arial" charset="0"/>
              <a:buChar char="•"/>
            </a:pPr>
            <a:r>
              <a:rPr lang="en-US" sz="2800" dirty="0" smtClean="0"/>
              <a:t>Support needed:</a:t>
            </a:r>
          </a:p>
          <a:p>
            <a:pPr marL="914400" lvl="1" indent="-457200">
              <a:buFont typeface="Wingdings" charset="2"/>
              <a:buChar char="v"/>
            </a:pPr>
            <a:r>
              <a:rPr lang="en-US" sz="2600" dirty="0" smtClean="0"/>
              <a:t>Driver support for different types of network interfaces</a:t>
            </a:r>
          </a:p>
          <a:p>
            <a:pPr marL="1314450" lvl="2" indent="-457200">
              <a:buFont typeface="Courier New" charset="0"/>
              <a:buChar char="o"/>
            </a:pPr>
            <a:r>
              <a:rPr lang="en-US" sz="2400" dirty="0" smtClean="0"/>
              <a:t>Problematic, but </a:t>
            </a:r>
            <a:r>
              <a:rPr lang="en-US" sz="2400" dirty="0" err="1" smtClean="0"/>
              <a:t>Xen</a:t>
            </a:r>
            <a:r>
              <a:rPr lang="en-US" sz="2400" dirty="0" smtClean="0"/>
              <a:t> has a good solution for this.</a:t>
            </a:r>
          </a:p>
          <a:p>
            <a:pPr marL="914400" lvl="1" indent="-457200">
              <a:buFont typeface="Wingdings" charset="2"/>
              <a:buChar char="v"/>
            </a:pPr>
            <a:r>
              <a:rPr lang="en-US" sz="2600" dirty="0" smtClean="0"/>
              <a:t>Basic </a:t>
            </a:r>
            <a:r>
              <a:rPr lang="en-US" sz="2600" dirty="0" smtClean="0"/>
              <a:t>memory management to allocate different data structures, packets, etc</a:t>
            </a:r>
            <a:r>
              <a:rPr lang="en-US" sz="2600" dirty="0"/>
              <a:t> </a:t>
            </a:r>
            <a:r>
              <a:rPr lang="en-US" sz="2600" dirty="0" smtClean="0"/>
              <a:t>---  </a:t>
            </a:r>
            <a:r>
              <a:rPr lang="en-US" sz="2600" dirty="0" err="1"/>
              <a:t>m</a:t>
            </a:r>
            <a:r>
              <a:rPr lang="en-US" sz="2600" dirty="0" err="1" smtClean="0"/>
              <a:t>iniOS</a:t>
            </a:r>
            <a:endParaRPr lang="en-US" sz="2600" dirty="0" smtClean="0"/>
          </a:p>
          <a:p>
            <a:pPr marL="914400" lvl="1" indent="-457200">
              <a:buFont typeface="Wingdings" charset="2"/>
              <a:buChar char="v"/>
            </a:pPr>
            <a:r>
              <a:rPr lang="en-US" sz="2600" dirty="0" smtClean="0"/>
              <a:t>A simple scheduler that can switch between Click element code and interrupts --- </a:t>
            </a:r>
            <a:r>
              <a:rPr lang="en-US" sz="2600" dirty="0" err="1" smtClean="0"/>
              <a:t>miniOS</a:t>
            </a:r>
            <a:endParaRPr lang="en-US" sz="2600" dirty="0"/>
          </a:p>
        </p:txBody>
      </p:sp>
    </p:spTree>
    <p:extLst>
      <p:ext uri="{BB962C8B-B14F-4D97-AF65-F5344CB8AC3E}">
        <p14:creationId xmlns:p14="http://schemas.microsoft.com/office/powerpoint/2010/main" xmlns="" val="438941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15388" cy="865187"/>
          </a:xfrm>
        </p:spPr>
        <p:txBody>
          <a:bodyPr/>
          <a:lstStyle/>
          <a:p>
            <a:pPr algn="ctr"/>
            <a:r>
              <a:rPr lang="en-US" sz="4800" dirty="0" err="1" smtClean="0"/>
              <a:t>ClickOS</a:t>
            </a:r>
            <a:r>
              <a:rPr lang="en-US" sz="4800" dirty="0" smtClean="0"/>
              <a:t> architecture</a:t>
            </a:r>
            <a:endParaRPr lang="en-US" sz="4800" dirty="0"/>
          </a:p>
        </p:txBody>
      </p:sp>
      <p:pic>
        <p:nvPicPr>
          <p:cNvPr id="5" name="Picture 4"/>
          <p:cNvPicPr>
            <a:picLocks noChangeAspect="1"/>
          </p:cNvPicPr>
          <p:nvPr/>
        </p:nvPicPr>
        <p:blipFill>
          <a:blip r:embed="rId2"/>
          <a:stretch>
            <a:fillRect/>
          </a:stretch>
        </p:blipFill>
        <p:spPr>
          <a:xfrm>
            <a:off x="1359694" y="1474787"/>
            <a:ext cx="6400800" cy="4318488"/>
          </a:xfrm>
          <a:prstGeom prst="rect">
            <a:avLst/>
          </a:prstGeom>
        </p:spPr>
      </p:pic>
      <p:sp>
        <p:nvSpPr>
          <p:cNvPr id="6" name="TextBox 5"/>
          <p:cNvSpPr txBox="1"/>
          <p:nvPr/>
        </p:nvSpPr>
        <p:spPr>
          <a:xfrm>
            <a:off x="689674" y="6002606"/>
            <a:ext cx="8430513" cy="646331"/>
          </a:xfrm>
          <a:prstGeom prst="rect">
            <a:avLst/>
          </a:prstGeom>
          <a:noFill/>
        </p:spPr>
        <p:txBody>
          <a:bodyPr wrap="none" rtlCol="0">
            <a:spAutoFit/>
          </a:bodyPr>
          <a:lstStyle/>
          <a:p>
            <a:r>
              <a:rPr lang="en-US" dirty="0" smtClean="0"/>
              <a:t>Optimized </a:t>
            </a:r>
            <a:r>
              <a:rPr lang="en-US" dirty="0" err="1" smtClean="0"/>
              <a:t>Xen</a:t>
            </a:r>
            <a:r>
              <a:rPr lang="en-US" dirty="0" smtClean="0"/>
              <a:t> network IO subsystem, tailor-made </a:t>
            </a:r>
            <a:r>
              <a:rPr lang="en-US" dirty="0" err="1" smtClean="0"/>
              <a:t>middlebox</a:t>
            </a:r>
            <a:r>
              <a:rPr lang="en-US" dirty="0" smtClean="0"/>
              <a:t> VM based on Click</a:t>
            </a:r>
          </a:p>
          <a:p>
            <a:r>
              <a:rPr lang="en-US" dirty="0" smtClean="0"/>
              <a:t>Tools to build and manage the </a:t>
            </a:r>
            <a:r>
              <a:rPr lang="en-US" dirty="0" err="1" smtClean="0"/>
              <a:t>ClickOS</a:t>
            </a:r>
            <a:r>
              <a:rPr lang="en-US" dirty="0" smtClean="0"/>
              <a:t> VMs</a:t>
            </a:r>
            <a:endParaRPr lang="en-US" dirty="0"/>
          </a:p>
        </p:txBody>
      </p:sp>
    </p:spTree>
    <p:extLst>
      <p:ext uri="{BB962C8B-B14F-4D97-AF65-F5344CB8AC3E}">
        <p14:creationId xmlns:p14="http://schemas.microsoft.com/office/powerpoint/2010/main" xmlns="" val="190064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AutoShape 1"/>
          <p:cNvSpPr>
            <a:spLocks noChangeArrowheads="1"/>
          </p:cNvSpPr>
          <p:nvPr/>
        </p:nvSpPr>
        <p:spPr bwMode="auto">
          <a:xfrm>
            <a:off x="830263" y="2586831"/>
            <a:ext cx="3482975" cy="1570038"/>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7346" name="Group 2"/>
          <p:cNvGrpSpPr>
            <a:grpSpLocks/>
          </p:cNvGrpSpPr>
          <p:nvPr/>
        </p:nvGrpSpPr>
        <p:grpSpPr bwMode="auto">
          <a:xfrm>
            <a:off x="2782888" y="2710656"/>
            <a:ext cx="1203325" cy="1146175"/>
            <a:chOff x="1857" y="2480"/>
            <a:chExt cx="758" cy="722"/>
          </a:xfrm>
        </p:grpSpPr>
        <p:sp>
          <p:nvSpPr>
            <p:cNvPr id="57347" name="AutoShape 3"/>
            <p:cNvSpPr>
              <a:spLocks noChangeArrowheads="1"/>
            </p:cNvSpPr>
            <p:nvPr/>
          </p:nvSpPr>
          <p:spPr bwMode="auto">
            <a:xfrm rot="5400000">
              <a:off x="1957" y="2545"/>
              <a:ext cx="559" cy="758"/>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348" name="Text Box 4"/>
            <p:cNvSpPr txBox="1">
              <a:spLocks noChangeArrowheads="1"/>
            </p:cNvSpPr>
            <p:nvPr/>
          </p:nvSpPr>
          <p:spPr bwMode="auto">
            <a:xfrm>
              <a:off x="1990" y="2480"/>
              <a:ext cx="415"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netback</a:t>
              </a:r>
            </a:p>
          </p:txBody>
        </p:sp>
      </p:grpSp>
      <p:sp>
        <p:nvSpPr>
          <p:cNvPr id="57401" name="Text Box 57"/>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dirty="0" err="1" smtClean="0">
                <a:solidFill>
                  <a:srgbClr val="000000"/>
                </a:solidFill>
              </a:rPr>
              <a:t>Xen</a:t>
            </a:r>
            <a:r>
              <a:rPr lang="en-US" sz="2800" b="0" dirty="0" smtClean="0">
                <a:solidFill>
                  <a:srgbClr val="000000"/>
                </a:solidFill>
              </a:rPr>
              <a:t> Networking analysis and optimization</a:t>
            </a:r>
          </a:p>
        </p:txBody>
      </p:sp>
      <p:pic>
        <p:nvPicPr>
          <p:cNvPr id="57403" name="Picture 5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 y="3194844"/>
            <a:ext cx="685800" cy="5159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7404" name="Text Box 60"/>
          <p:cNvSpPr txBox="1">
            <a:spLocks noChangeArrowheads="1"/>
          </p:cNvSpPr>
          <p:nvPr/>
        </p:nvSpPr>
        <p:spPr bwMode="auto">
          <a:xfrm>
            <a:off x="1295400" y="2321719"/>
            <a:ext cx="2335213" cy="314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Driver Domain (or Dom 0)</a:t>
            </a:r>
          </a:p>
        </p:txBody>
      </p:sp>
      <p:sp>
        <p:nvSpPr>
          <p:cNvPr id="57405" name="AutoShape 61"/>
          <p:cNvSpPr>
            <a:spLocks noChangeArrowheads="1"/>
          </p:cNvSpPr>
          <p:nvPr/>
        </p:nvSpPr>
        <p:spPr bwMode="auto">
          <a:xfrm>
            <a:off x="5348288" y="2596356"/>
            <a:ext cx="3208337" cy="1568450"/>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06" name="Text Box 62"/>
          <p:cNvSpPr txBox="1">
            <a:spLocks noChangeArrowheads="1"/>
          </p:cNvSpPr>
          <p:nvPr/>
        </p:nvSpPr>
        <p:spPr bwMode="auto">
          <a:xfrm>
            <a:off x="6300788" y="2304256"/>
            <a:ext cx="1565275" cy="314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ClickOS Domain</a:t>
            </a:r>
          </a:p>
        </p:txBody>
      </p:sp>
      <p:grpSp>
        <p:nvGrpSpPr>
          <p:cNvPr id="57407" name="Group 63"/>
          <p:cNvGrpSpPr>
            <a:grpSpLocks/>
          </p:cNvGrpSpPr>
          <p:nvPr/>
        </p:nvGrpSpPr>
        <p:grpSpPr bwMode="auto">
          <a:xfrm>
            <a:off x="4027488" y="2832894"/>
            <a:ext cx="1568450" cy="284162"/>
            <a:chOff x="2641" y="2557"/>
            <a:chExt cx="988" cy="179"/>
          </a:xfrm>
        </p:grpSpPr>
        <p:sp>
          <p:nvSpPr>
            <p:cNvPr id="57408" name="Line 64"/>
            <p:cNvSpPr>
              <a:spLocks noChangeShapeType="1"/>
            </p:cNvSpPr>
            <p:nvPr/>
          </p:nvSpPr>
          <p:spPr bwMode="auto">
            <a:xfrm flipH="1">
              <a:off x="2640" y="2737"/>
              <a:ext cx="990"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09" name="Text Box 65"/>
            <p:cNvSpPr txBox="1">
              <a:spLocks noChangeArrowheads="1"/>
            </p:cNvSpPr>
            <p:nvPr/>
          </p:nvSpPr>
          <p:spPr bwMode="auto">
            <a:xfrm>
              <a:off x="2814" y="2557"/>
              <a:ext cx="642"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Xen bus/store</a:t>
              </a:r>
            </a:p>
          </p:txBody>
        </p:sp>
      </p:grpSp>
      <p:grpSp>
        <p:nvGrpSpPr>
          <p:cNvPr id="57410" name="Group 66"/>
          <p:cNvGrpSpPr>
            <a:grpSpLocks/>
          </p:cNvGrpSpPr>
          <p:nvPr/>
        </p:nvGrpSpPr>
        <p:grpSpPr bwMode="auto">
          <a:xfrm>
            <a:off x="4027488" y="3137694"/>
            <a:ext cx="1565275" cy="252412"/>
            <a:chOff x="2641" y="2749"/>
            <a:chExt cx="986" cy="159"/>
          </a:xfrm>
        </p:grpSpPr>
        <p:sp>
          <p:nvSpPr>
            <p:cNvPr id="57411" name="Line 67"/>
            <p:cNvSpPr>
              <a:spLocks noChangeShapeType="1"/>
            </p:cNvSpPr>
            <p:nvPr/>
          </p:nvSpPr>
          <p:spPr bwMode="auto">
            <a:xfrm flipH="1">
              <a:off x="2640" y="2893"/>
              <a:ext cx="988"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12" name="Text Box 68"/>
            <p:cNvSpPr txBox="1">
              <a:spLocks noChangeArrowheads="1"/>
            </p:cNvSpPr>
            <p:nvPr/>
          </p:nvSpPr>
          <p:spPr bwMode="auto">
            <a:xfrm>
              <a:off x="2832" y="2749"/>
              <a:ext cx="655"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Event channel</a:t>
              </a:r>
            </a:p>
          </p:txBody>
        </p:sp>
      </p:grpSp>
      <p:grpSp>
        <p:nvGrpSpPr>
          <p:cNvPr id="57413" name="Group 69"/>
          <p:cNvGrpSpPr>
            <a:grpSpLocks/>
          </p:cNvGrpSpPr>
          <p:nvPr/>
        </p:nvGrpSpPr>
        <p:grpSpPr bwMode="auto">
          <a:xfrm>
            <a:off x="4025900" y="2712244"/>
            <a:ext cx="2508250" cy="1373187"/>
            <a:chOff x="2640" y="2481"/>
            <a:chExt cx="1580" cy="865"/>
          </a:xfrm>
        </p:grpSpPr>
        <p:grpSp>
          <p:nvGrpSpPr>
            <p:cNvPr id="57414" name="Group 70"/>
            <p:cNvGrpSpPr>
              <a:grpSpLocks/>
            </p:cNvGrpSpPr>
            <p:nvPr/>
          </p:nvGrpSpPr>
          <p:grpSpPr bwMode="auto">
            <a:xfrm>
              <a:off x="3636" y="2481"/>
              <a:ext cx="584" cy="722"/>
              <a:chOff x="3636" y="2481"/>
              <a:chExt cx="584" cy="722"/>
            </a:xfrm>
          </p:grpSpPr>
          <p:sp>
            <p:nvSpPr>
              <p:cNvPr id="57415" name="AutoShape 71"/>
              <p:cNvSpPr>
                <a:spLocks noChangeArrowheads="1"/>
              </p:cNvSpPr>
              <p:nvPr/>
            </p:nvSpPr>
            <p:spPr bwMode="auto">
              <a:xfrm rot="5400000">
                <a:off x="3646" y="2631"/>
                <a:ext cx="565" cy="584"/>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16" name="Text Box 72"/>
              <p:cNvSpPr txBox="1">
                <a:spLocks noChangeArrowheads="1"/>
              </p:cNvSpPr>
              <p:nvPr/>
            </p:nvSpPr>
            <p:spPr bwMode="auto">
              <a:xfrm>
                <a:off x="3717" y="2481"/>
                <a:ext cx="415"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netfront</a:t>
                </a:r>
              </a:p>
            </p:txBody>
          </p:sp>
        </p:grpSp>
        <p:grpSp>
          <p:nvGrpSpPr>
            <p:cNvPr id="57417" name="Group 73"/>
            <p:cNvGrpSpPr>
              <a:grpSpLocks/>
            </p:cNvGrpSpPr>
            <p:nvPr/>
          </p:nvGrpSpPr>
          <p:grpSpPr bwMode="auto">
            <a:xfrm>
              <a:off x="2640" y="3068"/>
              <a:ext cx="986" cy="277"/>
              <a:chOff x="2640" y="3068"/>
              <a:chExt cx="986" cy="277"/>
            </a:xfrm>
          </p:grpSpPr>
          <p:sp>
            <p:nvSpPr>
              <p:cNvPr id="57418" name="Line 74"/>
              <p:cNvSpPr>
                <a:spLocks noChangeShapeType="1"/>
              </p:cNvSpPr>
              <p:nvPr/>
            </p:nvSpPr>
            <p:spPr bwMode="auto">
              <a:xfrm flipH="1">
                <a:off x="2639" y="3068"/>
                <a:ext cx="988" cy="0"/>
              </a:xfrm>
              <a:prstGeom prst="line">
                <a:avLst/>
              </a:prstGeom>
              <a:noFill/>
              <a:ln w="12708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19" name="Text Box 75"/>
              <p:cNvSpPr txBox="1">
                <a:spLocks noChangeArrowheads="1"/>
              </p:cNvSpPr>
              <p:nvPr/>
            </p:nvSpPr>
            <p:spPr bwMode="auto">
              <a:xfrm>
                <a:off x="2839" y="3091"/>
                <a:ext cx="586" cy="2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000" b="0" smtClean="0">
                    <a:solidFill>
                      <a:srgbClr val="000000"/>
                    </a:solidFill>
                  </a:rPr>
                  <a:t>Xen ring API</a:t>
                </a:r>
              </a:p>
              <a:p>
                <a:pPr algn="ctr" defTabSz="457200" fontAlgn="base">
                  <a:spcBef>
                    <a:spcPct val="0"/>
                  </a:spcBef>
                  <a:spcAft>
                    <a:spcPct val="0"/>
                  </a:spcAft>
                  <a:buSzPct val="100000"/>
                </a:pPr>
                <a:r>
                  <a:rPr lang="en-US" sz="1000" b="0" smtClean="0">
                    <a:solidFill>
                      <a:srgbClr val="000000"/>
                    </a:solidFill>
                  </a:rPr>
                  <a:t>(data)</a:t>
                </a:r>
              </a:p>
            </p:txBody>
          </p:sp>
        </p:grpSp>
      </p:grpSp>
      <p:grpSp>
        <p:nvGrpSpPr>
          <p:cNvPr id="57420" name="Group 76"/>
          <p:cNvGrpSpPr>
            <a:grpSpLocks/>
          </p:cNvGrpSpPr>
          <p:nvPr/>
        </p:nvGrpSpPr>
        <p:grpSpPr bwMode="auto">
          <a:xfrm>
            <a:off x="695325" y="2915444"/>
            <a:ext cx="949325" cy="762000"/>
            <a:chOff x="542" y="2609"/>
            <a:chExt cx="598" cy="480"/>
          </a:xfrm>
        </p:grpSpPr>
        <p:sp>
          <p:nvSpPr>
            <p:cNvPr id="57421" name="Line 77"/>
            <p:cNvSpPr>
              <a:spLocks noChangeShapeType="1"/>
            </p:cNvSpPr>
            <p:nvPr/>
          </p:nvSpPr>
          <p:spPr bwMode="auto">
            <a:xfrm flipH="1">
              <a:off x="541" y="2936"/>
              <a:ext cx="158"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7422" name="Group 78"/>
            <p:cNvGrpSpPr>
              <a:grpSpLocks/>
            </p:cNvGrpSpPr>
            <p:nvPr/>
          </p:nvGrpSpPr>
          <p:grpSpPr bwMode="auto">
            <a:xfrm>
              <a:off x="649" y="2609"/>
              <a:ext cx="491" cy="480"/>
              <a:chOff x="649" y="2609"/>
              <a:chExt cx="491" cy="480"/>
            </a:xfrm>
          </p:grpSpPr>
          <p:sp>
            <p:nvSpPr>
              <p:cNvPr id="57423" name="Rectangle 79"/>
              <p:cNvSpPr>
                <a:spLocks noChangeArrowheads="1"/>
              </p:cNvSpPr>
              <p:nvPr/>
            </p:nvSpPr>
            <p:spPr bwMode="auto">
              <a:xfrm>
                <a:off x="733" y="2755"/>
                <a:ext cx="247" cy="334"/>
              </a:xfrm>
              <a:prstGeom prst="rect">
                <a:avLst/>
              </a:prstGeom>
              <a:solidFill>
                <a:srgbClr val="0070C0"/>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24" name="Text Box 80"/>
              <p:cNvSpPr txBox="1">
                <a:spLocks noChangeArrowheads="1"/>
              </p:cNvSpPr>
              <p:nvPr/>
            </p:nvSpPr>
            <p:spPr bwMode="auto">
              <a:xfrm>
                <a:off x="649" y="2609"/>
                <a:ext cx="491"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NW driver</a:t>
                </a:r>
              </a:p>
            </p:txBody>
          </p:sp>
        </p:grpSp>
        <p:sp>
          <p:nvSpPr>
            <p:cNvPr id="57425" name="Rectangle 81"/>
            <p:cNvSpPr>
              <a:spLocks noChangeArrowheads="1"/>
            </p:cNvSpPr>
            <p:nvPr/>
          </p:nvSpPr>
          <p:spPr bwMode="auto">
            <a:xfrm>
              <a:off x="693" y="2906"/>
              <a:ext cx="35" cy="35"/>
            </a:xfrm>
            <a:prstGeom prst="rect">
              <a:avLst/>
            </a:prstGeom>
            <a:solidFill>
              <a:srgbClr val="000000"/>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7426" name="Group 82"/>
          <p:cNvGrpSpPr>
            <a:grpSpLocks/>
          </p:cNvGrpSpPr>
          <p:nvPr/>
        </p:nvGrpSpPr>
        <p:grpSpPr bwMode="auto">
          <a:xfrm>
            <a:off x="1447800" y="2902744"/>
            <a:ext cx="1174750" cy="762000"/>
            <a:chOff x="1016" y="2601"/>
            <a:chExt cx="740" cy="480"/>
          </a:xfrm>
        </p:grpSpPr>
        <p:sp>
          <p:nvSpPr>
            <p:cNvPr id="57427" name="Rectangle 83"/>
            <p:cNvSpPr>
              <a:spLocks noChangeArrowheads="1"/>
            </p:cNvSpPr>
            <p:nvPr/>
          </p:nvSpPr>
          <p:spPr bwMode="auto">
            <a:xfrm>
              <a:off x="1162" y="2747"/>
              <a:ext cx="594" cy="334"/>
            </a:xfrm>
            <a:prstGeom prst="rect">
              <a:avLst/>
            </a:prstGeom>
            <a:solidFill>
              <a:srgbClr val="6699FF"/>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28" name="Text Box 84"/>
            <p:cNvSpPr txBox="1">
              <a:spLocks noChangeArrowheads="1"/>
            </p:cNvSpPr>
            <p:nvPr/>
          </p:nvSpPr>
          <p:spPr bwMode="auto">
            <a:xfrm>
              <a:off x="1105" y="2601"/>
              <a:ext cx="482"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         OVS</a:t>
              </a:r>
            </a:p>
          </p:txBody>
        </p:sp>
        <p:sp>
          <p:nvSpPr>
            <p:cNvPr id="57429" name="Line 85"/>
            <p:cNvSpPr>
              <a:spLocks noChangeShapeType="1"/>
            </p:cNvSpPr>
            <p:nvPr/>
          </p:nvSpPr>
          <p:spPr bwMode="auto">
            <a:xfrm flipH="1">
              <a:off x="1014" y="2931"/>
              <a:ext cx="110"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30" name="Rectangle 86"/>
            <p:cNvSpPr>
              <a:spLocks noChangeArrowheads="1"/>
            </p:cNvSpPr>
            <p:nvPr/>
          </p:nvSpPr>
          <p:spPr bwMode="auto">
            <a:xfrm>
              <a:off x="1128" y="2906"/>
              <a:ext cx="35" cy="35"/>
            </a:xfrm>
            <a:prstGeom prst="rect">
              <a:avLst/>
            </a:prstGeom>
            <a:solidFill>
              <a:srgbClr val="000000"/>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7431" name="Group 87"/>
          <p:cNvGrpSpPr>
            <a:grpSpLocks/>
          </p:cNvGrpSpPr>
          <p:nvPr/>
        </p:nvGrpSpPr>
        <p:grpSpPr bwMode="auto">
          <a:xfrm>
            <a:off x="6564313" y="3301206"/>
            <a:ext cx="423862" cy="252413"/>
            <a:chOff x="4239" y="2852"/>
            <a:chExt cx="267" cy="159"/>
          </a:xfrm>
        </p:grpSpPr>
        <p:sp>
          <p:nvSpPr>
            <p:cNvPr id="57432" name="Line 88"/>
            <p:cNvSpPr>
              <a:spLocks noChangeShapeType="1"/>
            </p:cNvSpPr>
            <p:nvPr/>
          </p:nvSpPr>
          <p:spPr bwMode="auto">
            <a:xfrm flipH="1">
              <a:off x="4238" y="2852"/>
              <a:ext cx="269"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33" name="Line 89"/>
            <p:cNvSpPr>
              <a:spLocks noChangeShapeType="1"/>
            </p:cNvSpPr>
            <p:nvPr/>
          </p:nvSpPr>
          <p:spPr bwMode="auto">
            <a:xfrm flipH="1">
              <a:off x="4259" y="3012"/>
              <a:ext cx="224"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7434" name="Group 90"/>
          <p:cNvGrpSpPr>
            <a:grpSpLocks/>
          </p:cNvGrpSpPr>
          <p:nvPr/>
        </p:nvGrpSpPr>
        <p:grpSpPr bwMode="auto">
          <a:xfrm>
            <a:off x="1584325" y="3698081"/>
            <a:ext cx="1090613" cy="1171575"/>
            <a:chOff x="1102" y="3102"/>
            <a:chExt cx="687" cy="738"/>
          </a:xfrm>
        </p:grpSpPr>
        <p:sp>
          <p:nvSpPr>
            <p:cNvPr id="57435" name="Line 91"/>
            <p:cNvSpPr>
              <a:spLocks noChangeShapeType="1"/>
            </p:cNvSpPr>
            <p:nvPr/>
          </p:nvSpPr>
          <p:spPr bwMode="auto">
            <a:xfrm>
              <a:off x="1455" y="3102"/>
              <a:ext cx="0" cy="578"/>
            </a:xfrm>
            <a:prstGeom prst="line">
              <a:avLst/>
            </a:prstGeom>
            <a:noFill/>
            <a:ln w="25560" cap="flat">
              <a:solidFill>
                <a:srgbClr val="000000"/>
              </a:solidFill>
              <a:miter lim="800000"/>
              <a:headEnd/>
              <a:tailEnd/>
            </a:ln>
            <a:effectLst>
              <a:outerShdw blurRad="63500" dist="74769" dir="938535" algn="ctr" rotWithShape="0">
                <a:srgbClr val="808080">
                  <a:alpha val="38034"/>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36" name="Rectangle 92"/>
            <p:cNvSpPr>
              <a:spLocks noChangeArrowheads="1"/>
            </p:cNvSpPr>
            <p:nvPr/>
          </p:nvSpPr>
          <p:spPr bwMode="auto">
            <a:xfrm>
              <a:off x="1102" y="3699"/>
              <a:ext cx="687" cy="141"/>
            </a:xfrm>
            <a:prstGeom prst="rect">
              <a:avLst/>
            </a:prstGeom>
            <a:solidFill>
              <a:srgbClr val="FF0000"/>
            </a:solidFill>
            <a:ln w="1260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126000" rIns="90000" bIns="1260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FFFFFF"/>
                  </a:solidFill>
                  <a:latin typeface="Arial" charset="0"/>
                  <a:ea typeface="ＭＳ Ｐゴシック" charset="0"/>
                  <a:cs typeface="ＭＳ Ｐゴシック" charset="0"/>
                </a:rPr>
                <a:t>300* Kp/s</a:t>
              </a:r>
            </a:p>
          </p:txBody>
        </p:sp>
      </p:grpSp>
      <p:grpSp>
        <p:nvGrpSpPr>
          <p:cNvPr id="57440" name="Group 96"/>
          <p:cNvGrpSpPr>
            <a:grpSpLocks/>
          </p:cNvGrpSpPr>
          <p:nvPr/>
        </p:nvGrpSpPr>
        <p:grpSpPr bwMode="auto">
          <a:xfrm>
            <a:off x="5370513" y="3896519"/>
            <a:ext cx="1411287" cy="1325562"/>
            <a:chOff x="3487" y="3227"/>
            <a:chExt cx="889" cy="613"/>
          </a:xfrm>
        </p:grpSpPr>
        <p:sp>
          <p:nvSpPr>
            <p:cNvPr id="57441" name="Rectangle 97"/>
            <p:cNvSpPr>
              <a:spLocks noChangeArrowheads="1"/>
            </p:cNvSpPr>
            <p:nvPr/>
          </p:nvSpPr>
          <p:spPr bwMode="auto">
            <a:xfrm>
              <a:off x="3487" y="3593"/>
              <a:ext cx="889" cy="247"/>
            </a:xfrm>
            <a:prstGeom prst="rect">
              <a:avLst/>
            </a:prstGeom>
            <a:solidFill>
              <a:srgbClr val="FF0000"/>
            </a:solidFill>
            <a:ln w="12600" cap="flat">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126000" rIns="90000" bIns="1260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FFFF"/>
                  </a:solidFill>
                  <a:latin typeface="Arial" charset="0"/>
                  <a:ea typeface="ＭＳ Ｐゴシック" charset="0"/>
                  <a:cs typeface="ＭＳ Ｐゴシック" charset="0"/>
                </a:rPr>
                <a:t>225 </a:t>
              </a:r>
              <a:r>
                <a:rPr lang="en-US" dirty="0" err="1" smtClean="0">
                  <a:solidFill>
                    <a:srgbClr val="FFFFFF"/>
                  </a:solidFill>
                  <a:latin typeface="Arial" charset="0"/>
                  <a:ea typeface="ＭＳ Ｐゴシック" charset="0"/>
                  <a:cs typeface="ＭＳ Ｐゴシック" charset="0"/>
                </a:rPr>
                <a:t>Kp</a:t>
              </a:r>
              <a:r>
                <a:rPr lang="en-US" dirty="0" smtClean="0">
                  <a:solidFill>
                    <a:srgbClr val="FFFFFF"/>
                  </a:solidFill>
                  <a:latin typeface="Arial" charset="0"/>
                  <a:ea typeface="ＭＳ Ｐゴシック" charset="0"/>
                  <a:cs typeface="ＭＳ Ｐゴシック" charset="0"/>
                </a:rPr>
                <a:t>/s  -</a:t>
              </a:r>
              <a:r>
                <a:rPr lang="en-US" dirty="0" err="1" smtClean="0">
                  <a:solidFill>
                    <a:srgbClr val="FFFFFF"/>
                  </a:solidFill>
                  <a:latin typeface="Arial" charset="0"/>
                  <a:ea typeface="ＭＳ Ｐゴシック" charset="0"/>
                  <a:cs typeface="ＭＳ Ｐゴシック" charset="0"/>
                </a:rPr>
                <a:t>tX</a:t>
              </a:r>
              <a:endParaRPr lang="en-US" dirty="0" smtClean="0">
                <a:solidFill>
                  <a:srgbClr val="FFFFFF"/>
                </a:solidFill>
                <a:latin typeface="Arial" charset="0"/>
                <a:ea typeface="ＭＳ Ｐゴシック" charset="0"/>
                <a:cs typeface="ＭＳ Ｐゴシック" charset="0"/>
              </a:endParaRPr>
            </a:p>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FFFFFF"/>
                  </a:solidFill>
                  <a:latin typeface="Arial" charset="0"/>
                  <a:ea typeface="ＭＳ Ｐゴシック" charset="0"/>
                  <a:cs typeface="ＭＳ Ｐゴシック" charset="0"/>
                </a:rPr>
                <a:t>8Kp/s  -</a:t>
              </a:r>
              <a:r>
                <a:rPr lang="en-US" dirty="0" err="1" smtClean="0">
                  <a:solidFill>
                    <a:srgbClr val="FFFFFF"/>
                  </a:solidFill>
                  <a:latin typeface="Arial" charset="0"/>
                  <a:ea typeface="ＭＳ Ｐゴシック" charset="0"/>
                  <a:cs typeface="ＭＳ Ｐゴシック" charset="0"/>
                </a:rPr>
                <a:t>rx</a:t>
              </a:r>
              <a:endParaRPr lang="en-US" dirty="0" smtClean="0">
                <a:solidFill>
                  <a:srgbClr val="FFFFFF"/>
                </a:solidFill>
                <a:latin typeface="Arial" charset="0"/>
                <a:ea typeface="ＭＳ Ｐゴシック" charset="0"/>
                <a:cs typeface="ＭＳ Ｐゴシック" charset="0"/>
              </a:endParaRPr>
            </a:p>
          </p:txBody>
        </p:sp>
        <p:sp>
          <p:nvSpPr>
            <p:cNvPr id="57442" name="Line 98"/>
            <p:cNvSpPr>
              <a:spLocks noChangeShapeType="1"/>
            </p:cNvSpPr>
            <p:nvPr/>
          </p:nvSpPr>
          <p:spPr bwMode="auto">
            <a:xfrm>
              <a:off x="3936" y="3227"/>
              <a:ext cx="0" cy="464"/>
            </a:xfrm>
            <a:prstGeom prst="line">
              <a:avLst/>
            </a:prstGeom>
            <a:noFill/>
            <a:ln w="25560" cap="flat">
              <a:solidFill>
                <a:srgbClr val="000000"/>
              </a:solidFill>
              <a:miter lim="800000"/>
              <a:headEnd/>
              <a:tailEnd/>
            </a:ln>
            <a:effectLst>
              <a:outerShdw blurRad="63500" dist="74769" dir="938535" algn="ctr" rotWithShape="0">
                <a:srgbClr val="808080">
                  <a:alpha val="38034"/>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7445" name="Group 101"/>
          <p:cNvGrpSpPr>
            <a:grpSpLocks/>
          </p:cNvGrpSpPr>
          <p:nvPr/>
        </p:nvGrpSpPr>
        <p:grpSpPr bwMode="auto">
          <a:xfrm>
            <a:off x="2600325" y="3264694"/>
            <a:ext cx="874713" cy="292100"/>
            <a:chOff x="1742" y="2829"/>
            <a:chExt cx="551" cy="184"/>
          </a:xfrm>
        </p:grpSpPr>
        <p:sp>
          <p:nvSpPr>
            <p:cNvPr id="57446" name="Rectangle 102"/>
            <p:cNvSpPr>
              <a:spLocks noChangeArrowheads="1"/>
            </p:cNvSpPr>
            <p:nvPr/>
          </p:nvSpPr>
          <p:spPr bwMode="auto">
            <a:xfrm>
              <a:off x="1941" y="2829"/>
              <a:ext cx="352" cy="184"/>
            </a:xfrm>
            <a:prstGeom prst="rect">
              <a:avLst/>
            </a:prstGeom>
            <a:solidFill>
              <a:srgbClr val="BBE0E3"/>
            </a:solidFill>
            <a:ln w="25560" cap="flat">
              <a:solidFill>
                <a:srgbClr val="89A4A7"/>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000000"/>
                  </a:solidFill>
                  <a:latin typeface="Arial" charset="0"/>
                  <a:ea typeface="ＭＳ Ｐゴシック" charset="0"/>
                  <a:cs typeface="ＭＳ Ｐゴシック" charset="0"/>
                </a:rPr>
                <a:t>vif</a:t>
              </a:r>
            </a:p>
          </p:txBody>
        </p:sp>
        <p:sp>
          <p:nvSpPr>
            <p:cNvPr id="57447" name="Line 103"/>
            <p:cNvSpPr>
              <a:spLocks noChangeShapeType="1"/>
            </p:cNvSpPr>
            <p:nvPr/>
          </p:nvSpPr>
          <p:spPr bwMode="auto">
            <a:xfrm flipH="1">
              <a:off x="1762" y="2927"/>
              <a:ext cx="174"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48" name="Rectangle 104"/>
            <p:cNvSpPr>
              <a:spLocks noChangeArrowheads="1"/>
            </p:cNvSpPr>
            <p:nvPr/>
          </p:nvSpPr>
          <p:spPr bwMode="auto">
            <a:xfrm>
              <a:off x="1742" y="2898"/>
              <a:ext cx="35" cy="35"/>
            </a:xfrm>
            <a:prstGeom prst="rect">
              <a:avLst/>
            </a:prstGeom>
            <a:solidFill>
              <a:srgbClr val="000000"/>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7449" name="Group 105"/>
          <p:cNvGrpSpPr>
            <a:grpSpLocks/>
          </p:cNvGrpSpPr>
          <p:nvPr/>
        </p:nvGrpSpPr>
        <p:grpSpPr bwMode="auto">
          <a:xfrm>
            <a:off x="6967538" y="2796381"/>
            <a:ext cx="1482725" cy="938213"/>
            <a:chOff x="4493" y="2534"/>
            <a:chExt cx="934" cy="591"/>
          </a:xfrm>
        </p:grpSpPr>
        <p:sp>
          <p:nvSpPr>
            <p:cNvPr id="57450" name="Text Box 106"/>
            <p:cNvSpPr txBox="1">
              <a:spLocks noChangeArrowheads="1"/>
            </p:cNvSpPr>
            <p:nvPr/>
          </p:nvSpPr>
          <p:spPr bwMode="auto">
            <a:xfrm>
              <a:off x="4836" y="2534"/>
              <a:ext cx="304"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Click</a:t>
              </a:r>
            </a:p>
          </p:txBody>
        </p:sp>
        <p:sp>
          <p:nvSpPr>
            <p:cNvPr id="57451" name="Rectangle 107"/>
            <p:cNvSpPr>
              <a:spLocks noChangeArrowheads="1"/>
            </p:cNvSpPr>
            <p:nvPr/>
          </p:nvSpPr>
          <p:spPr bwMode="auto">
            <a:xfrm>
              <a:off x="4493" y="2694"/>
              <a:ext cx="934" cy="431"/>
            </a:xfrm>
            <a:prstGeom prst="rect">
              <a:avLst/>
            </a:prstGeom>
            <a:solidFill>
              <a:srgbClr val="0099CC"/>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52" name="Line 108"/>
            <p:cNvSpPr>
              <a:spLocks noChangeShapeType="1"/>
            </p:cNvSpPr>
            <p:nvPr/>
          </p:nvSpPr>
          <p:spPr bwMode="auto">
            <a:xfrm flipH="1">
              <a:off x="5105" y="2837"/>
              <a:ext cx="213"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53" name="AutoShape 109"/>
            <p:cNvSpPr>
              <a:spLocks noChangeArrowheads="1"/>
            </p:cNvSpPr>
            <p:nvPr/>
          </p:nvSpPr>
          <p:spPr bwMode="auto">
            <a:xfrm rot="16200000">
              <a:off x="4747" y="2748"/>
              <a:ext cx="131" cy="538"/>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54" name="Text Box 110"/>
            <p:cNvSpPr txBox="1">
              <a:spLocks noChangeArrowheads="1"/>
            </p:cNvSpPr>
            <p:nvPr/>
          </p:nvSpPr>
          <p:spPr bwMode="auto">
            <a:xfrm>
              <a:off x="4555" y="2937"/>
              <a:ext cx="463"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ToDevice</a:t>
              </a:r>
            </a:p>
          </p:txBody>
        </p:sp>
        <p:sp>
          <p:nvSpPr>
            <p:cNvPr id="57455" name="AutoShape 111"/>
            <p:cNvSpPr>
              <a:spLocks noChangeArrowheads="1"/>
            </p:cNvSpPr>
            <p:nvPr/>
          </p:nvSpPr>
          <p:spPr bwMode="auto">
            <a:xfrm rot="16200000">
              <a:off x="4759" y="2562"/>
              <a:ext cx="131" cy="558"/>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7456" name="Text Box 112"/>
            <p:cNvSpPr txBox="1">
              <a:spLocks noChangeArrowheads="1"/>
            </p:cNvSpPr>
            <p:nvPr/>
          </p:nvSpPr>
          <p:spPr bwMode="auto">
            <a:xfrm>
              <a:off x="4558" y="2748"/>
              <a:ext cx="571"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FromDevice</a:t>
              </a:r>
            </a:p>
          </p:txBody>
        </p:sp>
        <p:sp>
          <p:nvSpPr>
            <p:cNvPr id="57457" name="Line 113"/>
            <p:cNvSpPr>
              <a:spLocks noChangeShapeType="1"/>
            </p:cNvSpPr>
            <p:nvPr/>
          </p:nvSpPr>
          <p:spPr bwMode="auto">
            <a:xfrm flipH="1">
              <a:off x="5082" y="3039"/>
              <a:ext cx="213"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sp>
        <p:nvSpPr>
          <p:cNvPr id="67"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Tree>
    <p:extLst>
      <p:ext uri="{BB962C8B-B14F-4D97-AF65-F5344CB8AC3E}">
        <p14:creationId xmlns:p14="http://schemas.microsoft.com/office/powerpoint/2010/main" xmlns="" val="26208516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7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74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7445"/>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5734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57407"/>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57410"/>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574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57431"/>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574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5743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57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Optimizing Network I/O – Backend Switch</a:t>
            </a:r>
          </a:p>
        </p:txBody>
      </p:sp>
      <p:sp>
        <p:nvSpPr>
          <p:cNvPr id="59395" name="AutoShape 3"/>
          <p:cNvSpPr>
            <a:spLocks noChangeArrowheads="1"/>
          </p:cNvSpPr>
          <p:nvPr/>
        </p:nvSpPr>
        <p:spPr bwMode="auto">
          <a:xfrm>
            <a:off x="914400" y="1239838"/>
            <a:ext cx="3575050" cy="1568450"/>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9396" name="Group 4"/>
          <p:cNvGrpSpPr>
            <a:grpSpLocks/>
          </p:cNvGrpSpPr>
          <p:nvPr/>
        </p:nvGrpSpPr>
        <p:grpSpPr bwMode="auto">
          <a:xfrm>
            <a:off x="1814513" y="1554163"/>
            <a:ext cx="952500" cy="762000"/>
            <a:chOff x="1143" y="979"/>
            <a:chExt cx="600" cy="480"/>
          </a:xfrm>
        </p:grpSpPr>
        <p:sp>
          <p:nvSpPr>
            <p:cNvPr id="59397" name="Rectangle 5"/>
            <p:cNvSpPr>
              <a:spLocks noChangeArrowheads="1"/>
            </p:cNvSpPr>
            <p:nvPr/>
          </p:nvSpPr>
          <p:spPr bwMode="auto">
            <a:xfrm>
              <a:off x="1143" y="1125"/>
              <a:ext cx="600" cy="334"/>
            </a:xfrm>
            <a:prstGeom prst="rect">
              <a:avLst/>
            </a:prstGeom>
            <a:solidFill>
              <a:srgbClr val="FF0000"/>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398" name="Text Box 6"/>
            <p:cNvSpPr txBox="1">
              <a:spLocks noChangeArrowheads="1"/>
            </p:cNvSpPr>
            <p:nvPr/>
          </p:nvSpPr>
          <p:spPr bwMode="auto">
            <a:xfrm>
              <a:off x="1280" y="979"/>
              <a:ext cx="320"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VALE</a:t>
              </a:r>
            </a:p>
          </p:txBody>
        </p:sp>
      </p:grpSp>
      <p:pic>
        <p:nvPicPr>
          <p:cNvPr id="5939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25" y="1847850"/>
            <a:ext cx="684213" cy="5143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59400" name="Group 8"/>
          <p:cNvGrpSpPr>
            <a:grpSpLocks/>
          </p:cNvGrpSpPr>
          <p:nvPr/>
        </p:nvGrpSpPr>
        <p:grpSpPr bwMode="auto">
          <a:xfrm>
            <a:off x="2960688" y="1363663"/>
            <a:ext cx="1203325" cy="1146175"/>
            <a:chOff x="1865" y="859"/>
            <a:chExt cx="758" cy="722"/>
          </a:xfrm>
        </p:grpSpPr>
        <p:sp>
          <p:nvSpPr>
            <p:cNvPr id="59401" name="AutoShape 9"/>
            <p:cNvSpPr>
              <a:spLocks noChangeArrowheads="1"/>
            </p:cNvSpPr>
            <p:nvPr/>
          </p:nvSpPr>
          <p:spPr bwMode="auto">
            <a:xfrm rot="5400000">
              <a:off x="1964" y="923"/>
              <a:ext cx="561" cy="758"/>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02" name="Text Box 10"/>
            <p:cNvSpPr txBox="1">
              <a:spLocks noChangeArrowheads="1"/>
            </p:cNvSpPr>
            <p:nvPr/>
          </p:nvSpPr>
          <p:spPr bwMode="auto">
            <a:xfrm>
              <a:off x="1997" y="859"/>
              <a:ext cx="415"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netback</a:t>
              </a:r>
            </a:p>
          </p:txBody>
        </p:sp>
      </p:grpSp>
      <p:sp>
        <p:nvSpPr>
          <p:cNvPr id="59403" name="Text Box 11"/>
          <p:cNvSpPr txBox="1">
            <a:spLocks noChangeArrowheads="1"/>
          </p:cNvSpPr>
          <p:nvPr/>
        </p:nvSpPr>
        <p:spPr bwMode="auto">
          <a:xfrm>
            <a:off x="1473200" y="901700"/>
            <a:ext cx="2335213" cy="314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Driver Domain (or Dom 0)</a:t>
            </a:r>
          </a:p>
        </p:txBody>
      </p:sp>
      <p:sp>
        <p:nvSpPr>
          <p:cNvPr id="59404" name="AutoShape 12"/>
          <p:cNvSpPr>
            <a:spLocks noChangeArrowheads="1"/>
          </p:cNvSpPr>
          <p:nvPr/>
        </p:nvSpPr>
        <p:spPr bwMode="auto">
          <a:xfrm>
            <a:off x="5526088" y="1249363"/>
            <a:ext cx="3208337" cy="1568450"/>
          </a:xfrm>
          <a:prstGeom prst="roundRect">
            <a:avLst>
              <a:gd name="adj" fmla="val 16667"/>
            </a:avLst>
          </a:prstGeom>
          <a:solidFill>
            <a:srgbClr val="FFFFFF"/>
          </a:solidFill>
          <a:ln w="9360" cap="flat">
            <a:solidFill>
              <a:srgbClr val="000000"/>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05" name="Text Box 13"/>
          <p:cNvSpPr txBox="1">
            <a:spLocks noChangeArrowheads="1"/>
          </p:cNvSpPr>
          <p:nvPr/>
        </p:nvSpPr>
        <p:spPr bwMode="auto">
          <a:xfrm>
            <a:off x="6481763" y="885825"/>
            <a:ext cx="1565275" cy="314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400" b="0" smtClean="0">
                <a:solidFill>
                  <a:srgbClr val="000000"/>
                </a:solidFill>
              </a:rPr>
              <a:t>ClickOS Domain</a:t>
            </a:r>
          </a:p>
        </p:txBody>
      </p:sp>
      <p:sp>
        <p:nvSpPr>
          <p:cNvPr id="59406" name="AutoShape 14"/>
          <p:cNvSpPr>
            <a:spLocks noChangeArrowheads="1"/>
          </p:cNvSpPr>
          <p:nvPr/>
        </p:nvSpPr>
        <p:spPr bwMode="auto">
          <a:xfrm rot="5400000">
            <a:off x="5830887" y="1619251"/>
            <a:ext cx="950913" cy="957262"/>
          </a:xfrm>
          <a:prstGeom prst="roundRect">
            <a:avLst>
              <a:gd name="adj" fmla="val 16667"/>
            </a:avLst>
          </a:prstGeom>
          <a:solidFill>
            <a:srgbClr val="D9D9D9"/>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07" name="Text Box 15"/>
          <p:cNvSpPr txBox="1">
            <a:spLocks noChangeArrowheads="1"/>
          </p:cNvSpPr>
          <p:nvPr/>
        </p:nvSpPr>
        <p:spPr bwMode="auto">
          <a:xfrm>
            <a:off x="5964238" y="1365250"/>
            <a:ext cx="660400" cy="25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netfront</a:t>
            </a:r>
          </a:p>
        </p:txBody>
      </p:sp>
      <p:grpSp>
        <p:nvGrpSpPr>
          <p:cNvPr id="59408" name="Group 16"/>
          <p:cNvGrpSpPr>
            <a:grpSpLocks/>
          </p:cNvGrpSpPr>
          <p:nvPr/>
        </p:nvGrpSpPr>
        <p:grpSpPr bwMode="auto">
          <a:xfrm>
            <a:off x="4203700" y="1541463"/>
            <a:ext cx="1566863" cy="1196975"/>
            <a:chOff x="2648" y="971"/>
            <a:chExt cx="987" cy="754"/>
          </a:xfrm>
        </p:grpSpPr>
        <p:sp>
          <p:nvSpPr>
            <p:cNvPr id="59409" name="Line 17"/>
            <p:cNvSpPr>
              <a:spLocks noChangeShapeType="1"/>
            </p:cNvSpPr>
            <p:nvPr/>
          </p:nvSpPr>
          <p:spPr bwMode="auto">
            <a:xfrm flipH="1">
              <a:off x="2647" y="1134"/>
              <a:ext cx="989"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0" name="Line 18"/>
            <p:cNvSpPr>
              <a:spLocks noChangeShapeType="1"/>
            </p:cNvSpPr>
            <p:nvPr/>
          </p:nvSpPr>
          <p:spPr bwMode="auto">
            <a:xfrm flipH="1">
              <a:off x="2647" y="1260"/>
              <a:ext cx="989"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1" name="Text Box 19"/>
            <p:cNvSpPr txBox="1">
              <a:spLocks noChangeArrowheads="1"/>
            </p:cNvSpPr>
            <p:nvPr/>
          </p:nvSpPr>
          <p:spPr bwMode="auto">
            <a:xfrm>
              <a:off x="2822" y="971"/>
              <a:ext cx="642"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Xen bus/store</a:t>
              </a:r>
            </a:p>
          </p:txBody>
        </p:sp>
        <p:sp>
          <p:nvSpPr>
            <p:cNvPr id="59412" name="Text Box 20"/>
            <p:cNvSpPr txBox="1">
              <a:spLocks noChangeArrowheads="1"/>
            </p:cNvSpPr>
            <p:nvPr/>
          </p:nvSpPr>
          <p:spPr bwMode="auto">
            <a:xfrm>
              <a:off x="2841" y="1116"/>
              <a:ext cx="655"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Event channel</a:t>
              </a:r>
            </a:p>
          </p:txBody>
        </p:sp>
        <p:grpSp>
          <p:nvGrpSpPr>
            <p:cNvPr id="59413" name="Group 21"/>
            <p:cNvGrpSpPr>
              <a:grpSpLocks/>
            </p:cNvGrpSpPr>
            <p:nvPr/>
          </p:nvGrpSpPr>
          <p:grpSpPr bwMode="auto">
            <a:xfrm>
              <a:off x="2660" y="1448"/>
              <a:ext cx="947" cy="277"/>
              <a:chOff x="2660" y="1448"/>
              <a:chExt cx="947" cy="277"/>
            </a:xfrm>
          </p:grpSpPr>
          <p:sp>
            <p:nvSpPr>
              <p:cNvPr id="59414" name="Line 22"/>
              <p:cNvSpPr>
                <a:spLocks noChangeShapeType="1"/>
              </p:cNvSpPr>
              <p:nvPr/>
            </p:nvSpPr>
            <p:spPr bwMode="auto">
              <a:xfrm flipH="1">
                <a:off x="2660" y="1448"/>
                <a:ext cx="949" cy="0"/>
              </a:xfrm>
              <a:prstGeom prst="line">
                <a:avLst/>
              </a:prstGeom>
              <a:noFill/>
              <a:ln w="12708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5" name="Text Box 23"/>
              <p:cNvSpPr txBox="1">
                <a:spLocks noChangeArrowheads="1"/>
              </p:cNvSpPr>
              <p:nvPr/>
            </p:nvSpPr>
            <p:spPr bwMode="auto">
              <a:xfrm>
                <a:off x="2838" y="1471"/>
                <a:ext cx="586" cy="2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defTabSz="457200" fontAlgn="base">
                  <a:spcBef>
                    <a:spcPct val="0"/>
                  </a:spcBef>
                  <a:spcAft>
                    <a:spcPct val="0"/>
                  </a:spcAft>
                  <a:buSzPct val="100000"/>
                </a:pPr>
                <a:r>
                  <a:rPr lang="en-US" sz="1000" b="0" smtClean="0">
                    <a:solidFill>
                      <a:srgbClr val="000000"/>
                    </a:solidFill>
                  </a:rPr>
                  <a:t>Xen ring API</a:t>
                </a:r>
              </a:p>
              <a:p>
                <a:pPr algn="ctr" defTabSz="457200" fontAlgn="base">
                  <a:spcBef>
                    <a:spcPct val="0"/>
                  </a:spcBef>
                  <a:spcAft>
                    <a:spcPct val="0"/>
                  </a:spcAft>
                  <a:buSzPct val="100000"/>
                </a:pPr>
                <a:r>
                  <a:rPr lang="en-US" sz="1000" b="0" smtClean="0">
                    <a:solidFill>
                      <a:srgbClr val="000000"/>
                    </a:solidFill>
                  </a:rPr>
                  <a:t>(data)</a:t>
                </a:r>
              </a:p>
            </p:txBody>
          </p:sp>
        </p:grpSp>
      </p:grpSp>
      <p:sp>
        <p:nvSpPr>
          <p:cNvPr id="59416" name="Line 24"/>
          <p:cNvSpPr>
            <a:spLocks noChangeShapeType="1"/>
          </p:cNvSpPr>
          <p:nvPr/>
        </p:nvSpPr>
        <p:spPr bwMode="auto">
          <a:xfrm flipH="1">
            <a:off x="895350" y="2087563"/>
            <a:ext cx="276225" cy="1587"/>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7" name="Rectangle 25"/>
          <p:cNvSpPr>
            <a:spLocks noChangeArrowheads="1"/>
          </p:cNvSpPr>
          <p:nvPr/>
        </p:nvSpPr>
        <p:spPr bwMode="auto">
          <a:xfrm>
            <a:off x="1174750" y="1800225"/>
            <a:ext cx="417513" cy="544513"/>
          </a:xfrm>
          <a:prstGeom prst="rect">
            <a:avLst/>
          </a:prstGeom>
          <a:solidFill>
            <a:srgbClr val="0070C0"/>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18" name="Text Box 26"/>
          <p:cNvSpPr txBox="1">
            <a:spLocks noChangeArrowheads="1"/>
          </p:cNvSpPr>
          <p:nvPr/>
        </p:nvSpPr>
        <p:spPr bwMode="auto">
          <a:xfrm>
            <a:off x="882650" y="1389063"/>
            <a:ext cx="1092200" cy="406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    NW driver</a:t>
            </a:r>
          </a:p>
          <a:p>
            <a:pPr defTabSz="457200" fontAlgn="base">
              <a:spcBef>
                <a:spcPct val="0"/>
              </a:spcBef>
              <a:spcAft>
                <a:spcPct val="0"/>
              </a:spcAft>
              <a:buSzPct val="100000"/>
            </a:pPr>
            <a:r>
              <a:rPr lang="en-US" sz="1000" b="0" smtClean="0">
                <a:solidFill>
                  <a:srgbClr val="000000"/>
                </a:solidFill>
              </a:rPr>
              <a:t>(netmap mode)</a:t>
            </a:r>
          </a:p>
        </p:txBody>
      </p:sp>
      <p:sp>
        <p:nvSpPr>
          <p:cNvPr id="59419" name="Line 27"/>
          <p:cNvSpPr>
            <a:spLocks noChangeShapeType="1"/>
          </p:cNvSpPr>
          <p:nvPr/>
        </p:nvSpPr>
        <p:spPr bwMode="auto">
          <a:xfrm flipH="1">
            <a:off x="1592263" y="2079625"/>
            <a:ext cx="206375" cy="1588"/>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20" name="Rectangle 28"/>
          <p:cNvSpPr>
            <a:spLocks noChangeArrowheads="1"/>
          </p:cNvSpPr>
          <p:nvPr/>
        </p:nvSpPr>
        <p:spPr bwMode="auto">
          <a:xfrm>
            <a:off x="1758950" y="2039938"/>
            <a:ext cx="87313" cy="87312"/>
          </a:xfrm>
          <a:prstGeom prst="rect">
            <a:avLst/>
          </a:prstGeom>
          <a:solidFill>
            <a:srgbClr val="000000"/>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nvGrpSpPr>
          <p:cNvPr id="59421" name="Group 29"/>
          <p:cNvGrpSpPr>
            <a:grpSpLocks/>
          </p:cNvGrpSpPr>
          <p:nvPr/>
        </p:nvGrpSpPr>
        <p:grpSpPr bwMode="auto">
          <a:xfrm>
            <a:off x="2778125" y="1917700"/>
            <a:ext cx="949325" cy="292100"/>
            <a:chOff x="1750" y="1208"/>
            <a:chExt cx="598" cy="184"/>
          </a:xfrm>
        </p:grpSpPr>
        <p:sp>
          <p:nvSpPr>
            <p:cNvPr id="59422" name="Rectangle 30"/>
            <p:cNvSpPr>
              <a:spLocks noChangeArrowheads="1"/>
            </p:cNvSpPr>
            <p:nvPr/>
          </p:nvSpPr>
          <p:spPr bwMode="auto">
            <a:xfrm>
              <a:off x="1965" y="1208"/>
              <a:ext cx="383" cy="184"/>
            </a:xfrm>
            <a:prstGeom prst="rect">
              <a:avLst/>
            </a:prstGeom>
            <a:solidFill>
              <a:srgbClr val="BBE0E3"/>
            </a:solidFill>
            <a:ln w="25560" cap="flat">
              <a:solidFill>
                <a:srgbClr val="89A4A7"/>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smtClean="0">
                  <a:solidFill>
                    <a:srgbClr val="000000"/>
                  </a:solidFill>
                  <a:latin typeface="Arial" charset="0"/>
                  <a:ea typeface="ＭＳ Ｐゴシック" charset="0"/>
                  <a:cs typeface="ＭＳ Ｐゴシック" charset="0"/>
                </a:rPr>
                <a:t>port</a:t>
              </a:r>
            </a:p>
          </p:txBody>
        </p:sp>
        <p:sp>
          <p:nvSpPr>
            <p:cNvPr id="59423" name="Line 31"/>
            <p:cNvSpPr>
              <a:spLocks noChangeShapeType="1"/>
            </p:cNvSpPr>
            <p:nvPr/>
          </p:nvSpPr>
          <p:spPr bwMode="auto">
            <a:xfrm flipH="1">
              <a:off x="1773" y="1306"/>
              <a:ext cx="187"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24" name="Rectangle 32"/>
            <p:cNvSpPr>
              <a:spLocks noChangeArrowheads="1"/>
            </p:cNvSpPr>
            <p:nvPr/>
          </p:nvSpPr>
          <p:spPr bwMode="auto">
            <a:xfrm>
              <a:off x="1750" y="1277"/>
              <a:ext cx="39" cy="35"/>
            </a:xfrm>
            <a:prstGeom prst="rect">
              <a:avLst/>
            </a:prstGeom>
            <a:solidFill>
              <a:srgbClr val="000000"/>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grpSp>
        <p:nvGrpSpPr>
          <p:cNvPr id="59425" name="Group 33"/>
          <p:cNvGrpSpPr>
            <a:grpSpLocks/>
          </p:cNvGrpSpPr>
          <p:nvPr/>
        </p:nvGrpSpPr>
        <p:grpSpPr bwMode="auto">
          <a:xfrm>
            <a:off x="7072313" y="1454150"/>
            <a:ext cx="1481137" cy="941388"/>
            <a:chOff x="4455" y="916"/>
            <a:chExt cx="933" cy="593"/>
          </a:xfrm>
        </p:grpSpPr>
        <p:sp>
          <p:nvSpPr>
            <p:cNvPr id="59426" name="Text Box 34"/>
            <p:cNvSpPr txBox="1">
              <a:spLocks noChangeArrowheads="1"/>
            </p:cNvSpPr>
            <p:nvPr/>
          </p:nvSpPr>
          <p:spPr bwMode="auto">
            <a:xfrm>
              <a:off x="4822" y="916"/>
              <a:ext cx="304"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Click</a:t>
              </a:r>
            </a:p>
          </p:txBody>
        </p:sp>
        <p:sp>
          <p:nvSpPr>
            <p:cNvPr id="59427" name="Rectangle 35"/>
            <p:cNvSpPr>
              <a:spLocks noChangeArrowheads="1"/>
            </p:cNvSpPr>
            <p:nvPr/>
          </p:nvSpPr>
          <p:spPr bwMode="auto">
            <a:xfrm>
              <a:off x="4455" y="1079"/>
              <a:ext cx="933" cy="430"/>
            </a:xfrm>
            <a:prstGeom prst="rect">
              <a:avLst/>
            </a:prstGeom>
            <a:solidFill>
              <a:srgbClr val="0099CC"/>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28" name="Line 36"/>
            <p:cNvSpPr>
              <a:spLocks noChangeShapeType="1"/>
            </p:cNvSpPr>
            <p:nvPr/>
          </p:nvSpPr>
          <p:spPr bwMode="auto">
            <a:xfrm flipH="1">
              <a:off x="5045" y="1222"/>
              <a:ext cx="212"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29" name="Line 37"/>
            <p:cNvSpPr>
              <a:spLocks noChangeShapeType="1"/>
            </p:cNvSpPr>
            <p:nvPr/>
          </p:nvSpPr>
          <p:spPr bwMode="auto">
            <a:xfrm flipH="1">
              <a:off x="5043" y="1402"/>
              <a:ext cx="212"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30" name="AutoShape 38"/>
            <p:cNvSpPr>
              <a:spLocks noChangeArrowheads="1"/>
            </p:cNvSpPr>
            <p:nvPr/>
          </p:nvSpPr>
          <p:spPr bwMode="auto">
            <a:xfrm rot="16200000">
              <a:off x="4705" y="954"/>
              <a:ext cx="130" cy="517"/>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31" name="Text Box 39"/>
            <p:cNvSpPr txBox="1">
              <a:spLocks noChangeArrowheads="1"/>
            </p:cNvSpPr>
            <p:nvPr/>
          </p:nvSpPr>
          <p:spPr bwMode="auto">
            <a:xfrm>
              <a:off x="4494" y="1133"/>
              <a:ext cx="571"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FromDevice</a:t>
              </a:r>
            </a:p>
          </p:txBody>
        </p:sp>
        <p:sp>
          <p:nvSpPr>
            <p:cNvPr id="59432" name="AutoShape 40"/>
            <p:cNvSpPr>
              <a:spLocks noChangeArrowheads="1"/>
            </p:cNvSpPr>
            <p:nvPr/>
          </p:nvSpPr>
          <p:spPr bwMode="auto">
            <a:xfrm rot="16200000">
              <a:off x="4700" y="1143"/>
              <a:ext cx="130" cy="517"/>
            </a:xfrm>
            <a:prstGeom prst="roundRect">
              <a:avLst>
                <a:gd name="adj" fmla="val 16667"/>
              </a:avLst>
            </a:prstGeom>
            <a:solidFill>
              <a:srgbClr val="FFFFFF"/>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33" name="Text Box 41"/>
            <p:cNvSpPr txBox="1">
              <a:spLocks noChangeArrowheads="1"/>
            </p:cNvSpPr>
            <p:nvPr/>
          </p:nvSpPr>
          <p:spPr bwMode="auto">
            <a:xfrm>
              <a:off x="4491" y="1322"/>
              <a:ext cx="463"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ToDevice</a:t>
              </a:r>
            </a:p>
          </p:txBody>
        </p:sp>
      </p:grpSp>
      <p:grpSp>
        <p:nvGrpSpPr>
          <p:cNvPr id="59434" name="Group 42"/>
          <p:cNvGrpSpPr>
            <a:grpSpLocks/>
          </p:cNvGrpSpPr>
          <p:nvPr/>
        </p:nvGrpSpPr>
        <p:grpSpPr bwMode="auto">
          <a:xfrm>
            <a:off x="6742113" y="1954213"/>
            <a:ext cx="423862" cy="252412"/>
            <a:chOff x="4247" y="1231"/>
            <a:chExt cx="267" cy="159"/>
          </a:xfrm>
        </p:grpSpPr>
        <p:sp>
          <p:nvSpPr>
            <p:cNvPr id="59435" name="Line 43"/>
            <p:cNvSpPr>
              <a:spLocks noChangeShapeType="1"/>
            </p:cNvSpPr>
            <p:nvPr/>
          </p:nvSpPr>
          <p:spPr bwMode="auto">
            <a:xfrm flipH="1">
              <a:off x="4246" y="1231"/>
              <a:ext cx="269" cy="0"/>
            </a:xfrm>
            <a:prstGeom prst="line">
              <a:avLst/>
            </a:prstGeom>
            <a:noFill/>
            <a:ln w="38160" cap="flat">
              <a:solidFill>
                <a:srgbClr val="000000"/>
              </a:solidFill>
              <a:miter lim="800000"/>
              <a:headEnd type="triangle" w="med" len="me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36" name="Line 44"/>
            <p:cNvSpPr>
              <a:spLocks noChangeShapeType="1"/>
            </p:cNvSpPr>
            <p:nvPr/>
          </p:nvSpPr>
          <p:spPr bwMode="auto">
            <a:xfrm flipH="1">
              <a:off x="4266" y="1391"/>
              <a:ext cx="225" cy="0"/>
            </a:xfrm>
            <a:prstGeom prst="line">
              <a:avLst/>
            </a:prstGeom>
            <a:noFill/>
            <a:ln w="38160" cap="flat">
              <a:solidFill>
                <a:srgbClr val="000000"/>
              </a:solidFill>
              <a:miter lim="800000"/>
              <a:headEnd/>
              <a:tailEnd type="triangle" w="med" len="me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sp>
        <p:nvSpPr>
          <p:cNvPr id="59437" name="Text Box 45"/>
          <p:cNvSpPr txBox="1">
            <a:spLocks noChangeArrowheads="1"/>
          </p:cNvSpPr>
          <p:nvPr/>
        </p:nvSpPr>
        <p:spPr bwMode="auto">
          <a:xfrm>
            <a:off x="136525" y="2743200"/>
            <a:ext cx="5257800" cy="3382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22263" indent="-309563">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1pPr>
            <a:lvl2pPr>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2pPr>
            <a:lvl3pPr>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3pPr>
            <a:lvl4pPr>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4pPr>
            <a:lvl5pPr>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22263" algn="l"/>
                <a:tab pos="779463" algn="l"/>
                <a:tab pos="1236663" algn="l"/>
                <a:tab pos="1693863" algn="l"/>
                <a:tab pos="2151063" algn="l"/>
                <a:tab pos="2608263" algn="l"/>
                <a:tab pos="3065463" algn="l"/>
                <a:tab pos="3522663" algn="l"/>
                <a:tab pos="3979863" algn="l"/>
                <a:tab pos="4437063" algn="l"/>
                <a:tab pos="4894263" algn="l"/>
                <a:tab pos="5351463" algn="l"/>
                <a:tab pos="5808663" algn="l"/>
                <a:tab pos="6265863" algn="l"/>
                <a:tab pos="6723063" algn="l"/>
                <a:tab pos="7180263" algn="l"/>
                <a:tab pos="7637463" algn="l"/>
                <a:tab pos="8094663" algn="l"/>
                <a:tab pos="8551863" algn="l"/>
                <a:tab pos="9009063" algn="l"/>
                <a:tab pos="946626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SzPct val="100000"/>
            </a:pPr>
            <a:endParaRPr lang="en-US" sz="1600" b="0" dirty="0" smtClean="0">
              <a:solidFill>
                <a:srgbClr val="000000"/>
              </a:solidFill>
            </a:endParaRPr>
          </a:p>
          <a:p>
            <a:pPr marL="312738" indent="-300038" defTabSz="457200" fontAlgn="base">
              <a:spcBef>
                <a:spcPts val="550"/>
              </a:spcBef>
              <a:spcAft>
                <a:spcPct val="0"/>
              </a:spcAft>
              <a:buClr>
                <a:srgbClr val="00B4A0"/>
              </a:buClr>
              <a:buSzPct val="100000"/>
              <a:buFont typeface="Arial" charset="0"/>
              <a:buChar char="▐"/>
            </a:pPr>
            <a:r>
              <a:rPr lang="en-US" sz="1600" b="0" dirty="0" smtClean="0">
                <a:solidFill>
                  <a:srgbClr val="000000"/>
                </a:solidFill>
                <a:latin typeface="Helvetica Neue" charset="0"/>
              </a:rPr>
              <a:t>Reuse </a:t>
            </a:r>
            <a:r>
              <a:rPr lang="en-US" sz="1600" b="0" dirty="0" err="1" smtClean="0">
                <a:solidFill>
                  <a:srgbClr val="000000"/>
                </a:solidFill>
                <a:latin typeface="Helvetica Neue" charset="0"/>
              </a:rPr>
              <a:t>Xen</a:t>
            </a:r>
            <a:r>
              <a:rPr lang="en-US" sz="1600" b="0" dirty="0" smtClean="0">
                <a:solidFill>
                  <a:srgbClr val="000000"/>
                </a:solidFill>
                <a:latin typeface="Helvetica Neue" charset="0"/>
              </a:rPr>
              <a:t> page permissions (frontend)</a:t>
            </a:r>
          </a:p>
          <a:p>
            <a:pPr marL="315913" indent="-312738" defTabSz="457200" fontAlgn="base">
              <a:spcBef>
                <a:spcPts val="550"/>
              </a:spcBef>
              <a:spcAft>
                <a:spcPct val="0"/>
              </a:spcAft>
              <a:buSzPct val="100000"/>
            </a:pPr>
            <a:endParaRPr lang="en-US" sz="1600" b="0" dirty="0" smtClean="0">
              <a:solidFill>
                <a:srgbClr val="000000"/>
              </a:solidFill>
              <a:latin typeface="Helvetica Neue" charset="0"/>
            </a:endParaRPr>
          </a:p>
          <a:p>
            <a:pPr marL="315913" indent="-312738" defTabSz="457200" fontAlgn="base">
              <a:spcBef>
                <a:spcPts val="550"/>
              </a:spcBef>
              <a:spcAft>
                <a:spcPct val="0"/>
              </a:spcAft>
              <a:buSzPct val="100000"/>
            </a:pPr>
            <a:endParaRPr lang="en-US" sz="1600" b="0" dirty="0" smtClean="0">
              <a:solidFill>
                <a:srgbClr val="000000"/>
              </a:solidFill>
              <a:latin typeface="Helvetica Neue" charset="0"/>
            </a:endParaRPr>
          </a:p>
          <a:p>
            <a:pPr marL="312738" indent="-300038" defTabSz="457200" fontAlgn="base">
              <a:spcBef>
                <a:spcPts val="550"/>
              </a:spcBef>
              <a:spcAft>
                <a:spcPct val="0"/>
              </a:spcAft>
              <a:buClr>
                <a:srgbClr val="00B4A0"/>
              </a:buClr>
              <a:buSzPct val="100000"/>
              <a:buFont typeface="Arial" charset="0"/>
              <a:buChar char="▐"/>
            </a:pPr>
            <a:r>
              <a:rPr lang="en-US" sz="1600" b="0" dirty="0" smtClean="0">
                <a:solidFill>
                  <a:srgbClr val="000000"/>
                </a:solidFill>
                <a:latin typeface="Helvetica Neue" charset="0"/>
              </a:rPr>
              <a:t>Introduce VALE[1] as the backend switch</a:t>
            </a:r>
          </a:p>
          <a:p>
            <a:pPr marL="315913" indent="-312738" defTabSz="457200" fontAlgn="base">
              <a:spcBef>
                <a:spcPts val="550"/>
              </a:spcBef>
              <a:spcAft>
                <a:spcPct val="0"/>
              </a:spcAft>
              <a:buSzPct val="100000"/>
            </a:pPr>
            <a:endParaRPr lang="en-US" sz="1600" b="0" dirty="0" smtClean="0">
              <a:solidFill>
                <a:srgbClr val="000000"/>
              </a:solidFill>
              <a:latin typeface="Helvetica Neue" charset="0"/>
            </a:endParaRPr>
          </a:p>
          <a:p>
            <a:pPr marL="315913" indent="-312738" defTabSz="457200" fontAlgn="base">
              <a:spcBef>
                <a:spcPts val="550"/>
              </a:spcBef>
              <a:spcAft>
                <a:spcPct val="0"/>
              </a:spcAft>
              <a:buSzPct val="100000"/>
            </a:pPr>
            <a:endParaRPr lang="en-US" sz="1600" b="0" dirty="0" smtClean="0">
              <a:solidFill>
                <a:srgbClr val="000000"/>
              </a:solidFill>
              <a:latin typeface="Helvetica Neue" charset="0"/>
            </a:endParaRPr>
          </a:p>
          <a:p>
            <a:pPr marL="312738" indent="-300038" defTabSz="457200" fontAlgn="base">
              <a:spcBef>
                <a:spcPts val="550"/>
              </a:spcBef>
              <a:spcAft>
                <a:spcPct val="0"/>
              </a:spcAft>
              <a:buClr>
                <a:srgbClr val="00B4A0"/>
              </a:buClr>
              <a:buSzPct val="100000"/>
              <a:buFont typeface="Arial" charset="0"/>
              <a:buChar char="▐"/>
            </a:pPr>
            <a:r>
              <a:rPr lang="en-US" sz="1600" b="0" dirty="0" smtClean="0">
                <a:solidFill>
                  <a:srgbClr val="000000"/>
                </a:solidFill>
                <a:latin typeface="Helvetica Neue" charset="0"/>
              </a:rPr>
              <a:t>Increase I/O requests batch size </a:t>
            </a:r>
          </a:p>
          <a:p>
            <a:pPr marL="315913" indent="-312738" defTabSz="457200" fontAlgn="base">
              <a:spcBef>
                <a:spcPts val="550"/>
              </a:spcBef>
              <a:spcAft>
                <a:spcPct val="0"/>
              </a:spcAft>
              <a:buSzPct val="100000"/>
            </a:pPr>
            <a:endParaRPr lang="en-US" sz="1600" b="0" dirty="0" smtClean="0">
              <a:solidFill>
                <a:srgbClr val="000000"/>
              </a:solidFill>
              <a:latin typeface="Helvetica Neue" charset="0"/>
            </a:endParaRPr>
          </a:p>
          <a:p>
            <a:pPr marL="320675" indent="-311150" defTabSz="457200" fontAlgn="base">
              <a:spcBef>
                <a:spcPts val="550"/>
              </a:spcBef>
              <a:spcAft>
                <a:spcPct val="0"/>
              </a:spcAft>
              <a:buSzPct val="100000"/>
            </a:pPr>
            <a:endParaRPr lang="en-US" sz="1600" b="0" dirty="0" smtClean="0">
              <a:solidFill>
                <a:srgbClr val="000000"/>
              </a:solidFill>
              <a:latin typeface="Helvetica Neue" charset="0"/>
            </a:endParaRPr>
          </a:p>
          <a:p>
            <a:pPr marL="320675" indent="-311150" defTabSz="457200" fontAlgn="base">
              <a:spcBef>
                <a:spcPts val="550"/>
              </a:spcBef>
              <a:spcAft>
                <a:spcPct val="0"/>
              </a:spcAft>
              <a:buSzPct val="100000"/>
            </a:pPr>
            <a:endParaRPr lang="en-US" sz="1600" b="0" dirty="0" smtClean="0">
              <a:solidFill>
                <a:srgbClr val="000000"/>
              </a:solidFill>
            </a:endParaRPr>
          </a:p>
          <a:p>
            <a:pPr defTabSz="457200" fontAlgn="base">
              <a:spcBef>
                <a:spcPts val="550"/>
              </a:spcBef>
              <a:spcAft>
                <a:spcPct val="0"/>
              </a:spcAft>
              <a:buSzPct val="100000"/>
            </a:pPr>
            <a:endParaRPr lang="en-US" sz="1600" b="0" dirty="0" smtClean="0">
              <a:solidFill>
                <a:srgbClr val="000000"/>
              </a:solidFill>
            </a:endParaRPr>
          </a:p>
        </p:txBody>
      </p:sp>
      <p:pic>
        <p:nvPicPr>
          <p:cNvPr id="59438" name="Picture 4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4325" y="3292475"/>
            <a:ext cx="3565525" cy="21034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59439" name="Group 47"/>
          <p:cNvGrpSpPr>
            <a:grpSpLocks/>
          </p:cNvGrpSpPr>
          <p:nvPr/>
        </p:nvGrpSpPr>
        <p:grpSpPr bwMode="auto">
          <a:xfrm>
            <a:off x="1592263" y="1554163"/>
            <a:ext cx="1174750" cy="762000"/>
            <a:chOff x="1003" y="979"/>
            <a:chExt cx="740" cy="480"/>
          </a:xfrm>
        </p:grpSpPr>
        <p:sp>
          <p:nvSpPr>
            <p:cNvPr id="59440" name="Rectangle 48"/>
            <p:cNvSpPr>
              <a:spLocks noChangeArrowheads="1"/>
            </p:cNvSpPr>
            <p:nvPr/>
          </p:nvSpPr>
          <p:spPr bwMode="auto">
            <a:xfrm>
              <a:off x="1147" y="1125"/>
              <a:ext cx="596" cy="334"/>
            </a:xfrm>
            <a:prstGeom prst="rect">
              <a:avLst/>
            </a:prstGeom>
            <a:solidFill>
              <a:srgbClr val="6699FF"/>
            </a:solidFill>
            <a:ln w="255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41" name="Text Box 49"/>
            <p:cNvSpPr txBox="1">
              <a:spLocks noChangeArrowheads="1"/>
            </p:cNvSpPr>
            <p:nvPr/>
          </p:nvSpPr>
          <p:spPr bwMode="auto">
            <a:xfrm>
              <a:off x="1090" y="979"/>
              <a:ext cx="482" cy="1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0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000" b="0" smtClean="0">
                  <a:solidFill>
                    <a:srgbClr val="000000"/>
                  </a:solidFill>
                </a:rPr>
                <a:t>         OVS</a:t>
              </a:r>
            </a:p>
          </p:txBody>
        </p:sp>
        <p:sp>
          <p:nvSpPr>
            <p:cNvPr id="59442" name="Line 50"/>
            <p:cNvSpPr>
              <a:spLocks noChangeShapeType="1"/>
            </p:cNvSpPr>
            <p:nvPr/>
          </p:nvSpPr>
          <p:spPr bwMode="auto">
            <a:xfrm flipH="1">
              <a:off x="1001" y="1309"/>
              <a:ext cx="110" cy="0"/>
            </a:xfrm>
            <a:prstGeom prst="line">
              <a:avLst/>
            </a:prstGeom>
            <a:noFill/>
            <a:ln w="38160" cap="flat">
              <a:solidFill>
                <a:srgbClr val="000000"/>
              </a:solidFill>
              <a:miter lim="800000"/>
              <a:headEnd/>
              <a:tailEnd/>
            </a:ln>
            <a:effectLst>
              <a:outerShdw blurRad="63500" dist="75597" dir="1064680" algn="ctr" rotWithShape="0">
                <a:srgbClr val="808080">
                  <a:alpha val="35036"/>
                </a:srgbClr>
              </a:outerShdw>
            </a:effectLst>
            <a:extLst>
              <a:ext uri="{909E8E84-426E-40dd-AFC4-6F175D3DCCD1}">
                <a14:hiddenFill xmlns="" xmlns:a14="http://schemas.microsoft.com/office/drawing/2010/main">
                  <a:noFill/>
                </a14:hiddenFill>
              </a:ext>
            </a:extLst>
          </p:spPr>
          <p:txBody>
            <a:bodyP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43" name="Rectangle 51"/>
            <p:cNvSpPr>
              <a:spLocks noChangeArrowheads="1"/>
            </p:cNvSpPr>
            <p:nvPr/>
          </p:nvSpPr>
          <p:spPr bwMode="auto">
            <a:xfrm>
              <a:off x="1113" y="1284"/>
              <a:ext cx="35" cy="35"/>
            </a:xfrm>
            <a:prstGeom prst="rect">
              <a:avLst/>
            </a:prstGeom>
            <a:solidFill>
              <a:srgbClr val="000000"/>
            </a:solidFill>
            <a:ln w="9360" cap="flat">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grpSp>
      <p:sp>
        <p:nvSpPr>
          <p:cNvPr id="59444" name="Oval 52"/>
          <p:cNvSpPr>
            <a:spLocks noChangeArrowheads="1"/>
          </p:cNvSpPr>
          <p:nvPr/>
        </p:nvSpPr>
        <p:spPr bwMode="auto">
          <a:xfrm>
            <a:off x="7589838" y="4297363"/>
            <a:ext cx="457200" cy="365125"/>
          </a:xfrm>
          <a:prstGeom prst="ellipse">
            <a:avLst/>
          </a:prstGeom>
          <a:noFill/>
          <a:ln w="38160" cap="flat">
            <a:solidFill>
              <a:srgbClr val="E62D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45" name="Oval 53"/>
          <p:cNvSpPr>
            <a:spLocks noChangeArrowheads="1"/>
          </p:cNvSpPr>
          <p:nvPr/>
        </p:nvSpPr>
        <p:spPr bwMode="auto">
          <a:xfrm>
            <a:off x="7954963" y="3200400"/>
            <a:ext cx="457200" cy="365125"/>
          </a:xfrm>
          <a:prstGeom prst="ellipse">
            <a:avLst/>
          </a:prstGeom>
          <a:noFill/>
          <a:ln w="38160" cap="flat">
            <a:solidFill>
              <a:srgbClr val="E62D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59446" name="Text Box 54"/>
          <p:cNvSpPr txBox="1">
            <a:spLocks noChangeArrowheads="1"/>
          </p:cNvSpPr>
          <p:nvPr/>
        </p:nvSpPr>
        <p:spPr bwMode="auto">
          <a:xfrm>
            <a:off x="4664075" y="5853113"/>
            <a:ext cx="4413250" cy="5476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Clr>
                <a:srgbClr val="000000"/>
              </a:buClr>
              <a:buSzPct val="100000"/>
              <a:buFont typeface="Times New Roman" charset="0"/>
              <a:buNone/>
            </a:pPr>
            <a:r>
              <a:rPr lang="en-US" sz="1000" b="0" smtClean="0">
                <a:solidFill>
                  <a:srgbClr val="000000"/>
                </a:solidFill>
              </a:rPr>
              <a:t>[1] VALE, a switched ethernet for virtual machines, ACM CoNEXT'2012</a:t>
            </a:r>
          </a:p>
          <a:p>
            <a:pPr defTabSz="457200" fontAlgn="base">
              <a:spcBef>
                <a:spcPct val="0"/>
              </a:spcBef>
              <a:spcAft>
                <a:spcPct val="0"/>
              </a:spcAft>
              <a:buClr>
                <a:srgbClr val="000000"/>
              </a:buClr>
              <a:buSzPct val="100000"/>
              <a:buFont typeface="Times New Roman" charset="0"/>
              <a:buNone/>
            </a:pPr>
            <a:r>
              <a:rPr lang="en-US" sz="1000" b="0" smtClean="0">
                <a:solidFill>
                  <a:srgbClr val="000000"/>
                </a:solidFill>
              </a:rPr>
              <a:t>Luigi Rizzo, Giuseppe Lettieri</a:t>
            </a:r>
          </a:p>
          <a:p>
            <a:pPr defTabSz="457200" fontAlgn="base">
              <a:spcBef>
                <a:spcPct val="0"/>
              </a:spcBef>
              <a:spcAft>
                <a:spcPct val="0"/>
              </a:spcAft>
              <a:buClr>
                <a:srgbClr val="000000"/>
              </a:buClr>
              <a:buSzPct val="100000"/>
              <a:buFont typeface="Times New Roman" charset="0"/>
              <a:buNone/>
            </a:pPr>
            <a:r>
              <a:rPr lang="en-US" sz="1000" b="0" smtClean="0">
                <a:solidFill>
                  <a:srgbClr val="000000"/>
                </a:solidFill>
              </a:rPr>
              <a:t>Universita di Pisa</a:t>
            </a:r>
          </a:p>
        </p:txBody>
      </p:sp>
    </p:spTree>
    <p:extLst>
      <p:ext uri="{BB962C8B-B14F-4D97-AF65-F5344CB8AC3E}">
        <p14:creationId xmlns:p14="http://schemas.microsoft.com/office/powerpoint/2010/main" xmlns="" val="9232029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59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9437">
                                            <p:txEl>
                                              <p:pRg st="1" end="1"/>
                                            </p:txEl>
                                          </p:spTgt>
                                        </p:tgtEl>
                                        <p:attrNameLst>
                                          <p:attrName>style.visibility</p:attrName>
                                        </p:attrNameLst>
                                      </p:cBhvr>
                                      <p:to>
                                        <p:strVal val="visible"/>
                                      </p:to>
                                    </p:set>
                                  </p:childTnLst>
                                </p:cTn>
                              </p:par>
                              <p:par>
                                <p:cTn id="11" presetID="1" presetClass="entr" fill="hold" grpId="0" nodeType="withEffect">
                                  <p:stCondLst>
                                    <p:cond delay="0"/>
                                  </p:stCondLst>
                                  <p:childTnLst>
                                    <p:set>
                                      <p:cBhvr additive="repl">
                                        <p:cTn id="12" dur="1" fill="hold">
                                          <p:stCondLst>
                                            <p:cond delay="0"/>
                                          </p:stCondLst>
                                        </p:cTn>
                                        <p:tgtEl>
                                          <p:spTgt spid="594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59437">
                                            <p:txEl>
                                              <p:pRg st="4" end="4"/>
                                            </p:txEl>
                                          </p:spTgt>
                                        </p:tgtEl>
                                        <p:attrNameLst>
                                          <p:attrName>style.visibility</p:attrName>
                                        </p:attrNameLst>
                                      </p:cBhvr>
                                      <p:to>
                                        <p:strVal val="visible"/>
                                      </p:to>
                                    </p:set>
                                  </p:childTnLst>
                                </p:cTn>
                              </p:par>
                              <p:par>
                                <p:cTn id="17" presetID="1" presetClass="exit" fill="hold" grpId="1" nodeType="withEffect">
                                  <p:stCondLst>
                                    <p:cond delay="0"/>
                                  </p:stCondLst>
                                  <p:childTnLst>
                                    <p:set>
                                      <p:cBhvr additive="repl">
                                        <p:cTn id="18" dur="1" fill="hold">
                                          <p:stCondLst>
                                            <p:cond delay="0"/>
                                          </p:stCondLst>
                                        </p:cTn>
                                        <p:tgtEl>
                                          <p:spTgt spid="59444"/>
                                        </p:tgtEl>
                                        <p:attrNameLst>
                                          <p:attrName>style.visibility</p:attrName>
                                        </p:attrNameLst>
                                      </p:cBhvr>
                                      <p:to>
                                        <p:strVal val="hidden"/>
                                      </p:to>
                                    </p:set>
                                  </p:childTnLst>
                                </p:cTn>
                              </p:par>
                              <p:par>
                                <p:cTn id="19" presetID="1" presetClass="exit" fill="hold" nodeType="withEffect">
                                  <p:stCondLst>
                                    <p:cond delay="0"/>
                                  </p:stCondLst>
                                  <p:childTnLst>
                                    <p:set>
                                      <p:cBhvr additive="repl">
                                        <p:cTn id="20" dur="1" fill="hold">
                                          <p:stCondLst>
                                            <p:cond delay="0"/>
                                          </p:stCondLst>
                                        </p:cTn>
                                        <p:tgtEl>
                                          <p:spTgt spid="5943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59446">
                                            <p:txEl>
                                              <p:pRg st="0" end="0"/>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59446">
                                            <p:txEl>
                                              <p:pRg st="1" end="1"/>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59446">
                                            <p:txEl>
                                              <p:pRg st="2" end="2"/>
                                            </p:txEl>
                                          </p:spTgt>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5939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59437">
                                            <p:txEl>
                                              <p:pRg st="7" end="7"/>
                                            </p:txEl>
                                          </p:spTgt>
                                        </p:tgtEl>
                                        <p:attrNameLst>
                                          <p:attrName>style.visibility</p:attrName>
                                        </p:attrNameLst>
                                      </p:cBhvr>
                                      <p:to>
                                        <p:strVal val="visible"/>
                                      </p:to>
                                    </p:set>
                                  </p:childTnLst>
                                </p:cTn>
                              </p:par>
                              <p:par>
                                <p:cTn id="35" presetID="1" presetClass="entr" fill="hold" grpId="0" nodeType="withEffect">
                                  <p:stCondLst>
                                    <p:cond delay="0"/>
                                  </p:stCondLst>
                                  <p:childTnLst>
                                    <p:set>
                                      <p:cBhvr additive="repl">
                                        <p:cTn id="36" dur="1" fill="hold">
                                          <p:stCondLst>
                                            <p:cond delay="0"/>
                                          </p:stCondLst>
                                        </p:cTn>
                                        <p:tgtEl>
                                          <p:spTgt spid="59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44" grpId="0" animBg="1"/>
      <p:bldP spid="59444" grpId="1" animBg="1"/>
      <p:bldP spid="594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2800" b="0">
                <a:solidFill>
                  <a:srgbClr val="000000"/>
                </a:solidFill>
              </a:rPr>
              <a:t>A Middlebox World</a:t>
            </a:r>
          </a:p>
        </p:txBody>
      </p:sp>
      <p:grpSp>
        <p:nvGrpSpPr>
          <p:cNvPr id="52227" name="Group 3"/>
          <p:cNvGrpSpPr>
            <a:grpSpLocks/>
          </p:cNvGrpSpPr>
          <p:nvPr/>
        </p:nvGrpSpPr>
        <p:grpSpPr bwMode="auto">
          <a:xfrm>
            <a:off x="892175" y="1773238"/>
            <a:ext cx="1890713" cy="2074862"/>
            <a:chOff x="562" y="1117"/>
            <a:chExt cx="1191" cy="1307"/>
          </a:xfrm>
        </p:grpSpPr>
        <p:pic>
          <p:nvPicPr>
            <p:cNvPr id="522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2" y="1117"/>
              <a:ext cx="940" cy="118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29" name="Text Box 5"/>
            <p:cNvSpPr txBox="1">
              <a:spLocks noChangeArrowheads="1"/>
            </p:cNvSpPr>
            <p:nvPr/>
          </p:nvSpPr>
          <p:spPr bwMode="auto">
            <a:xfrm>
              <a:off x="562" y="2213"/>
              <a:ext cx="1191"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carrier-grade NAT</a:t>
              </a:r>
            </a:p>
          </p:txBody>
        </p:sp>
      </p:grpSp>
      <p:grpSp>
        <p:nvGrpSpPr>
          <p:cNvPr id="52230" name="Group 6"/>
          <p:cNvGrpSpPr>
            <a:grpSpLocks/>
          </p:cNvGrpSpPr>
          <p:nvPr/>
        </p:nvGrpSpPr>
        <p:grpSpPr bwMode="auto">
          <a:xfrm>
            <a:off x="6434138" y="3143250"/>
            <a:ext cx="1681162" cy="1639888"/>
            <a:chOff x="4053" y="1980"/>
            <a:chExt cx="1059" cy="1033"/>
          </a:xfrm>
        </p:grpSpPr>
        <p:pic>
          <p:nvPicPr>
            <p:cNvPr id="5223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53" y="1980"/>
              <a:ext cx="1030" cy="103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32" name="Text Box 8"/>
            <p:cNvSpPr txBox="1">
              <a:spLocks noChangeArrowheads="1"/>
            </p:cNvSpPr>
            <p:nvPr/>
          </p:nvSpPr>
          <p:spPr bwMode="auto">
            <a:xfrm>
              <a:off x="4175" y="2586"/>
              <a:ext cx="937"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load balancer</a:t>
              </a:r>
            </a:p>
          </p:txBody>
        </p:sp>
      </p:grpSp>
      <p:grpSp>
        <p:nvGrpSpPr>
          <p:cNvPr id="52233" name="Group 9"/>
          <p:cNvGrpSpPr>
            <a:grpSpLocks/>
          </p:cNvGrpSpPr>
          <p:nvPr/>
        </p:nvGrpSpPr>
        <p:grpSpPr bwMode="auto">
          <a:xfrm>
            <a:off x="3278188" y="4286250"/>
            <a:ext cx="3932237" cy="1595438"/>
            <a:chOff x="2065" y="2700"/>
            <a:chExt cx="2477" cy="1005"/>
          </a:xfrm>
        </p:grpSpPr>
        <p:grpSp>
          <p:nvGrpSpPr>
            <p:cNvPr id="52234" name="Group 10"/>
            <p:cNvGrpSpPr>
              <a:grpSpLocks/>
            </p:cNvGrpSpPr>
            <p:nvPr/>
          </p:nvGrpSpPr>
          <p:grpSpPr bwMode="auto">
            <a:xfrm>
              <a:off x="3851" y="2909"/>
              <a:ext cx="691" cy="549"/>
              <a:chOff x="3851" y="2909"/>
              <a:chExt cx="691" cy="549"/>
            </a:xfrm>
          </p:grpSpPr>
          <p:pic>
            <p:nvPicPr>
              <p:cNvPr id="52235" name="Picture 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51" y="2909"/>
                <a:ext cx="691" cy="42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36" name="Text Box 12"/>
              <p:cNvSpPr txBox="1">
                <a:spLocks noChangeArrowheads="1"/>
              </p:cNvSpPr>
              <p:nvPr/>
            </p:nvSpPr>
            <p:spPr bwMode="auto">
              <a:xfrm>
                <a:off x="4087" y="3247"/>
                <a:ext cx="326"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DPI</a:t>
                </a:r>
              </a:p>
            </p:txBody>
          </p:sp>
        </p:grpSp>
        <p:grpSp>
          <p:nvGrpSpPr>
            <p:cNvPr id="52237" name="Group 13"/>
            <p:cNvGrpSpPr>
              <a:grpSpLocks/>
            </p:cNvGrpSpPr>
            <p:nvPr/>
          </p:nvGrpSpPr>
          <p:grpSpPr bwMode="auto">
            <a:xfrm>
              <a:off x="2065" y="2700"/>
              <a:ext cx="1250" cy="1005"/>
              <a:chOff x="2065" y="2700"/>
              <a:chExt cx="1250" cy="1005"/>
            </a:xfrm>
          </p:grpSpPr>
          <p:pic>
            <p:nvPicPr>
              <p:cNvPr id="52238" name="Picture 1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65" y="2700"/>
                <a:ext cx="1250" cy="100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39" name="Text Box 15"/>
              <p:cNvSpPr txBox="1">
                <a:spLocks noChangeArrowheads="1"/>
              </p:cNvSpPr>
              <p:nvPr/>
            </p:nvSpPr>
            <p:spPr bwMode="auto">
              <a:xfrm>
                <a:off x="2380" y="3349"/>
                <a:ext cx="887"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QoE monitor</a:t>
                </a:r>
              </a:p>
            </p:txBody>
          </p:sp>
        </p:grpSp>
      </p:grpSp>
      <p:grpSp>
        <p:nvGrpSpPr>
          <p:cNvPr id="52240" name="Group 16"/>
          <p:cNvGrpSpPr>
            <a:grpSpLocks/>
          </p:cNvGrpSpPr>
          <p:nvPr/>
        </p:nvGrpSpPr>
        <p:grpSpPr bwMode="auto">
          <a:xfrm>
            <a:off x="2505075" y="1387475"/>
            <a:ext cx="4352925" cy="2441575"/>
            <a:chOff x="1578" y="874"/>
            <a:chExt cx="2742" cy="1538"/>
          </a:xfrm>
        </p:grpSpPr>
        <p:grpSp>
          <p:nvGrpSpPr>
            <p:cNvPr id="52241" name="Group 17"/>
            <p:cNvGrpSpPr>
              <a:grpSpLocks/>
            </p:cNvGrpSpPr>
            <p:nvPr/>
          </p:nvGrpSpPr>
          <p:grpSpPr bwMode="auto">
            <a:xfrm>
              <a:off x="1578" y="874"/>
              <a:ext cx="964" cy="512"/>
              <a:chOff x="1578" y="874"/>
              <a:chExt cx="964" cy="512"/>
            </a:xfrm>
          </p:grpSpPr>
          <p:pic>
            <p:nvPicPr>
              <p:cNvPr id="52242" name="Picture 1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578" y="874"/>
                <a:ext cx="924" cy="3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43" name="Text Box 19"/>
              <p:cNvSpPr txBox="1">
                <a:spLocks noChangeArrowheads="1"/>
              </p:cNvSpPr>
              <p:nvPr/>
            </p:nvSpPr>
            <p:spPr bwMode="auto">
              <a:xfrm>
                <a:off x="1704" y="1175"/>
                <a:ext cx="838"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ad insertion</a:t>
                </a:r>
              </a:p>
            </p:txBody>
          </p:sp>
        </p:grpSp>
        <p:grpSp>
          <p:nvGrpSpPr>
            <p:cNvPr id="52244" name="Group 20"/>
            <p:cNvGrpSpPr>
              <a:grpSpLocks/>
            </p:cNvGrpSpPr>
            <p:nvPr/>
          </p:nvGrpSpPr>
          <p:grpSpPr bwMode="auto">
            <a:xfrm>
              <a:off x="2651" y="1096"/>
              <a:ext cx="1014" cy="676"/>
              <a:chOff x="2651" y="1096"/>
              <a:chExt cx="1014" cy="676"/>
            </a:xfrm>
          </p:grpSpPr>
          <p:pic>
            <p:nvPicPr>
              <p:cNvPr id="52245" name="Picture 2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651" y="1096"/>
                <a:ext cx="1014" cy="50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46" name="Text Box 22"/>
              <p:cNvSpPr txBox="1">
                <a:spLocks noChangeArrowheads="1"/>
              </p:cNvSpPr>
              <p:nvPr/>
            </p:nvSpPr>
            <p:spPr bwMode="auto">
              <a:xfrm>
                <a:off x="2822" y="1561"/>
                <a:ext cx="476"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BRAS</a:t>
                </a:r>
              </a:p>
            </p:txBody>
          </p:sp>
        </p:grpSp>
        <p:grpSp>
          <p:nvGrpSpPr>
            <p:cNvPr id="52247" name="Group 23"/>
            <p:cNvGrpSpPr>
              <a:grpSpLocks/>
            </p:cNvGrpSpPr>
            <p:nvPr/>
          </p:nvGrpSpPr>
          <p:grpSpPr bwMode="auto">
            <a:xfrm>
              <a:off x="3254" y="1731"/>
              <a:ext cx="1065" cy="681"/>
              <a:chOff x="3254" y="1731"/>
              <a:chExt cx="1065" cy="681"/>
            </a:xfrm>
          </p:grpSpPr>
          <p:pic>
            <p:nvPicPr>
              <p:cNvPr id="52248" name="Picture 24"/>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469" y="1731"/>
                <a:ext cx="585" cy="34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49" name="Text Box 25"/>
              <p:cNvSpPr txBox="1">
                <a:spLocks noChangeArrowheads="1"/>
              </p:cNvSpPr>
              <p:nvPr/>
            </p:nvSpPr>
            <p:spPr bwMode="auto">
              <a:xfrm>
                <a:off x="3254" y="2047"/>
                <a:ext cx="1065" cy="3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lgn="ctr">
                  <a:buClrTx/>
                  <a:buFontTx/>
                  <a:buNone/>
                </a:pPr>
                <a:r>
                  <a:rPr lang="en-US" sz="1600" b="0">
                    <a:solidFill>
                      <a:srgbClr val="000000"/>
                    </a:solidFill>
                  </a:rPr>
                  <a:t>session border </a:t>
                </a:r>
              </a:p>
              <a:p>
                <a:pPr algn="ctr">
                  <a:buClrTx/>
                  <a:buFontTx/>
                  <a:buNone/>
                </a:pPr>
                <a:r>
                  <a:rPr lang="en-US" sz="1600" b="0">
                    <a:solidFill>
                      <a:srgbClr val="000000"/>
                    </a:solidFill>
                  </a:rPr>
                  <a:t>controller</a:t>
                </a:r>
              </a:p>
            </p:txBody>
          </p:sp>
        </p:grpSp>
      </p:grpSp>
      <p:grpSp>
        <p:nvGrpSpPr>
          <p:cNvPr id="52250" name="Group 26"/>
          <p:cNvGrpSpPr>
            <a:grpSpLocks/>
          </p:cNvGrpSpPr>
          <p:nvPr/>
        </p:nvGrpSpPr>
        <p:grpSpPr bwMode="auto">
          <a:xfrm>
            <a:off x="2898775" y="839788"/>
            <a:ext cx="5872163" cy="2803525"/>
            <a:chOff x="1826" y="529"/>
            <a:chExt cx="3699" cy="1766"/>
          </a:xfrm>
        </p:grpSpPr>
        <p:grpSp>
          <p:nvGrpSpPr>
            <p:cNvPr id="52251" name="Group 27"/>
            <p:cNvGrpSpPr>
              <a:grpSpLocks/>
            </p:cNvGrpSpPr>
            <p:nvPr/>
          </p:nvGrpSpPr>
          <p:grpSpPr bwMode="auto">
            <a:xfrm>
              <a:off x="1826" y="1631"/>
              <a:ext cx="1021" cy="664"/>
              <a:chOff x="1826" y="1631"/>
              <a:chExt cx="1021" cy="664"/>
            </a:xfrm>
          </p:grpSpPr>
          <p:pic>
            <p:nvPicPr>
              <p:cNvPr id="52252" name="Picture 28"/>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826" y="1631"/>
                <a:ext cx="1021" cy="63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53" name="Text Box 29"/>
              <p:cNvSpPr txBox="1">
                <a:spLocks noChangeArrowheads="1"/>
              </p:cNvSpPr>
              <p:nvPr/>
            </p:nvSpPr>
            <p:spPr bwMode="auto">
              <a:xfrm>
                <a:off x="2036" y="2084"/>
                <a:ext cx="774"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transcoder</a:t>
                </a:r>
              </a:p>
            </p:txBody>
          </p:sp>
        </p:grpSp>
        <p:grpSp>
          <p:nvGrpSpPr>
            <p:cNvPr id="52254" name="Group 30"/>
            <p:cNvGrpSpPr>
              <a:grpSpLocks/>
            </p:cNvGrpSpPr>
            <p:nvPr/>
          </p:nvGrpSpPr>
          <p:grpSpPr bwMode="auto">
            <a:xfrm>
              <a:off x="4010" y="529"/>
              <a:ext cx="1515" cy="1001"/>
              <a:chOff x="4010" y="529"/>
              <a:chExt cx="1515" cy="1001"/>
            </a:xfrm>
          </p:grpSpPr>
          <p:pic>
            <p:nvPicPr>
              <p:cNvPr id="52255" name="Picture 31"/>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010" y="529"/>
                <a:ext cx="1515" cy="100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56" name="Text Box 32"/>
              <p:cNvSpPr txBox="1">
                <a:spLocks noChangeArrowheads="1"/>
              </p:cNvSpPr>
              <p:nvPr/>
            </p:nvSpPr>
            <p:spPr bwMode="auto">
              <a:xfrm>
                <a:off x="4182" y="1262"/>
                <a:ext cx="1129"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WAN accelerator</a:t>
                </a:r>
              </a:p>
            </p:txBody>
          </p:sp>
        </p:grpSp>
      </p:grpSp>
      <p:grpSp>
        <p:nvGrpSpPr>
          <p:cNvPr id="52257" name="Group 33"/>
          <p:cNvGrpSpPr>
            <a:grpSpLocks/>
          </p:cNvGrpSpPr>
          <p:nvPr/>
        </p:nvGrpSpPr>
        <p:grpSpPr bwMode="auto">
          <a:xfrm>
            <a:off x="1316038" y="2578100"/>
            <a:ext cx="7397750" cy="2725738"/>
            <a:chOff x="829" y="1624"/>
            <a:chExt cx="4660" cy="1717"/>
          </a:xfrm>
        </p:grpSpPr>
        <p:grpSp>
          <p:nvGrpSpPr>
            <p:cNvPr id="52258" name="Group 34"/>
            <p:cNvGrpSpPr>
              <a:grpSpLocks/>
            </p:cNvGrpSpPr>
            <p:nvPr/>
          </p:nvGrpSpPr>
          <p:grpSpPr bwMode="auto">
            <a:xfrm>
              <a:off x="2522" y="2354"/>
              <a:ext cx="1122" cy="575"/>
              <a:chOff x="2522" y="2354"/>
              <a:chExt cx="1122" cy="575"/>
            </a:xfrm>
          </p:grpSpPr>
          <p:pic>
            <p:nvPicPr>
              <p:cNvPr id="52259" name="Picture 35"/>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606" y="2354"/>
                <a:ext cx="885" cy="52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60" name="Text Box 36"/>
              <p:cNvSpPr txBox="1">
                <a:spLocks noChangeArrowheads="1"/>
              </p:cNvSpPr>
              <p:nvPr/>
            </p:nvSpPr>
            <p:spPr bwMode="auto">
              <a:xfrm>
                <a:off x="2522" y="2717"/>
                <a:ext cx="1122"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DDoS protection</a:t>
                </a:r>
              </a:p>
            </p:txBody>
          </p:sp>
        </p:grpSp>
        <p:grpSp>
          <p:nvGrpSpPr>
            <p:cNvPr id="52261" name="Group 37"/>
            <p:cNvGrpSpPr>
              <a:grpSpLocks/>
            </p:cNvGrpSpPr>
            <p:nvPr/>
          </p:nvGrpSpPr>
          <p:grpSpPr bwMode="auto">
            <a:xfrm>
              <a:off x="829" y="2602"/>
              <a:ext cx="1058" cy="739"/>
              <a:chOff x="829" y="2602"/>
              <a:chExt cx="1058" cy="739"/>
            </a:xfrm>
          </p:grpSpPr>
          <p:pic>
            <p:nvPicPr>
              <p:cNvPr id="52262" name="Picture 38"/>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829" y="2602"/>
                <a:ext cx="1058" cy="58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63" name="Text Box 39"/>
              <p:cNvSpPr txBox="1">
                <a:spLocks noChangeArrowheads="1"/>
              </p:cNvSpPr>
              <p:nvPr/>
            </p:nvSpPr>
            <p:spPr bwMode="auto">
              <a:xfrm>
                <a:off x="1204" y="3130"/>
                <a:ext cx="553"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firewall</a:t>
                </a:r>
              </a:p>
            </p:txBody>
          </p:sp>
        </p:grpSp>
        <p:grpSp>
          <p:nvGrpSpPr>
            <p:cNvPr id="52264" name="Group 40"/>
            <p:cNvGrpSpPr>
              <a:grpSpLocks/>
            </p:cNvGrpSpPr>
            <p:nvPr/>
          </p:nvGrpSpPr>
          <p:grpSpPr bwMode="auto">
            <a:xfrm>
              <a:off x="4278" y="1624"/>
              <a:ext cx="1211" cy="592"/>
              <a:chOff x="4278" y="1624"/>
              <a:chExt cx="1211" cy="592"/>
            </a:xfrm>
          </p:grpSpPr>
          <p:pic>
            <p:nvPicPr>
              <p:cNvPr id="52265" name="Picture 41"/>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4278" y="1624"/>
                <a:ext cx="1211" cy="44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2266" name="Text Box 42"/>
              <p:cNvSpPr txBox="1">
                <a:spLocks noChangeArrowheads="1"/>
              </p:cNvSpPr>
              <p:nvPr/>
            </p:nvSpPr>
            <p:spPr bwMode="auto">
              <a:xfrm>
                <a:off x="4741" y="2004"/>
                <a:ext cx="326" cy="2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1600" b="0">
                    <a:solidFill>
                      <a:srgbClr val="000000"/>
                    </a:solidFill>
                  </a:rPr>
                  <a:t>IDS</a:t>
                </a:r>
              </a:p>
            </p:txBody>
          </p:sp>
        </p:grpSp>
      </p:grpSp>
      <p:sp>
        <p:nvSpPr>
          <p:cNvPr id="2" name="TextBox 1"/>
          <p:cNvSpPr txBox="1"/>
          <p:nvPr/>
        </p:nvSpPr>
        <p:spPr>
          <a:xfrm>
            <a:off x="436579" y="5881688"/>
            <a:ext cx="7555338" cy="830997"/>
          </a:xfrm>
          <a:prstGeom prst="rect">
            <a:avLst/>
          </a:prstGeom>
          <a:noFill/>
        </p:spPr>
        <p:txBody>
          <a:bodyPr wrap="none" rtlCol="0">
            <a:spAutoFit/>
          </a:bodyPr>
          <a:lstStyle/>
          <a:p>
            <a:r>
              <a:rPr lang="en-US" sz="2400" dirty="0" err="1" smtClean="0">
                <a:solidFill>
                  <a:srgbClr val="FF0000"/>
                </a:solidFill>
              </a:rPr>
              <a:t>Middleboxes</a:t>
            </a:r>
            <a:r>
              <a:rPr lang="en-US" sz="2400" dirty="0" smtClean="0">
                <a:solidFill>
                  <a:srgbClr val="FF0000"/>
                </a:solidFill>
              </a:rPr>
              <a:t>: hardware-based network appliances</a:t>
            </a:r>
            <a:r>
              <a:rPr lang="en-US" sz="2400" dirty="0" smtClean="0"/>
              <a:t>.  Now a </a:t>
            </a:r>
          </a:p>
          <a:p>
            <a:r>
              <a:rPr lang="en-US" sz="2400" dirty="0" smtClean="0"/>
              <a:t>fundamental part of  Today’s operational networks.</a:t>
            </a:r>
            <a:endParaRPr lang="en-US" sz="2400" dirty="0"/>
          </a:p>
        </p:txBody>
      </p:sp>
    </p:spTree>
    <p:extLst>
      <p:ext uri="{BB962C8B-B14F-4D97-AF65-F5344CB8AC3E}">
        <p14:creationId xmlns:p14="http://schemas.microsoft.com/office/powerpoint/2010/main" xmlns="" val="14817808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22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22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22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22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522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52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21" name="Text Box 5"/>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Optimizing Network I/O</a:t>
            </a:r>
          </a:p>
        </p:txBody>
      </p:sp>
      <p:pic>
        <p:nvPicPr>
          <p:cNvPr id="2" name="Picture 1"/>
          <p:cNvPicPr>
            <a:picLocks noChangeAspect="1"/>
          </p:cNvPicPr>
          <p:nvPr/>
        </p:nvPicPr>
        <p:blipFill>
          <a:blip r:embed="rId3"/>
          <a:stretch>
            <a:fillRect/>
          </a:stretch>
        </p:blipFill>
        <p:spPr>
          <a:xfrm>
            <a:off x="1098550" y="1441450"/>
            <a:ext cx="6946900" cy="3975100"/>
          </a:xfrm>
          <a:prstGeom prst="rect">
            <a:avLst/>
          </a:prstGeom>
        </p:spPr>
      </p:pic>
    </p:spTree>
    <p:extLst>
      <p:ext uri="{BB962C8B-B14F-4D97-AF65-F5344CB8AC3E}">
        <p14:creationId xmlns:p14="http://schemas.microsoft.com/office/powerpoint/2010/main" xmlns="" val="207367794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It's Open Source!</a:t>
            </a:r>
          </a:p>
        </p:txBody>
      </p:sp>
      <p:sp>
        <p:nvSpPr>
          <p:cNvPr id="70658" name="Text Box 2"/>
          <p:cNvSpPr txBox="1">
            <a:spLocks noChangeArrowheads="1"/>
          </p:cNvSpPr>
          <p:nvPr/>
        </p:nvSpPr>
        <p:spPr bwMode="auto">
          <a:xfrm>
            <a:off x="182563" y="1004888"/>
            <a:ext cx="8839200" cy="2378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fontAlgn="base">
              <a:spcBef>
                <a:spcPct val="0"/>
              </a:spcBef>
              <a:spcAft>
                <a:spcPct val="0"/>
              </a:spcAft>
              <a:buClr>
                <a:srgbClr val="000000"/>
              </a:buClr>
              <a:buSzPct val="100000"/>
              <a:buFont typeface="Times New Roman" charset="0"/>
              <a:buNone/>
            </a:pPr>
            <a:endParaRPr lang="en-US" sz="2400" b="1" smtClean="0">
              <a:solidFill>
                <a:srgbClr val="FFFFFF"/>
              </a:solidFill>
              <a:latin typeface="Arial" charset="0"/>
              <a:ea typeface="ＭＳ Ｐゴシック" charset="0"/>
              <a:cs typeface="ＭＳ Ｐゴシック" charset="0"/>
            </a:endParaRPr>
          </a:p>
        </p:txBody>
      </p:sp>
      <p:sp>
        <p:nvSpPr>
          <p:cNvPr id="70660" name="Text Box 4"/>
          <p:cNvSpPr txBox="1">
            <a:spLocks noChangeArrowheads="1"/>
          </p:cNvSpPr>
          <p:nvPr/>
        </p:nvSpPr>
        <p:spPr bwMode="auto">
          <a:xfrm>
            <a:off x="212725" y="1006475"/>
            <a:ext cx="8839200" cy="2676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ts val="500"/>
              </a:spcBef>
              <a:spcAft>
                <a:spcPct val="0"/>
              </a:spcAft>
              <a:buSzPct val="100000"/>
            </a:pPr>
            <a:endParaRPr lang="en-US" sz="2000" b="0" smtClean="0">
              <a:solidFill>
                <a:srgbClr val="000000"/>
              </a:solidFill>
            </a:endParaRPr>
          </a:p>
          <a:p>
            <a:pPr defTabSz="457200" fontAlgn="base">
              <a:spcBef>
                <a:spcPts val="500"/>
              </a:spcBef>
              <a:spcAft>
                <a:spcPct val="0"/>
              </a:spcAft>
              <a:buSzPct val="100000"/>
            </a:pPr>
            <a:endParaRPr lang="en-US" sz="2000" b="0" smtClean="0">
              <a:solidFill>
                <a:srgbClr val="000000"/>
              </a:solidFill>
            </a:endParaRPr>
          </a:p>
        </p:txBody>
      </p:sp>
      <p:sp>
        <p:nvSpPr>
          <p:cNvPr id="70661" name="Text Box 5"/>
          <p:cNvSpPr txBox="1">
            <a:spLocks noChangeArrowheads="1"/>
          </p:cNvSpPr>
          <p:nvPr/>
        </p:nvSpPr>
        <p:spPr bwMode="auto">
          <a:xfrm>
            <a:off x="182563" y="4479925"/>
            <a:ext cx="8412162" cy="19161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marL="709613" indent="-25241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1800" b="0" dirty="0" smtClean="0">
                <a:solidFill>
                  <a:srgbClr val="000000"/>
                </a:solidFill>
                <a:latin typeface="Helvetica Neue" charset="0"/>
              </a:rPr>
              <a:t>Checkout </a:t>
            </a:r>
            <a:endParaRPr lang="en-US" sz="1800" b="0" dirty="0" smtClean="0">
              <a:solidFill>
                <a:srgbClr val="CCCCFF"/>
              </a:solidFill>
              <a:latin typeface="Helvetica Neue" charset="0"/>
              <a:hlinkClick r:id="rId3"/>
            </a:endParaRPr>
          </a:p>
          <a:p>
            <a:pPr lvl="1" defTabSz="457200" fontAlgn="base">
              <a:spcBef>
                <a:spcPts val="500"/>
              </a:spcBef>
              <a:spcAft>
                <a:spcPct val="0"/>
              </a:spcAft>
              <a:buClr>
                <a:srgbClr val="00B4A0"/>
              </a:buClr>
              <a:buSzPct val="100000"/>
              <a:buFont typeface="Wingdings" charset="0"/>
              <a:buChar char=""/>
            </a:pPr>
            <a:r>
              <a:rPr lang="en-US" sz="1800" b="0" dirty="0" err="1" smtClean="0">
                <a:solidFill>
                  <a:srgbClr val="000000"/>
                </a:solidFill>
                <a:latin typeface="Helvetica Neue" charset="0"/>
              </a:rPr>
              <a:t>ClickOS</a:t>
            </a:r>
            <a:r>
              <a:rPr lang="en-US" sz="1800" b="0" dirty="0" smtClean="0">
                <a:solidFill>
                  <a:srgbClr val="000000"/>
                </a:solidFill>
                <a:latin typeface="Helvetica Neue" charset="0"/>
              </a:rPr>
              <a:t>, Backend Switch, </a:t>
            </a:r>
            <a:r>
              <a:rPr lang="en-US" sz="1800" b="0" dirty="0" err="1" smtClean="0">
                <a:solidFill>
                  <a:srgbClr val="000000"/>
                </a:solidFill>
                <a:latin typeface="Helvetica Neue" charset="0"/>
              </a:rPr>
              <a:t>Xen</a:t>
            </a:r>
            <a:r>
              <a:rPr lang="en-US" sz="1800" b="0" dirty="0" smtClean="0">
                <a:solidFill>
                  <a:srgbClr val="000000"/>
                </a:solidFill>
                <a:latin typeface="Helvetica Neue" charset="0"/>
              </a:rPr>
              <a:t> optimizations and more!</a:t>
            </a:r>
          </a:p>
          <a:p>
            <a:pPr lvl="1" defTabSz="457200" fontAlgn="base">
              <a:spcBef>
                <a:spcPts val="500"/>
              </a:spcBef>
              <a:spcAft>
                <a:spcPct val="0"/>
              </a:spcAft>
              <a:buClr>
                <a:srgbClr val="00B4A0"/>
              </a:buClr>
              <a:buSzPct val="100000"/>
              <a:buFont typeface="Wingdings" charset="0"/>
              <a:buChar char=""/>
            </a:pPr>
            <a:r>
              <a:rPr lang="en-US" sz="1800" b="0" dirty="0" err="1" smtClean="0">
                <a:solidFill>
                  <a:srgbClr val="000000"/>
                </a:solidFill>
                <a:latin typeface="Helvetica Neue" charset="0"/>
              </a:rPr>
              <a:t>Github</a:t>
            </a:r>
            <a:r>
              <a:rPr lang="en-US" sz="1800" b="0" dirty="0" smtClean="0">
                <a:solidFill>
                  <a:srgbClr val="000000"/>
                </a:solidFill>
                <a:latin typeface="Helvetica Neue" charset="0"/>
              </a:rPr>
              <a:t> ( </a:t>
            </a:r>
            <a:r>
              <a:rPr lang="en-US" sz="1800" b="0" dirty="0" smtClean="0">
                <a:solidFill>
                  <a:srgbClr val="CCCCFF"/>
                </a:solidFill>
                <a:latin typeface="Helvetica Neue" charset="0"/>
              </a:rPr>
              <a:t> </a:t>
            </a:r>
            <a:r>
              <a:rPr lang="en-US" sz="1800" b="0" dirty="0" smtClean="0">
                <a:solidFill>
                  <a:srgbClr val="000000"/>
                </a:solidFill>
                <a:latin typeface="Helvetica Neue" charset="0"/>
              </a:rPr>
              <a:t>)</a:t>
            </a:r>
          </a:p>
          <a:p>
            <a:pPr lvl="1" defTabSz="457200" fontAlgn="base">
              <a:spcBef>
                <a:spcPts val="500"/>
              </a:spcBef>
              <a:spcAft>
                <a:spcPct val="0"/>
              </a:spcAft>
              <a:buClr>
                <a:srgbClr val="00B4A0"/>
              </a:buClr>
              <a:buSzPct val="100000"/>
              <a:buFont typeface="Wingdings" charset="0"/>
              <a:buChar char=""/>
            </a:pPr>
            <a:r>
              <a:rPr lang="en-US" sz="1800" b="0" dirty="0" smtClean="0">
                <a:solidFill>
                  <a:srgbClr val="000000"/>
                </a:solidFill>
                <a:latin typeface="Helvetica Neue" charset="0"/>
              </a:rPr>
              <a:t>Tutorials</a:t>
            </a:r>
          </a:p>
          <a:p>
            <a:pPr lvl="1" defTabSz="457200" fontAlgn="base">
              <a:spcBef>
                <a:spcPts val="500"/>
              </a:spcBef>
              <a:spcAft>
                <a:spcPct val="0"/>
              </a:spcAft>
              <a:buClr>
                <a:srgbClr val="00B4A0"/>
              </a:buClr>
              <a:buSzPct val="100000"/>
              <a:buFont typeface="Wingdings" charset="0"/>
              <a:buChar char=""/>
            </a:pPr>
            <a:r>
              <a:rPr lang="en-US" sz="1800" b="0" dirty="0" smtClean="0">
                <a:solidFill>
                  <a:srgbClr val="000000"/>
                </a:solidFill>
                <a:latin typeface="Helvetica Neue" charset="0"/>
              </a:rPr>
              <a:t>Better performance!</a:t>
            </a:r>
          </a:p>
        </p:txBody>
      </p:sp>
      <p:pic>
        <p:nvPicPr>
          <p:cNvPr id="7066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96963" y="914400"/>
            <a:ext cx="7040562" cy="35655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xmlns="" val="4871314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ct val="0"/>
              </a:spcBef>
              <a:spcAft>
                <a:spcPct val="0"/>
              </a:spcAft>
              <a:buSzPct val="100000"/>
            </a:pPr>
            <a:r>
              <a:rPr lang="en-US" sz="2800" b="0" smtClean="0">
                <a:solidFill>
                  <a:srgbClr val="000000"/>
                </a:solidFill>
              </a:rPr>
              <a:t>Conclusions</a:t>
            </a:r>
          </a:p>
        </p:txBody>
      </p:sp>
      <p:sp>
        <p:nvSpPr>
          <p:cNvPr id="71683" name="Text Box 3"/>
          <p:cNvSpPr txBox="1">
            <a:spLocks noChangeArrowheads="1"/>
          </p:cNvSpPr>
          <p:nvPr/>
        </p:nvSpPr>
        <p:spPr bwMode="auto">
          <a:xfrm>
            <a:off x="152400" y="4114800"/>
            <a:ext cx="8839200" cy="1920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marL="717550" indent="-25241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defTabSz="457200" fontAlgn="base">
              <a:spcBef>
                <a:spcPts val="500"/>
              </a:spcBef>
              <a:spcAft>
                <a:spcPct val="0"/>
              </a:spcAft>
              <a:buSzPct val="100000"/>
            </a:pPr>
            <a:endParaRPr lang="en-US" sz="2200" b="0" smtClean="0">
              <a:solidFill>
                <a:srgbClr val="000000"/>
              </a:solidFill>
              <a:latin typeface="Helvetica Neue" charset="0"/>
            </a:endParaRPr>
          </a:p>
          <a:p>
            <a:pPr lvl="1" defTabSz="457200" fontAlgn="base">
              <a:spcBef>
                <a:spcPts val="500"/>
              </a:spcBef>
              <a:spcAft>
                <a:spcPct val="0"/>
              </a:spcAft>
              <a:buSzPct val="100000"/>
            </a:pPr>
            <a:endParaRPr lang="en-US" sz="2200" b="0" smtClean="0">
              <a:solidFill>
                <a:srgbClr val="000000"/>
              </a:solidFill>
            </a:endParaRPr>
          </a:p>
          <a:p>
            <a:pPr lvl="1" defTabSz="457200" fontAlgn="base">
              <a:spcBef>
                <a:spcPts val="500"/>
              </a:spcBef>
              <a:spcAft>
                <a:spcPct val="0"/>
              </a:spcAft>
              <a:buSzPct val="100000"/>
            </a:pPr>
            <a:endParaRPr lang="en-US" sz="2000" b="0" smtClean="0">
              <a:solidFill>
                <a:srgbClr val="000000"/>
              </a:solidFill>
            </a:endParaRPr>
          </a:p>
          <a:p>
            <a:pPr lvl="1" defTabSz="457200" fontAlgn="base">
              <a:spcBef>
                <a:spcPts val="500"/>
              </a:spcBef>
              <a:spcAft>
                <a:spcPct val="0"/>
              </a:spcAft>
              <a:buSzPct val="100000"/>
            </a:pPr>
            <a:endParaRPr lang="en-US" sz="2000" b="0" smtClean="0">
              <a:solidFill>
                <a:srgbClr val="000000"/>
              </a:solidFill>
            </a:endParaRPr>
          </a:p>
          <a:p>
            <a:pPr defTabSz="457200" fontAlgn="base">
              <a:spcBef>
                <a:spcPts val="500"/>
              </a:spcBef>
              <a:spcAft>
                <a:spcPct val="0"/>
              </a:spcAft>
              <a:buSzPct val="100000"/>
            </a:pPr>
            <a:endParaRPr lang="en-US" sz="2000" b="0" smtClean="0">
              <a:solidFill>
                <a:srgbClr val="000000"/>
              </a:solidFill>
            </a:endParaRPr>
          </a:p>
        </p:txBody>
      </p:sp>
      <p:sp>
        <p:nvSpPr>
          <p:cNvPr id="71684" name="Text Box 4"/>
          <p:cNvSpPr txBox="1">
            <a:spLocks noChangeArrowheads="1"/>
          </p:cNvSpPr>
          <p:nvPr/>
        </p:nvSpPr>
        <p:spPr bwMode="auto">
          <a:xfrm>
            <a:off x="107950" y="1177925"/>
            <a:ext cx="8839200" cy="2173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1pPr>
            <a:lvl2pPr marL="709613" indent="-25241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b="1">
                <a:solidFill>
                  <a:srgbClr val="FFFFFF"/>
                </a:solidFill>
                <a:latin typeface="Arial" charset="0"/>
                <a:ea typeface="ＭＳ Ｐゴシック" charset="0"/>
                <a:cs typeface="ＭＳ Ｐゴシック" charset="0"/>
              </a:defRPr>
            </a:lvl9pPr>
          </a:lstStyle>
          <a:p>
            <a:pPr defTabSz="457200" fontAlgn="base">
              <a:spcBef>
                <a:spcPts val="550"/>
              </a:spcBef>
              <a:spcAft>
                <a:spcPct val="0"/>
              </a:spcAft>
              <a:buClr>
                <a:srgbClr val="00B4A0"/>
              </a:buClr>
              <a:buSzPct val="100000"/>
              <a:buFont typeface="Arial" charset="0"/>
              <a:buChar char="▐"/>
            </a:pPr>
            <a:r>
              <a:rPr lang="en-US" sz="2200" b="0" smtClean="0">
                <a:solidFill>
                  <a:srgbClr val="000000"/>
                </a:solidFill>
                <a:latin typeface="Helvetica Neue" charset="0"/>
              </a:rPr>
              <a:t>Virtual machines can do flexible high speed networking</a:t>
            </a:r>
          </a:p>
          <a:p>
            <a:pPr defTabSz="457200" fontAlgn="base">
              <a:spcBef>
                <a:spcPts val="550"/>
              </a:spcBef>
              <a:spcAft>
                <a:spcPct val="0"/>
              </a:spcAft>
              <a:buClr>
                <a:srgbClr val="00B4A0"/>
              </a:buClr>
              <a:buSzPct val="100000"/>
              <a:buFont typeface="Arial" charset="0"/>
              <a:buNone/>
            </a:pPr>
            <a:endParaRPr lang="en-US" sz="2200" b="0" smtClean="0">
              <a:solidFill>
                <a:srgbClr val="000000"/>
              </a:solidFill>
              <a:latin typeface="Helvetica Neue" charset="0"/>
            </a:endParaRPr>
          </a:p>
          <a:p>
            <a:pPr defTabSz="457200" fontAlgn="base">
              <a:spcBef>
                <a:spcPts val="550"/>
              </a:spcBef>
              <a:spcAft>
                <a:spcPct val="0"/>
              </a:spcAft>
              <a:buClr>
                <a:srgbClr val="00B4A0"/>
              </a:buClr>
              <a:buSzPct val="100000"/>
              <a:buFont typeface="Arial" charset="0"/>
              <a:buChar char="▐"/>
            </a:pPr>
            <a:r>
              <a:rPr lang="en-US" sz="2200" b="0" smtClean="0">
                <a:solidFill>
                  <a:srgbClr val="000000"/>
                </a:solidFill>
                <a:latin typeface="Helvetica Neue" charset="0"/>
              </a:rPr>
              <a:t>ClickOS: </a:t>
            </a:r>
            <a:r>
              <a:rPr lang="en-US" sz="2000" u="sng" smtClean="0">
                <a:solidFill>
                  <a:srgbClr val="000000"/>
                </a:solidFill>
                <a:latin typeface="Helvetica Neue" charset="0"/>
              </a:rPr>
              <a:t>Tailor-made operating system</a:t>
            </a:r>
            <a:r>
              <a:rPr lang="en-US" sz="2000" smtClean="0">
                <a:solidFill>
                  <a:srgbClr val="000000"/>
                </a:solidFill>
                <a:latin typeface="Helvetica Neue" charset="0"/>
              </a:rPr>
              <a:t> for network processing</a:t>
            </a:r>
          </a:p>
          <a:p>
            <a:pPr lvl="1" defTabSz="457200" fontAlgn="base">
              <a:spcBef>
                <a:spcPts val="500"/>
              </a:spcBef>
              <a:spcAft>
                <a:spcPct val="0"/>
              </a:spcAft>
              <a:buClr>
                <a:srgbClr val="00B4A0"/>
              </a:buClr>
              <a:buSzPct val="100000"/>
              <a:buFont typeface="Wingdings" charset="0"/>
              <a:buChar char=""/>
            </a:pPr>
            <a:r>
              <a:rPr lang="en-US" sz="2000" b="0" smtClean="0">
                <a:solidFill>
                  <a:srgbClr val="000000"/>
                </a:solidFill>
                <a:latin typeface="Helvetica Neue" charset="0"/>
              </a:rPr>
              <a:t>Small is better: </a:t>
            </a:r>
            <a:r>
              <a:rPr lang="en-US" sz="2000" smtClean="0">
                <a:solidFill>
                  <a:srgbClr val="000000"/>
                </a:solidFill>
                <a:latin typeface="Helvetica Neue" charset="0"/>
              </a:rPr>
              <a:t>Low footprint is the key to heavy consolidation</a:t>
            </a:r>
          </a:p>
          <a:p>
            <a:pPr lvl="1" defTabSz="457200" fontAlgn="base">
              <a:spcBef>
                <a:spcPts val="500"/>
              </a:spcBef>
              <a:spcAft>
                <a:spcPct val="0"/>
              </a:spcAft>
              <a:buClr>
                <a:srgbClr val="00B4A0"/>
              </a:buClr>
              <a:buSzPct val="100000"/>
              <a:buFont typeface="Wingdings" charset="0"/>
              <a:buChar char=""/>
            </a:pPr>
            <a:r>
              <a:rPr lang="en-US" sz="2000" b="0" smtClean="0">
                <a:solidFill>
                  <a:srgbClr val="000000"/>
                </a:solidFill>
                <a:latin typeface="Helvetica Neue" charset="0"/>
              </a:rPr>
              <a:t>Memory footprint:</a:t>
            </a:r>
            <a:r>
              <a:rPr lang="en-US" sz="2000" smtClean="0">
                <a:solidFill>
                  <a:srgbClr val="000000"/>
                </a:solidFill>
                <a:latin typeface="Helvetica Neue" charset="0"/>
              </a:rPr>
              <a:t> 5MB</a:t>
            </a:r>
          </a:p>
          <a:p>
            <a:pPr lvl="1" defTabSz="457200" fontAlgn="base">
              <a:spcBef>
                <a:spcPts val="500"/>
              </a:spcBef>
              <a:spcAft>
                <a:spcPct val="0"/>
              </a:spcAft>
              <a:buClr>
                <a:srgbClr val="00B4A0"/>
              </a:buClr>
              <a:buSzPct val="100000"/>
              <a:buFont typeface="Wingdings" charset="0"/>
              <a:buChar char=""/>
            </a:pPr>
            <a:r>
              <a:rPr lang="en-US" sz="2000" b="0" smtClean="0">
                <a:solidFill>
                  <a:srgbClr val="000000"/>
                </a:solidFill>
                <a:latin typeface="Helvetica Neue" charset="0"/>
              </a:rPr>
              <a:t>Boot time:</a:t>
            </a:r>
            <a:r>
              <a:rPr lang="en-US" sz="2000" smtClean="0">
                <a:solidFill>
                  <a:srgbClr val="000000"/>
                </a:solidFill>
                <a:latin typeface="Helvetica Neue" charset="0"/>
              </a:rPr>
              <a:t> 30ms</a:t>
            </a:r>
          </a:p>
        </p:txBody>
      </p:sp>
      <p:sp>
        <p:nvSpPr>
          <p:cNvPr id="9" name="Slide Number Placeholder 7"/>
          <p:cNvSpPr txBox="1">
            <a:spLocks/>
          </p:cNvSpPr>
          <p:nvPr/>
        </p:nvSpPr>
        <p:spPr>
          <a:xfrm>
            <a:off x="8883651" y="6553200"/>
            <a:ext cx="260349" cy="152399"/>
          </a:xfrm>
          <a:prstGeom prst="rect">
            <a:avLst/>
          </a:prstGeom>
        </p:spPr>
        <p:txBody>
          <a:bodyPr vert="horz" lIns="0" tIns="0" rIns="91440" bIns="0" rtlCol="0" anchor="ctr"/>
          <a:lstStyle>
            <a:defPPr>
              <a:defRPr lang="en-US"/>
            </a:defPPr>
            <a:lvl1pPr marL="0" algn="l" defTabSz="914296" rtl="0" eaLnBrk="1" latinLnBrk="0" hangingPunct="1">
              <a:defRPr sz="900" b="0" i="0" kern="1200">
                <a:solidFill>
                  <a:schemeClr val="bg2">
                    <a:lumMod val="60000"/>
                    <a:lumOff val="40000"/>
                  </a:schemeClr>
                </a:solidFill>
                <a:latin typeface="Museo Sans For Dell" pitchFamily="2" charset="0"/>
                <a:ea typeface="+mn-ea"/>
                <a:cs typeface="Helvetica Neue Light"/>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fld id="{CF6ECBA5-BD30-42EC-9977-BB7213ACD6AF}" type="slidenum">
              <a:rPr kumimoji="0" lang="en-US" sz="900" b="0" i="0" u="none" strike="noStrike" kern="1200" cap="none" spc="0" normalizeH="0" baseline="0" noProof="0" smtClean="0">
                <a:ln>
                  <a:noFill/>
                </a:ln>
                <a:solidFill>
                  <a:srgbClr val="000000">
                    <a:lumMod val="60000"/>
                    <a:lumOff val="40000"/>
                  </a:srgbClr>
                </a:solidFill>
                <a:effectLst/>
                <a:uLnTx/>
                <a:uFillTx/>
                <a:latin typeface="Museo Sans For Dell" pitchFamily="2" charset="0"/>
                <a:ea typeface="+mn-ea"/>
                <a:cs typeface="Helvetica Neue Light"/>
              </a:rPr>
              <a:pPr marL="0" marR="0" lvl="0" indent="0" algn="l" defTabSz="914296"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000000">
                  <a:lumMod val="60000"/>
                  <a:lumOff val="40000"/>
                </a:srgbClr>
              </a:solidFill>
              <a:effectLst/>
              <a:uLnTx/>
              <a:uFillTx/>
              <a:latin typeface="Museo Sans For Dell" pitchFamily="2" charset="0"/>
              <a:ea typeface="+mn-ea"/>
              <a:cs typeface="Helvetica Neue Light"/>
            </a:endParaRPr>
          </a:p>
        </p:txBody>
      </p:sp>
    </p:spTree>
    <p:extLst>
      <p:ext uri="{BB962C8B-B14F-4D97-AF65-F5344CB8AC3E}">
        <p14:creationId xmlns:p14="http://schemas.microsoft.com/office/powerpoint/2010/main" xmlns="" val="6369511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14400"/>
          </a:xfrm>
        </p:spPr>
        <p:txBody>
          <a:bodyPr>
            <a:normAutofit/>
          </a:bodyPr>
          <a:lstStyle/>
          <a:p>
            <a:pPr defTabSz="457200"/>
            <a:r>
              <a:rPr lang="en-US" sz="4000" dirty="0">
                <a:solidFill>
                  <a:schemeClr val="tx2"/>
                </a:solidFill>
              </a:rPr>
              <a:t>Need for Network Evolution</a:t>
            </a:r>
          </a:p>
        </p:txBody>
      </p:sp>
      <p:pic>
        <p:nvPicPr>
          <p:cNvPr id="9" name="Picture 8"/>
          <p:cNvPicPr>
            <a:picLocks noChangeAspect="1"/>
          </p:cNvPicPr>
          <p:nvPr/>
        </p:nvPicPr>
        <p:blipFill>
          <a:blip r:embed="rId3" cstate="print"/>
          <a:stretch>
            <a:fillRect/>
          </a:stretch>
        </p:blipFill>
        <p:spPr>
          <a:xfrm>
            <a:off x="3687525" y="5523725"/>
            <a:ext cx="562025" cy="749367"/>
          </a:xfrm>
          <a:prstGeom prst="rect">
            <a:avLst/>
          </a:prstGeom>
        </p:spPr>
      </p:pic>
      <p:pic>
        <p:nvPicPr>
          <p:cNvPr id="10" name="Picture 9"/>
          <p:cNvPicPr>
            <a:picLocks noChangeAspect="1"/>
          </p:cNvPicPr>
          <p:nvPr/>
        </p:nvPicPr>
        <p:blipFill>
          <a:blip r:embed="rId4" cstate="print"/>
          <a:stretch>
            <a:fillRect/>
          </a:stretch>
        </p:blipFill>
        <p:spPr>
          <a:xfrm>
            <a:off x="4309285" y="5358468"/>
            <a:ext cx="716576" cy="914625"/>
          </a:xfrm>
          <a:prstGeom prst="rect">
            <a:avLst/>
          </a:prstGeom>
        </p:spPr>
      </p:pic>
      <p:pic>
        <p:nvPicPr>
          <p:cNvPr id="11" name="Picture 10"/>
          <p:cNvPicPr>
            <a:picLocks noChangeAspect="1"/>
          </p:cNvPicPr>
          <p:nvPr/>
        </p:nvPicPr>
        <p:blipFill>
          <a:blip r:embed="rId5" cstate="print"/>
          <a:stretch>
            <a:fillRect/>
          </a:stretch>
        </p:blipFill>
        <p:spPr>
          <a:xfrm>
            <a:off x="5135397" y="5364151"/>
            <a:ext cx="643198" cy="920320"/>
          </a:xfrm>
          <a:prstGeom prst="rect">
            <a:avLst/>
          </a:prstGeom>
        </p:spPr>
      </p:pic>
      <p:sp>
        <p:nvSpPr>
          <p:cNvPr id="18" name="TextBox 17"/>
          <p:cNvSpPr txBox="1"/>
          <p:nvPr/>
        </p:nvSpPr>
        <p:spPr>
          <a:xfrm>
            <a:off x="3802405" y="4840931"/>
            <a:ext cx="2258593" cy="523220"/>
          </a:xfrm>
          <a:prstGeom prst="rect">
            <a:avLst/>
          </a:prstGeom>
          <a:noFill/>
        </p:spPr>
        <p:txBody>
          <a:bodyPr wrap="square" rtlCol="0">
            <a:spAutoFit/>
          </a:bodyPr>
          <a:lstStyle/>
          <a:p>
            <a:r>
              <a:rPr lang="en-US" sz="2800" dirty="0" smtClean="0"/>
              <a:t>New devices</a:t>
            </a:r>
            <a:endParaRPr lang="en-US" sz="2800" dirty="0"/>
          </a:p>
        </p:txBody>
      </p:sp>
      <p:grpSp>
        <p:nvGrpSpPr>
          <p:cNvPr id="32" name="Group 31"/>
          <p:cNvGrpSpPr/>
          <p:nvPr/>
        </p:nvGrpSpPr>
        <p:grpSpPr>
          <a:xfrm>
            <a:off x="2754335" y="828751"/>
            <a:ext cx="3785837" cy="1199252"/>
            <a:chOff x="2328304" y="421931"/>
            <a:chExt cx="3785837" cy="1199252"/>
          </a:xfrm>
        </p:grpSpPr>
        <p:sp>
          <p:nvSpPr>
            <p:cNvPr id="24" name="TextBox 23"/>
            <p:cNvSpPr txBox="1"/>
            <p:nvPr/>
          </p:nvSpPr>
          <p:spPr>
            <a:xfrm>
              <a:off x="2514658" y="421931"/>
              <a:ext cx="3599483" cy="523220"/>
            </a:xfrm>
            <a:prstGeom prst="rect">
              <a:avLst/>
            </a:prstGeom>
            <a:noFill/>
          </p:spPr>
          <p:txBody>
            <a:bodyPr wrap="square" rtlCol="0">
              <a:spAutoFit/>
            </a:bodyPr>
            <a:lstStyle/>
            <a:p>
              <a:pPr algn="ctr"/>
              <a:r>
                <a:rPr lang="en-US" sz="2800" dirty="0" smtClean="0"/>
                <a:t>New applications</a:t>
              </a:r>
            </a:p>
          </p:txBody>
        </p:sp>
        <p:pic>
          <p:nvPicPr>
            <p:cNvPr id="16" name="Picture 15"/>
            <p:cNvPicPr>
              <a:picLocks noChangeAspect="1"/>
            </p:cNvPicPr>
            <p:nvPr/>
          </p:nvPicPr>
          <p:blipFill>
            <a:blip r:embed="rId6" cstate="print"/>
            <a:stretch>
              <a:fillRect/>
            </a:stretch>
          </p:blipFill>
          <p:spPr>
            <a:xfrm>
              <a:off x="2328304" y="945151"/>
              <a:ext cx="612367" cy="612367"/>
            </a:xfrm>
            <a:prstGeom prst="rect">
              <a:avLst/>
            </a:prstGeom>
          </p:spPr>
        </p:pic>
        <p:pic>
          <p:nvPicPr>
            <p:cNvPr id="20" name="Picture 19"/>
            <p:cNvPicPr>
              <a:picLocks noChangeAspect="1"/>
            </p:cNvPicPr>
            <p:nvPr/>
          </p:nvPicPr>
          <p:blipFill>
            <a:blip r:embed="rId7" cstate="print"/>
            <a:stretch>
              <a:fillRect/>
            </a:stretch>
          </p:blipFill>
          <p:spPr>
            <a:xfrm>
              <a:off x="3067661" y="977030"/>
              <a:ext cx="548608" cy="548608"/>
            </a:xfrm>
            <a:prstGeom prst="rect">
              <a:avLst/>
            </a:prstGeom>
          </p:spPr>
        </p:pic>
        <p:pic>
          <p:nvPicPr>
            <p:cNvPr id="25" name="Picture 24"/>
            <p:cNvPicPr>
              <a:picLocks noChangeAspect="1"/>
            </p:cNvPicPr>
            <p:nvPr/>
          </p:nvPicPr>
          <p:blipFill>
            <a:blip r:embed="rId8" cstate="print"/>
            <a:stretch>
              <a:fillRect/>
            </a:stretch>
          </p:blipFill>
          <p:spPr>
            <a:xfrm>
              <a:off x="3687520" y="881485"/>
              <a:ext cx="1313217" cy="739698"/>
            </a:xfrm>
            <a:prstGeom prst="rect">
              <a:avLst/>
            </a:prstGeom>
          </p:spPr>
        </p:pic>
        <p:pic>
          <p:nvPicPr>
            <p:cNvPr id="26" name="Picture 25"/>
            <p:cNvPicPr>
              <a:picLocks noChangeAspect="1"/>
            </p:cNvPicPr>
            <p:nvPr/>
          </p:nvPicPr>
          <p:blipFill>
            <a:blip r:embed="rId9" cstate="print"/>
            <a:stretch>
              <a:fillRect/>
            </a:stretch>
          </p:blipFill>
          <p:spPr>
            <a:xfrm>
              <a:off x="5035801" y="978160"/>
              <a:ext cx="729986" cy="546349"/>
            </a:xfrm>
            <a:prstGeom prst="rect">
              <a:avLst/>
            </a:prstGeom>
          </p:spPr>
        </p:pic>
      </p:grpSp>
      <p:grpSp>
        <p:nvGrpSpPr>
          <p:cNvPr id="33" name="Group 32"/>
          <p:cNvGrpSpPr/>
          <p:nvPr/>
        </p:nvGrpSpPr>
        <p:grpSpPr>
          <a:xfrm>
            <a:off x="57837" y="2050968"/>
            <a:ext cx="8933781" cy="3704375"/>
            <a:chOff x="57819" y="2192653"/>
            <a:chExt cx="8933781" cy="3704374"/>
          </a:xfrm>
        </p:grpSpPr>
        <p:sp>
          <p:nvSpPr>
            <p:cNvPr id="17" name="TextBox 16"/>
            <p:cNvSpPr txBox="1"/>
            <p:nvPr/>
          </p:nvSpPr>
          <p:spPr>
            <a:xfrm>
              <a:off x="250599" y="2192653"/>
              <a:ext cx="1553893" cy="954107"/>
            </a:xfrm>
            <a:prstGeom prst="rect">
              <a:avLst/>
            </a:prstGeom>
            <a:noFill/>
          </p:spPr>
          <p:txBody>
            <a:bodyPr wrap="square" rtlCol="0">
              <a:spAutoFit/>
            </a:bodyPr>
            <a:lstStyle/>
            <a:p>
              <a:pPr algn="ctr"/>
              <a:r>
                <a:rPr lang="en-US" sz="2800" dirty="0" smtClean="0"/>
                <a:t>Evolving </a:t>
              </a:r>
            </a:p>
            <a:p>
              <a:pPr algn="ctr"/>
              <a:r>
                <a:rPr lang="en-US" sz="2800" dirty="0" smtClean="0"/>
                <a:t>threats</a:t>
              </a:r>
            </a:p>
          </p:txBody>
        </p:sp>
        <p:sp>
          <p:nvSpPr>
            <p:cNvPr id="19" name="TextBox 18"/>
            <p:cNvSpPr txBox="1"/>
            <p:nvPr/>
          </p:nvSpPr>
          <p:spPr>
            <a:xfrm>
              <a:off x="6986471" y="2669706"/>
              <a:ext cx="2005129" cy="954107"/>
            </a:xfrm>
            <a:prstGeom prst="rect">
              <a:avLst/>
            </a:prstGeom>
            <a:noFill/>
          </p:spPr>
          <p:txBody>
            <a:bodyPr wrap="square" rtlCol="0">
              <a:spAutoFit/>
            </a:bodyPr>
            <a:lstStyle/>
            <a:p>
              <a:pPr algn="ctr"/>
              <a:r>
                <a:rPr lang="en-US" sz="2800" dirty="0" smtClean="0"/>
                <a:t>Policy </a:t>
              </a:r>
            </a:p>
            <a:p>
              <a:pPr algn="ctr"/>
              <a:r>
                <a:rPr lang="en-US" sz="2800" dirty="0" smtClean="0"/>
                <a:t>constraints</a:t>
              </a:r>
            </a:p>
          </p:txBody>
        </p:sp>
        <p:pic>
          <p:nvPicPr>
            <p:cNvPr id="29" name="Picture 28"/>
            <p:cNvPicPr>
              <a:picLocks noChangeAspect="1"/>
            </p:cNvPicPr>
            <p:nvPr/>
          </p:nvPicPr>
          <p:blipFill>
            <a:blip r:embed="rId10" cstate="print"/>
            <a:stretch>
              <a:fillRect/>
            </a:stretch>
          </p:blipFill>
          <p:spPr>
            <a:xfrm>
              <a:off x="7416020" y="3623814"/>
              <a:ext cx="1194580" cy="392390"/>
            </a:xfrm>
            <a:prstGeom prst="rect">
              <a:avLst/>
            </a:prstGeom>
          </p:spPr>
        </p:pic>
        <p:pic>
          <p:nvPicPr>
            <p:cNvPr id="30" name="Picture 29"/>
            <p:cNvPicPr>
              <a:picLocks noChangeAspect="1"/>
            </p:cNvPicPr>
            <p:nvPr/>
          </p:nvPicPr>
          <p:blipFill>
            <a:blip r:embed="rId11"/>
            <a:stretch>
              <a:fillRect/>
            </a:stretch>
          </p:blipFill>
          <p:spPr>
            <a:xfrm>
              <a:off x="57819" y="3146760"/>
              <a:ext cx="2882852" cy="2750267"/>
            </a:xfrm>
            <a:prstGeom prst="rect">
              <a:avLst/>
            </a:prstGeom>
          </p:spPr>
        </p:pic>
      </p:grpSp>
      <p:sp>
        <p:nvSpPr>
          <p:cNvPr id="6" name="Cloud 5"/>
          <p:cNvSpPr/>
          <p:nvPr/>
        </p:nvSpPr>
        <p:spPr>
          <a:xfrm rot="169972">
            <a:off x="2464816" y="2075656"/>
            <a:ext cx="4672552" cy="2838237"/>
          </a:xfrm>
          <a:prstGeom prst="cloud">
            <a:avLst/>
          </a:prstGeom>
          <a:solidFill>
            <a:schemeClr val="accent1">
              <a:lumMod val="40000"/>
              <a:lumOff val="6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sp>
        <p:nvSpPr>
          <p:cNvPr id="23" name="TextBox 22"/>
          <p:cNvSpPr txBox="1"/>
          <p:nvPr/>
        </p:nvSpPr>
        <p:spPr>
          <a:xfrm>
            <a:off x="3735275" y="2789621"/>
            <a:ext cx="2438293" cy="1077218"/>
          </a:xfrm>
          <a:prstGeom prst="rect">
            <a:avLst/>
          </a:prstGeom>
          <a:noFill/>
        </p:spPr>
        <p:txBody>
          <a:bodyPr wrap="square" rtlCol="0">
            <a:spAutoFit/>
          </a:bodyPr>
          <a:lstStyle/>
          <a:p>
            <a:pPr algn="ctr"/>
            <a:r>
              <a:rPr lang="en-US" sz="3200" i="1" dirty="0" smtClean="0"/>
              <a:t>Performance, Security</a:t>
            </a:r>
          </a:p>
        </p:txBody>
      </p:sp>
      <p:pic>
        <p:nvPicPr>
          <p:cNvPr id="22" name="Picture 21"/>
          <p:cNvPicPr>
            <a:picLocks noChangeArrowheads="1"/>
          </p:cNvPicPr>
          <p:nvPr/>
        </p:nvPicPr>
        <p:blipFill>
          <a:blip r:embed="rId12" cstate="print"/>
          <a:srcRect/>
          <a:stretch>
            <a:fillRect/>
          </a:stretch>
        </p:blipFill>
        <p:spPr bwMode="auto">
          <a:xfrm>
            <a:off x="3125858" y="2317569"/>
            <a:ext cx="667375" cy="420883"/>
          </a:xfrm>
          <a:prstGeom prst="rect">
            <a:avLst/>
          </a:prstGeom>
          <a:noFill/>
          <a:ln w="9525">
            <a:noFill/>
            <a:miter lim="800000"/>
            <a:headEnd/>
            <a:tailEnd/>
          </a:ln>
          <a:effectLst/>
        </p:spPr>
      </p:pic>
      <p:pic>
        <p:nvPicPr>
          <p:cNvPr id="28" name="Picture 27"/>
          <p:cNvPicPr>
            <a:picLocks noChangeArrowheads="1"/>
          </p:cNvPicPr>
          <p:nvPr/>
        </p:nvPicPr>
        <p:blipFill>
          <a:blip r:embed="rId12" cstate="print"/>
          <a:srcRect/>
          <a:stretch>
            <a:fillRect/>
          </a:stretch>
        </p:blipFill>
        <p:spPr bwMode="auto">
          <a:xfrm>
            <a:off x="6084248" y="2368741"/>
            <a:ext cx="667375" cy="420883"/>
          </a:xfrm>
          <a:prstGeom prst="rect">
            <a:avLst/>
          </a:prstGeom>
          <a:noFill/>
          <a:ln w="9525">
            <a:noFill/>
            <a:miter lim="800000"/>
            <a:headEnd/>
            <a:tailEnd/>
          </a:ln>
          <a:effectLst/>
        </p:spPr>
      </p:pic>
      <p:pic>
        <p:nvPicPr>
          <p:cNvPr id="34" name="Picture 33"/>
          <p:cNvPicPr>
            <a:picLocks noChangeArrowheads="1"/>
          </p:cNvPicPr>
          <p:nvPr/>
        </p:nvPicPr>
        <p:blipFill>
          <a:blip r:embed="rId12" cstate="print"/>
          <a:srcRect/>
          <a:stretch>
            <a:fillRect/>
          </a:stretch>
        </p:blipFill>
        <p:spPr bwMode="auto">
          <a:xfrm>
            <a:off x="3030703" y="4174617"/>
            <a:ext cx="667375" cy="420883"/>
          </a:xfrm>
          <a:prstGeom prst="rect">
            <a:avLst/>
          </a:prstGeom>
          <a:noFill/>
          <a:ln w="9525">
            <a:noFill/>
            <a:miter lim="800000"/>
            <a:headEnd/>
            <a:tailEnd/>
          </a:ln>
          <a:effectLst/>
        </p:spPr>
      </p:pic>
      <p:pic>
        <p:nvPicPr>
          <p:cNvPr id="35" name="Picture 34"/>
          <p:cNvPicPr>
            <a:picLocks noChangeArrowheads="1"/>
          </p:cNvPicPr>
          <p:nvPr/>
        </p:nvPicPr>
        <p:blipFill>
          <a:blip r:embed="rId12" cstate="print"/>
          <a:srcRect/>
          <a:stretch>
            <a:fillRect/>
          </a:stretch>
        </p:blipFill>
        <p:spPr bwMode="auto">
          <a:xfrm>
            <a:off x="6044010" y="4208541"/>
            <a:ext cx="667375" cy="420883"/>
          </a:xfrm>
          <a:prstGeom prst="rect">
            <a:avLst/>
          </a:prstGeom>
          <a:noFill/>
          <a:ln w="9525">
            <a:noFill/>
            <a:miter lim="800000"/>
            <a:headEnd/>
            <a:tailEnd/>
          </a:ln>
          <a:effectLst/>
        </p:spPr>
      </p:pic>
      <p:pic>
        <p:nvPicPr>
          <p:cNvPr id="27" name="Picture 26"/>
          <p:cNvPicPr>
            <a:picLocks noChangeAspect="1"/>
          </p:cNvPicPr>
          <p:nvPr/>
        </p:nvPicPr>
        <p:blipFill>
          <a:blip r:embed="rId13" cstate="print"/>
          <a:stretch>
            <a:fillRect/>
          </a:stretch>
        </p:blipFill>
        <p:spPr>
          <a:xfrm>
            <a:off x="6191818" y="1390569"/>
            <a:ext cx="571355" cy="571355"/>
          </a:xfrm>
          <a:prstGeom prst="rect">
            <a:avLst/>
          </a:prstGeom>
        </p:spPr>
      </p:pic>
    </p:spTree>
    <p:custDataLst>
      <p:tags r:id="rId1"/>
    </p:custDataLst>
    <p:extLst>
      <p:ext uri="{BB962C8B-B14F-4D97-AF65-F5344CB8AC3E}">
        <p14:creationId xmlns:p14="http://schemas.microsoft.com/office/powerpoint/2010/main" xmlns="" val="33785326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393998609"/>
              </p:ext>
            </p:extLst>
          </p:nvPr>
        </p:nvGraphicFramePr>
        <p:xfrm>
          <a:off x="4322970" y="1107259"/>
          <a:ext cx="3693923" cy="4582160"/>
        </p:xfrm>
        <a:graphic>
          <a:graphicData uri="http://schemas.openxmlformats.org/drawingml/2006/table">
            <a:tbl>
              <a:tblPr firstRow="1" bandRow="1">
                <a:tableStyleId>{2D5ABB26-0587-4C30-8999-92F81FD0307C}</a:tableStyleId>
              </a:tblPr>
              <a:tblGrid>
                <a:gridCol w="2387090"/>
                <a:gridCol w="1306833"/>
              </a:tblGrid>
              <a:tr h="416560">
                <a:tc>
                  <a:txBody>
                    <a:bodyPr/>
                    <a:lstStyle/>
                    <a:p>
                      <a:r>
                        <a:rPr lang="en-US" sz="2100" b="0" i="1" dirty="0" smtClean="0"/>
                        <a:t>Type</a:t>
                      </a:r>
                      <a:r>
                        <a:rPr lang="en-US" sz="2100" b="0" i="1" baseline="0" dirty="0" smtClean="0"/>
                        <a:t> of appliance </a:t>
                      </a:r>
                      <a:endParaRPr lang="en-US" sz="2100" b="0" i="1" dirty="0"/>
                    </a:p>
                  </a:txBody>
                  <a:tcPr>
                    <a:lnR w="38100" cap="flat" cmpd="sng" algn="ctr">
                      <a:solidFill>
                        <a:prstClr val="black">
                          <a:lumMod val="95000"/>
                          <a:lumOff val="5000"/>
                        </a:prstClr>
                      </a:solidFill>
                      <a:prstDash val="solid"/>
                      <a:round/>
                      <a:headEnd type="none" w="med" len="med"/>
                      <a:tailEnd type="none" w="med" len="med"/>
                    </a:lnR>
                    <a:lnB w="38100" cap="flat" cmpd="sng" algn="ctr">
                      <a:solidFill>
                        <a:prstClr val="black">
                          <a:lumMod val="95000"/>
                          <a:lumOff val="5000"/>
                        </a:prstClr>
                      </a:solidFill>
                      <a:prstDash val="solid"/>
                      <a:round/>
                      <a:headEnd type="none" w="med" len="med"/>
                      <a:tailEnd type="none" w="med" len="med"/>
                    </a:lnB>
                  </a:tcPr>
                </a:tc>
                <a:tc>
                  <a:txBody>
                    <a:bodyPr/>
                    <a:lstStyle/>
                    <a:p>
                      <a:pPr algn="r"/>
                      <a:r>
                        <a:rPr lang="en-US" sz="2100" b="0" i="1" dirty="0" smtClean="0"/>
                        <a:t>Number</a:t>
                      </a:r>
                      <a:endParaRPr lang="en-US" sz="2100" b="0" i="1" dirty="0"/>
                    </a:p>
                  </a:txBody>
                  <a:tcPr>
                    <a:lnL w="38100" cap="flat" cmpd="sng" algn="ctr">
                      <a:solidFill>
                        <a:prstClr val="black">
                          <a:lumMod val="95000"/>
                          <a:lumOff val="5000"/>
                        </a:prstClr>
                      </a:solidFill>
                      <a:prstDash val="solid"/>
                      <a:round/>
                      <a:headEnd type="none" w="med" len="med"/>
                      <a:tailEnd type="none" w="med" len="med"/>
                    </a:lnL>
                    <a:lnB w="38100" cap="flat" cmpd="sng" algn="ctr">
                      <a:solidFill>
                        <a:prstClr val="black">
                          <a:lumMod val="95000"/>
                          <a:lumOff val="5000"/>
                        </a:prstClr>
                      </a:solidFill>
                      <a:prstDash val="solid"/>
                      <a:round/>
                      <a:headEnd type="none" w="med" len="med"/>
                      <a:tailEnd type="none" w="med" len="med"/>
                    </a:lnB>
                  </a:tcPr>
                </a:tc>
              </a:tr>
              <a:tr h="416560">
                <a:tc>
                  <a:txBody>
                    <a:bodyPr/>
                    <a:lstStyle/>
                    <a:p>
                      <a:r>
                        <a:rPr lang="en-US" sz="2100" dirty="0" smtClean="0"/>
                        <a:t>Firewalls</a:t>
                      </a:r>
                      <a:endParaRPr lang="en-US" sz="2100" dirty="0"/>
                    </a:p>
                  </a:txBody>
                  <a:tcPr>
                    <a:lnR w="38100" cap="flat" cmpd="sng" algn="ctr">
                      <a:solidFill>
                        <a:prstClr val="black">
                          <a:lumMod val="95000"/>
                          <a:lumOff val="5000"/>
                        </a:prstClr>
                      </a:solidFill>
                      <a:prstDash val="solid"/>
                      <a:round/>
                      <a:headEnd type="none" w="med" len="med"/>
                      <a:tailEnd type="none" w="med" len="med"/>
                    </a:lnR>
                    <a:lnT w="38100" cap="flat" cmpd="sng" algn="ctr">
                      <a:solidFill>
                        <a:prstClr val="black">
                          <a:lumMod val="95000"/>
                          <a:lumOff val="5000"/>
                        </a:prstClr>
                      </a:solidFill>
                      <a:prstDash val="solid"/>
                      <a:round/>
                      <a:headEnd type="none" w="med" len="med"/>
                      <a:tailEnd type="none" w="med" len="med"/>
                    </a:lnT>
                  </a:tcPr>
                </a:tc>
                <a:tc>
                  <a:txBody>
                    <a:bodyPr/>
                    <a:lstStyle/>
                    <a:p>
                      <a:pPr algn="r"/>
                      <a:r>
                        <a:rPr lang="en-US" sz="2100" dirty="0" smtClean="0"/>
                        <a:t>166</a:t>
                      </a:r>
                      <a:endParaRPr lang="en-US" sz="2100" dirty="0"/>
                    </a:p>
                  </a:txBody>
                  <a:tcPr>
                    <a:lnL w="38100" cap="flat" cmpd="sng" algn="ctr">
                      <a:solidFill>
                        <a:prstClr val="black">
                          <a:lumMod val="95000"/>
                          <a:lumOff val="5000"/>
                        </a:prstClr>
                      </a:solidFill>
                      <a:prstDash val="solid"/>
                      <a:round/>
                      <a:headEnd type="none" w="med" len="med"/>
                      <a:tailEnd type="none" w="med" len="med"/>
                    </a:lnL>
                    <a:lnT w="38100" cap="flat" cmpd="sng" algn="ctr">
                      <a:solidFill>
                        <a:prstClr val="black">
                          <a:lumMod val="95000"/>
                          <a:lumOff val="5000"/>
                        </a:prstClr>
                      </a:solidFill>
                      <a:prstDash val="solid"/>
                      <a:round/>
                      <a:headEnd type="none" w="med" len="med"/>
                      <a:tailEnd type="none" w="med" len="med"/>
                    </a:lnT>
                  </a:tcPr>
                </a:tc>
              </a:tr>
              <a:tr h="416560">
                <a:tc>
                  <a:txBody>
                    <a:bodyPr/>
                    <a:lstStyle/>
                    <a:p>
                      <a:r>
                        <a:rPr lang="en-US" sz="2100" dirty="0" smtClean="0"/>
                        <a:t>NIDS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127</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Media</a:t>
                      </a:r>
                      <a:r>
                        <a:rPr lang="en-US" sz="2100" baseline="0" dirty="0" smtClean="0"/>
                        <a:t> gateways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110</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Load balancers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67</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Proxies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66</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VPN</a:t>
                      </a:r>
                      <a:r>
                        <a:rPr lang="en-US" sz="2100" baseline="0" dirty="0" smtClean="0"/>
                        <a:t> gateways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45</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WAN Optimizers</a:t>
                      </a:r>
                      <a:endParaRPr lang="en-US" sz="2100" dirty="0"/>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dirty="0" smtClean="0"/>
                        <a:t>44</a:t>
                      </a:r>
                      <a:endParaRPr lang="en-US" sz="2100" dirty="0"/>
                    </a:p>
                  </a:txBody>
                  <a:tcPr>
                    <a:lnL w="38100" cap="flat" cmpd="sng" algn="ctr">
                      <a:solidFill>
                        <a:prstClr val="black">
                          <a:lumMod val="95000"/>
                          <a:lumOff val="5000"/>
                        </a:prstClr>
                      </a:solidFill>
                      <a:prstDash val="solid"/>
                      <a:round/>
                      <a:headEnd type="none" w="med" len="med"/>
                      <a:tailEnd type="none" w="med" len="med"/>
                    </a:lnL>
                  </a:tcPr>
                </a:tc>
              </a:tr>
              <a:tr h="416560">
                <a:tc>
                  <a:txBody>
                    <a:bodyPr/>
                    <a:lstStyle/>
                    <a:p>
                      <a:r>
                        <a:rPr lang="en-US" sz="2100" dirty="0" smtClean="0"/>
                        <a:t>Voice gateways</a:t>
                      </a:r>
                      <a:endParaRPr lang="en-US" sz="2100" dirty="0"/>
                    </a:p>
                  </a:txBody>
                  <a:tcPr>
                    <a:lnR w="38100" cap="flat" cmpd="sng" algn="ctr">
                      <a:solidFill>
                        <a:prstClr val="black">
                          <a:lumMod val="95000"/>
                          <a:lumOff val="5000"/>
                        </a:prstClr>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r"/>
                      <a:r>
                        <a:rPr lang="en-US" sz="2100" dirty="0" smtClean="0"/>
                        <a:t>11</a:t>
                      </a:r>
                      <a:endParaRPr lang="en-US" sz="2100" dirty="0"/>
                    </a:p>
                  </a:txBody>
                  <a:tcPr>
                    <a:lnL w="38100" cap="flat" cmpd="sng" algn="ctr">
                      <a:solidFill>
                        <a:prstClr val="black">
                          <a:lumMod val="95000"/>
                          <a:lumOff val="5000"/>
                        </a:prstClr>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416560">
                <a:tc>
                  <a:txBody>
                    <a:bodyPr/>
                    <a:lstStyle/>
                    <a:p>
                      <a:r>
                        <a:rPr lang="en-US" sz="2100" b="1" i="1" dirty="0" smtClean="0">
                          <a:solidFill>
                            <a:srgbClr val="FF0000"/>
                          </a:solidFill>
                        </a:rPr>
                        <a:t>Total Middleboxes</a:t>
                      </a:r>
                      <a:endParaRPr lang="en-US" sz="2100" b="1" i="1" dirty="0">
                        <a:solidFill>
                          <a:srgbClr val="FF0000"/>
                        </a:solidFill>
                      </a:endParaRPr>
                    </a:p>
                  </a:txBody>
                  <a:tcPr>
                    <a:lnR w="38100" cap="flat" cmpd="sng" algn="ctr">
                      <a:solidFill>
                        <a:prstClr val="black">
                          <a:lumMod val="95000"/>
                          <a:lumOff val="5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a:r>
                        <a:rPr lang="en-US" sz="2100" b="1" i="1" dirty="0" smtClean="0">
                          <a:solidFill>
                            <a:srgbClr val="FF0000"/>
                          </a:solidFill>
                        </a:rPr>
                        <a:t>636</a:t>
                      </a:r>
                      <a:endParaRPr lang="en-US" sz="2100" b="1" i="1" dirty="0">
                        <a:solidFill>
                          <a:srgbClr val="FF0000"/>
                        </a:solidFill>
                      </a:endParaRPr>
                    </a:p>
                  </a:txBody>
                  <a:tcPr>
                    <a:lnL w="38100" cap="flat" cmpd="sng" algn="ctr">
                      <a:solidFill>
                        <a:prstClr val="black">
                          <a:lumMod val="95000"/>
                          <a:lumOff val="5000"/>
                        </a:prstClr>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r h="416560">
                <a:tc>
                  <a:txBody>
                    <a:bodyPr/>
                    <a:lstStyle/>
                    <a:p>
                      <a:r>
                        <a:rPr lang="en-US" sz="2100" b="1" i="1" dirty="0" smtClean="0">
                          <a:solidFill>
                            <a:srgbClr val="FF0000"/>
                          </a:solidFill>
                        </a:rPr>
                        <a:t>Total routers</a:t>
                      </a:r>
                      <a:endParaRPr lang="en-US" sz="2100" b="1" i="1" dirty="0">
                        <a:solidFill>
                          <a:srgbClr val="FF0000"/>
                        </a:solidFill>
                      </a:endParaRPr>
                    </a:p>
                  </a:txBody>
                  <a:tcPr>
                    <a:lnR w="38100" cap="flat" cmpd="sng" algn="ctr">
                      <a:solidFill>
                        <a:prstClr val="black">
                          <a:lumMod val="95000"/>
                          <a:lumOff val="5000"/>
                        </a:prstClr>
                      </a:solidFill>
                      <a:prstDash val="solid"/>
                      <a:round/>
                      <a:headEnd type="none" w="med" len="med"/>
                      <a:tailEnd type="none" w="med" len="med"/>
                    </a:lnR>
                  </a:tcPr>
                </a:tc>
                <a:tc>
                  <a:txBody>
                    <a:bodyPr/>
                    <a:lstStyle/>
                    <a:p>
                      <a:pPr algn="r"/>
                      <a:r>
                        <a:rPr lang="en-US" sz="2100" b="1" i="1" dirty="0" smtClean="0">
                          <a:solidFill>
                            <a:srgbClr val="FF0000"/>
                          </a:solidFill>
                        </a:rPr>
                        <a:t>~900</a:t>
                      </a:r>
                      <a:endParaRPr lang="en-US" sz="2100" b="1" i="1" dirty="0">
                        <a:solidFill>
                          <a:srgbClr val="FF0000"/>
                        </a:solidFill>
                      </a:endParaRPr>
                    </a:p>
                  </a:txBody>
                  <a:tcPr>
                    <a:lnL w="38100" cap="flat" cmpd="sng" algn="ctr">
                      <a:solidFill>
                        <a:prstClr val="black">
                          <a:lumMod val="95000"/>
                          <a:lumOff val="5000"/>
                        </a:prstClr>
                      </a:solidFill>
                      <a:prstDash val="solid"/>
                      <a:round/>
                      <a:headEnd type="none" w="med" len="med"/>
                      <a:tailEnd type="none" w="med" len="med"/>
                    </a:lnL>
                  </a:tcPr>
                </a:tc>
              </a:tr>
            </a:tbl>
          </a:graphicData>
        </a:graphic>
      </p:graphicFrame>
      <p:sp>
        <p:nvSpPr>
          <p:cNvPr id="8" name="Title 1"/>
          <p:cNvSpPr txBox="1">
            <a:spLocks/>
          </p:cNvSpPr>
          <p:nvPr/>
        </p:nvSpPr>
        <p:spPr>
          <a:xfrm>
            <a:off x="457200" y="114867"/>
            <a:ext cx="8417688" cy="914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4000" dirty="0" smtClean="0"/>
              <a:t>Network Evolution today: Middleboxes!</a:t>
            </a:r>
            <a:endParaRPr lang="en-US" sz="4000" dirty="0"/>
          </a:p>
        </p:txBody>
      </p:sp>
      <p:sp>
        <p:nvSpPr>
          <p:cNvPr id="2" name="TextBox 1"/>
          <p:cNvSpPr txBox="1"/>
          <p:nvPr/>
        </p:nvSpPr>
        <p:spPr>
          <a:xfrm>
            <a:off x="0" y="2322793"/>
            <a:ext cx="4146550" cy="830997"/>
          </a:xfrm>
          <a:prstGeom prst="rect">
            <a:avLst/>
          </a:prstGeom>
          <a:noFill/>
        </p:spPr>
        <p:txBody>
          <a:bodyPr wrap="square" rtlCol="0">
            <a:spAutoFit/>
          </a:bodyPr>
          <a:lstStyle/>
          <a:p>
            <a:pPr algn="ctr"/>
            <a:r>
              <a:rPr lang="en-US" sz="2400" dirty="0" smtClean="0"/>
              <a:t>Data from a  large enterprise:</a:t>
            </a:r>
          </a:p>
          <a:p>
            <a:pPr algn="ctr"/>
            <a:r>
              <a:rPr lang="en-US" sz="2400" dirty="0" smtClean="0"/>
              <a:t>  &gt;80K users across tens of sites</a:t>
            </a:r>
            <a:endParaRPr lang="en-US" sz="2400" dirty="0"/>
          </a:p>
        </p:txBody>
      </p:sp>
      <p:sp>
        <p:nvSpPr>
          <p:cNvPr id="9" name="TextBox 8"/>
          <p:cNvSpPr txBox="1"/>
          <p:nvPr/>
        </p:nvSpPr>
        <p:spPr>
          <a:xfrm>
            <a:off x="344935" y="4245791"/>
            <a:ext cx="2855467" cy="830997"/>
          </a:xfrm>
          <a:prstGeom prst="rect">
            <a:avLst/>
          </a:prstGeom>
          <a:ln>
            <a:solidFill>
              <a:srgbClr val="00009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chemeClr val="tx1"/>
                </a:solidFill>
              </a:rPr>
              <a:t>Just network security</a:t>
            </a:r>
          </a:p>
          <a:p>
            <a:r>
              <a:rPr lang="en-US" sz="2400" dirty="0" smtClean="0">
                <a:solidFill>
                  <a:schemeClr val="tx1"/>
                </a:solidFill>
                <a:sym typeface="Wingdings"/>
              </a:rPr>
              <a:t>$10 billion</a:t>
            </a:r>
            <a:endParaRPr lang="en-US" sz="2400" dirty="0">
              <a:solidFill>
                <a:schemeClr val="tx1"/>
              </a:solidFill>
            </a:endParaRPr>
          </a:p>
        </p:txBody>
      </p:sp>
      <p:sp>
        <p:nvSpPr>
          <p:cNvPr id="3" name="Rectangle 2"/>
          <p:cNvSpPr/>
          <p:nvPr/>
        </p:nvSpPr>
        <p:spPr>
          <a:xfrm>
            <a:off x="5029200" y="6107668"/>
            <a:ext cx="2826390" cy="369332"/>
          </a:xfrm>
          <a:prstGeom prst="rect">
            <a:avLst/>
          </a:prstGeom>
        </p:spPr>
        <p:txBody>
          <a:bodyPr wrap="none">
            <a:spAutoFit/>
          </a:bodyPr>
          <a:lstStyle/>
          <a:p>
            <a:pPr>
              <a:buNone/>
            </a:pPr>
            <a:r>
              <a:rPr lang="en-US" dirty="0"/>
              <a:t>(Sherry et al, SIGCOMM’ 12)</a:t>
            </a:r>
          </a:p>
        </p:txBody>
      </p:sp>
    </p:spTree>
    <p:extLst>
      <p:ext uri="{BB962C8B-B14F-4D97-AF65-F5344CB8AC3E}">
        <p14:creationId xmlns:p14="http://schemas.microsoft.com/office/powerpoint/2010/main" xmlns="" val="40906973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457200"/>
            <a:r>
              <a:rPr lang="en-US" sz="4000" dirty="0">
                <a:solidFill>
                  <a:schemeClr val="tx2"/>
                </a:solidFill>
              </a:rPr>
              <a:t>There are </a:t>
            </a:r>
            <a:r>
              <a:rPr lang="en-US" sz="4000">
                <a:solidFill>
                  <a:schemeClr val="tx2"/>
                </a:solidFill>
              </a:rPr>
              <a:t>many </a:t>
            </a:r>
            <a:r>
              <a:rPr lang="en-US" sz="4000" smtClean="0">
                <a:solidFill>
                  <a:schemeClr val="tx2"/>
                </a:solidFill>
              </a:rPr>
              <a:t>middleboxes!</a:t>
            </a:r>
            <a:endParaRPr lang="en-US" sz="4000" dirty="0">
              <a:solidFill>
                <a:schemeClr val="tx2"/>
              </a:solidFill>
            </a:endParaRPr>
          </a:p>
        </p:txBody>
      </p:sp>
      <p:sp>
        <p:nvSpPr>
          <p:cNvPr id="3" name="Content Placeholder 2"/>
          <p:cNvSpPr>
            <a:spLocks noGrp="1"/>
          </p:cNvSpPr>
          <p:nvPr>
            <p:ph idx="1"/>
          </p:nvPr>
        </p:nvSpPr>
        <p:spPr>
          <a:xfrm>
            <a:off x="304800" y="1295400"/>
            <a:ext cx="8534400" cy="4830765"/>
          </a:xfrm>
        </p:spPr>
        <p:txBody>
          <a:bodyPr/>
          <a:lstStyle/>
          <a:p>
            <a:pPr>
              <a:buNone/>
            </a:pPr>
            <a:r>
              <a:rPr lang="en-US" dirty="0"/>
              <a:t>Survey across 57 </a:t>
            </a:r>
            <a:r>
              <a:rPr lang="en-US" dirty="0" smtClean="0"/>
              <a:t>enterprise networks </a:t>
            </a:r>
          </a:p>
          <a:p>
            <a:pPr>
              <a:buNone/>
            </a:pPr>
            <a:r>
              <a:rPr lang="en-US" sz="2000" dirty="0" smtClean="0"/>
              <a:t>(</a:t>
            </a:r>
            <a:r>
              <a:rPr lang="en-US" sz="2000" dirty="0"/>
              <a:t>Sherry et al, SIGCOMM’ </a:t>
            </a:r>
            <a:r>
              <a:rPr lang="en-US" sz="2000" dirty="0" smtClean="0"/>
              <a:t>12)</a:t>
            </a:r>
            <a:endParaRPr lang="en-US" sz="2000" dirty="0"/>
          </a:p>
          <a:p>
            <a:endParaRPr lang="en-US" dirty="0"/>
          </a:p>
        </p:txBody>
      </p:sp>
      <p:pic>
        <p:nvPicPr>
          <p:cNvPr id="8" name="Picture 7" descr="vyascount.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2141219"/>
            <a:ext cx="8422822" cy="4716781"/>
          </a:xfrm>
          <a:prstGeom prst="rect">
            <a:avLst/>
          </a:prstGeom>
        </p:spPr>
      </p:pic>
    </p:spTree>
    <p:extLst>
      <p:ext uri="{BB962C8B-B14F-4D97-AF65-F5344CB8AC3E}">
        <p14:creationId xmlns:p14="http://schemas.microsoft.com/office/powerpoint/2010/main" xmlns="" val="3276470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457200"/>
            <a:r>
              <a:rPr lang="en-US" sz="4000" dirty="0" smtClean="0">
                <a:solidFill>
                  <a:schemeClr val="tx2"/>
                </a:solidFill>
              </a:rPr>
              <a:t>Things to keep in mind about middleboxes</a:t>
            </a:r>
            <a:endParaRPr lang="en-US" sz="4000" dirty="0">
              <a:solidFill>
                <a:schemeClr val="tx2"/>
              </a:solidFill>
            </a:endParaRPr>
          </a:p>
        </p:txBody>
      </p:sp>
      <p:sp>
        <p:nvSpPr>
          <p:cNvPr id="3" name="Content Placeholder 2"/>
          <p:cNvSpPr>
            <a:spLocks noGrp="1"/>
          </p:cNvSpPr>
          <p:nvPr>
            <p:ph idx="1"/>
          </p:nvPr>
        </p:nvSpPr>
        <p:spPr>
          <a:xfrm>
            <a:off x="152400" y="1295400"/>
            <a:ext cx="8915400" cy="5105400"/>
          </a:xfrm>
        </p:spPr>
        <p:txBody>
          <a:bodyPr>
            <a:normAutofit fontScale="85000" lnSpcReduction="20000"/>
          </a:bodyPr>
          <a:lstStyle/>
          <a:p>
            <a:r>
              <a:rPr lang="en-US" sz="3000" dirty="0" smtClean="0"/>
              <a:t>A middlebox is any traffic processing device except for routers and switches.</a:t>
            </a:r>
          </a:p>
          <a:p>
            <a:pPr marL="0" indent="0">
              <a:buNone/>
            </a:pPr>
            <a:endParaRPr lang="en-US" sz="1000" dirty="0"/>
          </a:p>
          <a:p>
            <a:r>
              <a:rPr lang="en-US" sz="3000" dirty="0" smtClean="0"/>
              <a:t>Why do we need them?</a:t>
            </a:r>
          </a:p>
          <a:p>
            <a:pPr lvl="1"/>
            <a:r>
              <a:rPr lang="en-US" dirty="0" smtClean="0"/>
              <a:t>Security</a:t>
            </a:r>
          </a:p>
          <a:p>
            <a:pPr lvl="1"/>
            <a:r>
              <a:rPr lang="en-US" dirty="0" smtClean="0"/>
              <a:t>Performance</a:t>
            </a:r>
          </a:p>
          <a:p>
            <a:pPr lvl="1"/>
            <a:endParaRPr lang="en-US" sz="1100" dirty="0" smtClean="0"/>
          </a:p>
          <a:p>
            <a:pPr marL="514344" indent="-457200"/>
            <a:r>
              <a:rPr lang="en-US" sz="3000" dirty="0" smtClean="0"/>
              <a:t>Deployments of middlebox functionalities:</a:t>
            </a:r>
          </a:p>
          <a:p>
            <a:pPr marL="914348" lvl="1" indent="-457200"/>
            <a:r>
              <a:rPr lang="en-US" dirty="0" smtClean="0"/>
              <a:t>Embedded in switches and routers </a:t>
            </a:r>
            <a:r>
              <a:rPr lang="en-US" dirty="0" smtClean="0"/>
              <a:t>(e.g., packet filtering)</a:t>
            </a:r>
          </a:p>
          <a:p>
            <a:pPr marL="914348" lvl="1" indent="-457200"/>
            <a:r>
              <a:rPr lang="en-US" dirty="0" smtClean="0"/>
              <a:t>Specialized devices with hardware support of SSL acceleration, DPI, etc.</a:t>
            </a:r>
          </a:p>
          <a:p>
            <a:pPr marL="914348" lvl="1" indent="-457200"/>
            <a:r>
              <a:rPr lang="en-US" dirty="0" smtClean="0"/>
              <a:t>Virtual vs. Physical Appliances</a:t>
            </a:r>
          </a:p>
          <a:p>
            <a:pPr marL="914348" lvl="1" indent="-457200"/>
            <a:r>
              <a:rPr lang="en-US" dirty="0" smtClean="0"/>
              <a:t>Local (i.e., in-site) vs. Remote (i.e., in-the-cloud) deployments</a:t>
            </a:r>
          </a:p>
          <a:p>
            <a:pPr marL="914348" lvl="1" indent="-457200"/>
            <a:endParaRPr lang="en-US" sz="1100" dirty="0" smtClean="0"/>
          </a:p>
          <a:p>
            <a:pPr marL="514344" indent="-457200"/>
            <a:r>
              <a:rPr lang="en-US" sz="3100" dirty="0" smtClean="0"/>
              <a:t>They can break end-to-end semantics (e.g., load balancing)</a:t>
            </a:r>
          </a:p>
          <a:p>
            <a:pPr lvl="1"/>
            <a:endParaRPr lang="en-US" dirty="0"/>
          </a:p>
          <a:p>
            <a:endParaRPr lang="en-US" dirty="0" smtClean="0"/>
          </a:p>
          <a:p>
            <a:endParaRPr lang="en-US" dirty="0" smtClean="0"/>
          </a:p>
        </p:txBody>
      </p:sp>
    </p:spTree>
    <p:extLst>
      <p:ext uri="{BB962C8B-B14F-4D97-AF65-F5344CB8AC3E}">
        <p14:creationId xmlns:p14="http://schemas.microsoft.com/office/powerpoint/2010/main" xmlns="" val="13909564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52400" y="115888"/>
            <a:ext cx="8839200"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46800" rIns="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FFFFFF"/>
                </a:solidFill>
                <a:latin typeface="Arial" charset="0"/>
                <a:ea typeface="ＭＳ Ｐゴシック" charset="0"/>
                <a:cs typeface="ＭＳ Ｐゴシック" charset="0"/>
              </a:defRPr>
            </a:lvl9pPr>
          </a:lstStyle>
          <a:p>
            <a:pPr>
              <a:buClrTx/>
              <a:buFontTx/>
              <a:buNone/>
            </a:pPr>
            <a:r>
              <a:rPr lang="en-US" sz="2800" b="0">
                <a:solidFill>
                  <a:srgbClr val="000000"/>
                </a:solidFill>
              </a:rPr>
              <a:t>Hardware Middleboxes - Drawbacks</a:t>
            </a:r>
          </a:p>
        </p:txBody>
      </p:sp>
      <p:sp>
        <p:nvSpPr>
          <p:cNvPr id="53250" name="Text Box 2"/>
          <p:cNvSpPr txBox="1">
            <a:spLocks noChangeArrowheads="1"/>
          </p:cNvSpPr>
          <p:nvPr/>
        </p:nvSpPr>
        <p:spPr bwMode="auto">
          <a:xfrm>
            <a:off x="152400" y="793750"/>
            <a:ext cx="8839200" cy="5559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06388" indent="-30321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1pPr>
            <a:lvl2pPr marL="706438" indent="-246063">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2pPr>
            <a:lvl3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3pPr>
            <a:lvl4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4pPr>
            <a:lvl5pPr>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306388" algn="l"/>
                <a:tab pos="763588" algn="l"/>
                <a:tab pos="1220788" algn="l"/>
                <a:tab pos="1677988" algn="l"/>
                <a:tab pos="2135188" algn="l"/>
                <a:tab pos="2592388" algn="l"/>
                <a:tab pos="3049588" algn="l"/>
                <a:tab pos="3506788" algn="l"/>
                <a:tab pos="3963988" algn="l"/>
                <a:tab pos="4421188" algn="l"/>
                <a:tab pos="4878388" algn="l"/>
                <a:tab pos="5335588" algn="l"/>
                <a:tab pos="5792788" algn="l"/>
                <a:tab pos="6249988" algn="l"/>
                <a:tab pos="6707188" algn="l"/>
                <a:tab pos="7164388" algn="l"/>
                <a:tab pos="7621588" algn="l"/>
                <a:tab pos="8078788" algn="l"/>
                <a:tab pos="8535988" algn="l"/>
                <a:tab pos="8993188" algn="l"/>
                <a:tab pos="9450388" algn="l"/>
              </a:tabLst>
              <a:defRPr sz="2400" b="1">
                <a:solidFill>
                  <a:srgbClr val="FFFFFF"/>
                </a:solidFill>
                <a:latin typeface="Arial" charset="0"/>
                <a:ea typeface="ＭＳ Ｐゴシック" charset="0"/>
                <a:cs typeface="ＭＳ Ｐゴシック" charset="0"/>
              </a:defRPr>
            </a:lvl9pPr>
          </a:lstStyle>
          <a:p>
            <a:pPr>
              <a:spcBef>
                <a:spcPts val="550"/>
              </a:spcBef>
              <a:buClrTx/>
              <a:buFontTx/>
              <a:buNone/>
            </a:pPr>
            <a:endParaRPr lang="en-US" sz="2200" b="0" dirty="0">
              <a:solidFill>
                <a:srgbClr val="000000"/>
              </a:solidFill>
              <a:latin typeface="Helvetica Neue" charset="0"/>
            </a:endParaRPr>
          </a:p>
          <a:p>
            <a:pPr marL="303213" indent="-300038">
              <a:spcBef>
                <a:spcPts val="550"/>
              </a:spcBef>
              <a:buClr>
                <a:srgbClr val="00B4A0"/>
              </a:buClr>
              <a:buFont typeface="Arial" charset="0"/>
              <a:buChar char="▐"/>
            </a:pPr>
            <a:r>
              <a:rPr lang="en-US" sz="2200" dirty="0">
                <a:solidFill>
                  <a:srgbClr val="000000"/>
                </a:solidFill>
                <a:latin typeface="Helvetica Neue" charset="0"/>
              </a:rPr>
              <a:t>Expensive equipment/power costs</a:t>
            </a:r>
          </a:p>
          <a:p>
            <a:pPr lvl="1">
              <a:spcBef>
                <a:spcPts val="500"/>
              </a:spcBef>
              <a:buClrTx/>
              <a:buFontTx/>
              <a:buNone/>
            </a:pPr>
            <a:endParaRPr lang="en-US" sz="2000" dirty="0">
              <a:solidFill>
                <a:srgbClr val="000000"/>
              </a:solidFill>
              <a:latin typeface="Helvetica Neue" charset="0"/>
            </a:endParaRPr>
          </a:p>
          <a:p>
            <a:pPr lvl="1">
              <a:spcBef>
                <a:spcPts val="500"/>
              </a:spcBef>
              <a:buClrTx/>
              <a:buFontTx/>
              <a:buNone/>
            </a:pPr>
            <a:endParaRPr lang="en-US" sz="2000" dirty="0">
              <a:solidFill>
                <a:srgbClr val="000000"/>
              </a:solidFill>
              <a:latin typeface="Helvetica Neue" charset="0"/>
            </a:endParaRPr>
          </a:p>
          <a:p>
            <a:pPr marL="303213" indent="-300038">
              <a:spcBef>
                <a:spcPts val="550"/>
              </a:spcBef>
              <a:buClr>
                <a:srgbClr val="00B4A0"/>
              </a:buClr>
              <a:buFont typeface="Arial" charset="0"/>
              <a:buChar char="▐"/>
            </a:pPr>
            <a:r>
              <a:rPr lang="en-US" sz="2200" dirty="0">
                <a:solidFill>
                  <a:srgbClr val="000000"/>
                </a:solidFill>
                <a:latin typeface="Helvetica Neue" charset="0"/>
              </a:rPr>
              <a:t>Difficult to add new features (vendor lock-in)</a:t>
            </a:r>
          </a:p>
          <a:p>
            <a:pPr>
              <a:spcBef>
                <a:spcPts val="500"/>
              </a:spcBef>
              <a:buClrTx/>
              <a:buFontTx/>
              <a:buNone/>
            </a:pPr>
            <a:endParaRPr lang="en-US" sz="2000" dirty="0">
              <a:solidFill>
                <a:srgbClr val="000000"/>
              </a:solidFill>
              <a:latin typeface="Helvetica Neue" charset="0"/>
            </a:endParaRPr>
          </a:p>
          <a:p>
            <a:pPr>
              <a:spcBef>
                <a:spcPts val="500"/>
              </a:spcBef>
              <a:buClrTx/>
              <a:buFontTx/>
              <a:buNone/>
            </a:pPr>
            <a:endParaRPr lang="en-US" sz="2200" dirty="0">
              <a:solidFill>
                <a:srgbClr val="000000"/>
              </a:solidFill>
              <a:latin typeface="Helvetica Neue" charset="0"/>
            </a:endParaRPr>
          </a:p>
          <a:p>
            <a:pPr marL="303213" indent="-300038">
              <a:spcBef>
                <a:spcPts val="550"/>
              </a:spcBef>
              <a:buClr>
                <a:srgbClr val="00B4A0"/>
              </a:buClr>
              <a:buFont typeface="Arial" charset="0"/>
              <a:buChar char="▐"/>
            </a:pPr>
            <a:r>
              <a:rPr lang="en-US" sz="2200" dirty="0">
                <a:solidFill>
                  <a:srgbClr val="000000"/>
                </a:solidFill>
                <a:latin typeface="Helvetica Neue" charset="0"/>
              </a:rPr>
              <a:t>Difficult to manage</a:t>
            </a:r>
          </a:p>
          <a:p>
            <a:pPr>
              <a:spcBef>
                <a:spcPts val="550"/>
              </a:spcBef>
              <a:buClrTx/>
              <a:buFontTx/>
              <a:buNone/>
            </a:pPr>
            <a:endParaRPr lang="en-US" sz="2200" dirty="0">
              <a:solidFill>
                <a:srgbClr val="000000"/>
              </a:solidFill>
              <a:latin typeface="Helvetica Neue" charset="0"/>
            </a:endParaRPr>
          </a:p>
          <a:p>
            <a:pPr>
              <a:spcBef>
                <a:spcPts val="550"/>
              </a:spcBef>
              <a:buClrTx/>
              <a:buFontTx/>
              <a:buNone/>
            </a:pPr>
            <a:endParaRPr lang="en-US" sz="2200" dirty="0">
              <a:solidFill>
                <a:srgbClr val="000000"/>
              </a:solidFill>
              <a:latin typeface="Helvetica Neue" charset="0"/>
            </a:endParaRPr>
          </a:p>
          <a:p>
            <a:pPr marL="303213" indent="-300038">
              <a:spcBef>
                <a:spcPts val="550"/>
              </a:spcBef>
              <a:buClr>
                <a:srgbClr val="00B4A0"/>
              </a:buClr>
              <a:buFont typeface="Arial" charset="0"/>
              <a:buChar char="▐"/>
            </a:pPr>
            <a:r>
              <a:rPr lang="en-US" sz="2200" dirty="0">
                <a:solidFill>
                  <a:srgbClr val="000000"/>
                </a:solidFill>
                <a:latin typeface="Helvetica Neue" charset="0"/>
              </a:rPr>
              <a:t>Cannot be scaled on demand (peak planning)</a:t>
            </a:r>
          </a:p>
        </p:txBody>
      </p:sp>
      <p:sp>
        <p:nvSpPr>
          <p:cNvPr id="2" name="TextBox 1"/>
          <p:cNvSpPr txBox="1"/>
          <p:nvPr/>
        </p:nvSpPr>
        <p:spPr>
          <a:xfrm>
            <a:off x="457200" y="5562600"/>
            <a:ext cx="7507248" cy="830997"/>
          </a:xfrm>
          <a:prstGeom prst="rect">
            <a:avLst/>
          </a:prstGeom>
          <a:noFill/>
        </p:spPr>
        <p:txBody>
          <a:bodyPr wrap="none" rtlCol="0">
            <a:spAutoFit/>
          </a:bodyPr>
          <a:lstStyle/>
          <a:p>
            <a:r>
              <a:rPr lang="en-US" sz="2400" b="1" dirty="0" smtClean="0">
                <a:solidFill>
                  <a:srgbClr val="FF0000"/>
                </a:solidFill>
              </a:rPr>
              <a:t>Network Function Virtualization: turn these </a:t>
            </a:r>
            <a:r>
              <a:rPr lang="en-US" sz="2400" b="1" dirty="0" err="1" smtClean="0">
                <a:solidFill>
                  <a:srgbClr val="FF0000"/>
                </a:solidFill>
              </a:rPr>
              <a:t>middleboxes</a:t>
            </a:r>
            <a:r>
              <a:rPr lang="en-US" sz="2400" b="1" dirty="0" smtClean="0">
                <a:solidFill>
                  <a:srgbClr val="FF0000"/>
                </a:solidFill>
              </a:rPr>
              <a:t> </a:t>
            </a:r>
          </a:p>
          <a:p>
            <a:r>
              <a:rPr lang="en-US" sz="2400" b="1" dirty="0" smtClean="0">
                <a:solidFill>
                  <a:srgbClr val="FF0000"/>
                </a:solidFill>
              </a:rPr>
              <a:t>into software-based virtualized entities.</a:t>
            </a:r>
            <a:endParaRPr lang="en-US" sz="2400" b="1" dirty="0">
              <a:solidFill>
                <a:srgbClr val="FF0000"/>
              </a:solidFill>
            </a:endParaRPr>
          </a:p>
        </p:txBody>
      </p:sp>
    </p:spTree>
    <p:extLst>
      <p:ext uri="{BB962C8B-B14F-4D97-AF65-F5344CB8AC3E}">
        <p14:creationId xmlns:p14="http://schemas.microsoft.com/office/powerpoint/2010/main" xmlns="" val="39969710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32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Middlebox</a:t>
            </a:r>
            <a:r>
              <a:rPr lang="en-US" dirty="0" smtClean="0"/>
              <a:t>, SDN and NFV</a:t>
            </a:r>
            <a:endParaRPr lang="en-US" dirty="0"/>
          </a:p>
        </p:txBody>
      </p:sp>
      <p:sp>
        <p:nvSpPr>
          <p:cNvPr id="3" name="Content Placeholder 2"/>
          <p:cNvSpPr>
            <a:spLocks noGrp="1"/>
          </p:cNvSpPr>
          <p:nvPr>
            <p:ph idx="1"/>
          </p:nvPr>
        </p:nvSpPr>
        <p:spPr>
          <a:xfrm>
            <a:off x="457204" y="1600201"/>
            <a:ext cx="8229600" cy="4724398"/>
          </a:xfrm>
        </p:spPr>
        <p:txBody>
          <a:bodyPr>
            <a:normAutofit/>
          </a:bodyPr>
          <a:lstStyle/>
          <a:p>
            <a:pPr lvl="1"/>
            <a:r>
              <a:rPr lang="en-US" dirty="0" err="1" smtClean="0">
                <a:solidFill>
                  <a:srgbClr val="000000"/>
                </a:solidFill>
              </a:rPr>
              <a:t>Middlebox</a:t>
            </a:r>
            <a:r>
              <a:rPr lang="en-US" dirty="0" smtClean="0">
                <a:solidFill>
                  <a:srgbClr val="000000"/>
                </a:solidFill>
              </a:rPr>
              <a:t>   </a:t>
            </a:r>
            <a:endParaRPr lang="en-US" dirty="0">
              <a:solidFill>
                <a:srgbClr val="000000"/>
              </a:solidFill>
            </a:endParaRPr>
          </a:p>
          <a:p>
            <a:pPr lvl="1"/>
            <a:r>
              <a:rPr lang="en-US" dirty="0" smtClean="0">
                <a:solidFill>
                  <a:srgbClr val="FF0000"/>
                </a:solidFill>
              </a:rPr>
              <a:t>NFV (</a:t>
            </a:r>
            <a:r>
              <a:rPr lang="en-US" dirty="0" err="1" smtClean="0">
                <a:solidFill>
                  <a:srgbClr val="FF0000"/>
                </a:solidFill>
              </a:rPr>
              <a:t>Middlebox</a:t>
            </a:r>
            <a:r>
              <a:rPr lang="en-US" dirty="0" smtClean="0">
                <a:solidFill>
                  <a:srgbClr val="FF0000"/>
                </a:solidFill>
              </a:rPr>
              <a:t> Virtualization) and SDN</a:t>
            </a:r>
            <a:endParaRPr lang="en-US" dirty="0" smtClean="0">
              <a:solidFill>
                <a:srgbClr val="000000"/>
              </a:solidFill>
            </a:endParaRPr>
          </a:p>
          <a:p>
            <a:pPr lvl="1"/>
            <a:r>
              <a:rPr lang="en-US" dirty="0" err="1">
                <a:solidFill>
                  <a:srgbClr val="000000"/>
                </a:solidFill>
              </a:rPr>
              <a:t>ClickOS</a:t>
            </a:r>
            <a:r>
              <a:rPr lang="en-US" dirty="0">
                <a:solidFill>
                  <a:srgbClr val="000000"/>
                </a:solidFill>
              </a:rPr>
              <a:t> – a software-based virtual </a:t>
            </a:r>
            <a:r>
              <a:rPr lang="en-US" dirty="0" err="1">
                <a:solidFill>
                  <a:srgbClr val="000000"/>
                </a:solidFill>
              </a:rPr>
              <a:t>middlebox</a:t>
            </a:r>
            <a:r>
              <a:rPr lang="en-US" dirty="0">
                <a:solidFill>
                  <a:srgbClr val="000000"/>
                </a:solidFill>
              </a:rPr>
              <a:t> platform.</a:t>
            </a:r>
          </a:p>
          <a:p>
            <a:pPr lvl="1"/>
            <a:endParaRPr lang="en-US" dirty="0" smtClean="0">
              <a:solidFill>
                <a:srgbClr val="000000"/>
              </a:solidFill>
            </a:endParaRPr>
          </a:p>
        </p:txBody>
      </p:sp>
    </p:spTree>
    <p:extLst>
      <p:ext uri="{BB962C8B-B14F-4D97-AF65-F5344CB8AC3E}">
        <p14:creationId xmlns:p14="http://schemas.microsoft.com/office/powerpoint/2010/main" xmlns="" val="10488488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1"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49681</TotalTime>
  <Words>2573</Words>
  <Application>Microsoft Macintosh PowerPoint</Application>
  <PresentationFormat>On-screen Show (4:3)</PresentationFormat>
  <Paragraphs>416</Paragraphs>
  <Slides>32</Slides>
  <Notes>12</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1_Office Theme</vt:lpstr>
      <vt:lpstr>5_Office Theme</vt:lpstr>
      <vt:lpstr>6_Office Theme</vt:lpstr>
      <vt:lpstr>Middlebox, SDN and NFV</vt:lpstr>
      <vt:lpstr>Slide 2</vt:lpstr>
      <vt:lpstr>Slide 3</vt:lpstr>
      <vt:lpstr>Need for Network Evolution</vt:lpstr>
      <vt:lpstr>Slide 5</vt:lpstr>
      <vt:lpstr>There are many middleboxes!</vt:lpstr>
      <vt:lpstr>Things to keep in mind about middleboxes</vt:lpstr>
      <vt:lpstr>Slide 8</vt:lpstr>
      <vt:lpstr>Middlebox, SDN and NFV</vt:lpstr>
      <vt:lpstr>Middlebox Virtualization</vt:lpstr>
      <vt:lpstr>Potential VNFs</vt:lpstr>
      <vt:lpstr>Potential VNFs (Cont’d)</vt:lpstr>
      <vt:lpstr>SDN and NFV map</vt:lpstr>
      <vt:lpstr>SDN and NFV challenges</vt:lpstr>
      <vt:lpstr>NFV Use Cases</vt:lpstr>
      <vt:lpstr>NFV Use Case Example</vt:lpstr>
      <vt:lpstr>OpenFlow-enabled SDN: a Flexible NFV Networking Solution</vt:lpstr>
      <vt:lpstr>NFV High Level Architecture</vt:lpstr>
      <vt:lpstr>ETSI NFV Reference Architecture</vt:lpstr>
      <vt:lpstr>Middlebox, SDN and NFV</vt:lpstr>
      <vt:lpstr>Slide 21</vt:lpstr>
      <vt:lpstr>Slide 22</vt:lpstr>
      <vt:lpstr>ClickOS</vt:lpstr>
      <vt:lpstr>Middlebox and Click Elements</vt:lpstr>
      <vt:lpstr>Slide 25</vt:lpstr>
      <vt:lpstr>What support does Click need from the OS?</vt:lpstr>
      <vt:lpstr>ClickOS architecture</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Surfing</cp:lastModifiedBy>
  <cp:revision>1238</cp:revision>
  <dcterms:created xsi:type="dcterms:W3CDTF">2011-08-08T23:13:16Z</dcterms:created>
  <dcterms:modified xsi:type="dcterms:W3CDTF">2016-11-07T03:24:56Z</dcterms:modified>
</cp:coreProperties>
</file>